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63"/>
  </p:notesMasterIdLst>
  <p:sldIdLst>
    <p:sldId id="256" r:id="rId5"/>
    <p:sldId id="270" r:id="rId6"/>
    <p:sldId id="286" r:id="rId7"/>
    <p:sldId id="525" r:id="rId8"/>
    <p:sldId id="347" r:id="rId9"/>
    <p:sldId id="271" r:id="rId10"/>
    <p:sldId id="526" r:id="rId11"/>
    <p:sldId id="527" r:id="rId12"/>
    <p:sldId id="528" r:id="rId13"/>
    <p:sldId id="529" r:id="rId14"/>
    <p:sldId id="530" r:id="rId15"/>
    <p:sldId id="531" r:id="rId16"/>
    <p:sldId id="532" r:id="rId17"/>
    <p:sldId id="533" r:id="rId18"/>
    <p:sldId id="294" r:id="rId19"/>
    <p:sldId id="288" r:id="rId20"/>
    <p:sldId id="302" r:id="rId21"/>
    <p:sldId id="290" r:id="rId22"/>
    <p:sldId id="279" r:id="rId23"/>
    <p:sldId id="300" r:id="rId24"/>
    <p:sldId id="303" r:id="rId25"/>
    <p:sldId id="285" r:id="rId26"/>
    <p:sldId id="277" r:id="rId27"/>
    <p:sldId id="283" r:id="rId28"/>
    <p:sldId id="295" r:id="rId29"/>
    <p:sldId id="534" r:id="rId30"/>
    <p:sldId id="284" r:id="rId31"/>
    <p:sldId id="296" r:id="rId32"/>
    <p:sldId id="304" r:id="rId33"/>
    <p:sldId id="292" r:id="rId34"/>
    <p:sldId id="305" r:id="rId35"/>
    <p:sldId id="307" r:id="rId36"/>
    <p:sldId id="297" r:id="rId37"/>
    <p:sldId id="358" r:id="rId38"/>
    <p:sldId id="2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535" r:id="rId48"/>
    <p:sldId id="269" r:id="rId49"/>
    <p:sldId id="309" r:id="rId50"/>
    <p:sldId id="314" r:id="rId51"/>
    <p:sldId id="316" r:id="rId52"/>
    <p:sldId id="419" r:id="rId53"/>
    <p:sldId id="396" r:id="rId54"/>
    <p:sldId id="321" r:id="rId55"/>
    <p:sldId id="324" r:id="rId56"/>
    <p:sldId id="536" r:id="rId57"/>
    <p:sldId id="537" r:id="rId58"/>
    <p:sldId id="393" r:id="rId59"/>
    <p:sldId id="418" r:id="rId60"/>
    <p:sldId id="420" r:id="rId61"/>
    <p:sldId id="538" r:id="rId62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0000"/>
    <a:srgbClr val="DDDDDD"/>
    <a:srgbClr val="F6E600"/>
    <a:srgbClr val="FFE70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29" autoAdjust="0"/>
    <p:restoredTop sz="83417" autoAdjust="0"/>
  </p:normalViewPr>
  <p:slideViewPr>
    <p:cSldViewPr>
      <p:cViewPr varScale="1">
        <p:scale>
          <a:sx n="10" d="100"/>
          <a:sy n="10" d="100"/>
        </p:scale>
        <p:origin x="1464" y="-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Treibhausgasemissionen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DF4-473D-B37C-055606CFA81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DF4-473D-B37C-055606CFA81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DF4-473D-B37C-055606CFA81E}"/>
              </c:ext>
            </c:extLst>
          </c:dPt>
          <c:dPt>
            <c:idx val="3"/>
            <c:bubble3D val="0"/>
            <c:spPr>
              <a:solidFill>
                <a:srgbClr val="5F5F5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DF4-473D-B37C-055606CFA81E}"/>
              </c:ext>
            </c:extLst>
          </c:dPt>
          <c:cat>
            <c:strRef>
              <c:f>Tabelle1!$A$2:$A$5</c:f>
              <c:strCache>
                <c:ptCount val="4"/>
                <c:pt idx="0">
                  <c:v>Investive Maßnahmen</c:v>
                </c:pt>
                <c:pt idx="1">
                  <c:v>Energiemanagement</c:v>
                </c:pt>
                <c:pt idx="2">
                  <c:v>Wasser Ver- und Entsorgung</c:v>
                </c:pt>
                <c:pt idx="3">
                  <c:v>Fuhrpark/Dienstreisen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55</c:v>
                </c:pt>
                <c:pt idx="1">
                  <c:v>30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2-4D63-885A-A46C0CFC5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07FABE-93DB-4F06-BADF-6077D796A4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5440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0</a:t>
            </a:fld>
            <a:endParaRPr lang="de-DE" altLang="de-D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 was meinen wir, der Landkreis Calw, mit „solider Basis“ und warum das Angebot mit </a:t>
            </a:r>
            <a:r>
              <a:rPr lang="de-DE" dirty="0" err="1"/>
              <a:t>kom.EMS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6F308-DD7F-4F24-865E-7F392ED2C3A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2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Betreuung durch die KEA über ein Jahr hinweg für folgende Punkte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6F308-DD7F-4F24-865E-7F392ED2C3A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32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Richtlinie Energie für landkreiseigene Gebäude!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6F308-DD7F-4F24-865E-7F392ED2C3A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476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Kommunen als Vorbilder und aktive Gestalter? In Sachen Klimaschutz kommt ihnen diese Rolle zu. Kommunale Liegenschaften sind nicht nur für CO2-Emmissionen verantwortlich, sie verursachen auch erhebliche Kosten im Haushalt. Ein kommunales Energiemanagement (KEM) ist gleichermaßen Klimaschutz wie auch Etat-Vorsorge. Wie lässt sich dies in der kommunalen Praxis realisieren?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8DFB0-0364-4DD8-808B-B32C93E006D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8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Roter Faden:</a:t>
            </a:r>
          </a:p>
          <a:p>
            <a:r>
              <a:rPr lang="de-DE" dirty="0"/>
              <a:t>KEM ist ein wichtiger Baustein auf dem Weg zur Klimaneutralität.</a:t>
            </a:r>
          </a:p>
          <a:p>
            <a:r>
              <a:rPr lang="de-DE" dirty="0"/>
              <a:t>Alles was man dazu braucht ist vorhanden: Werkzeug, Schulung, Förderung, Coaches.</a:t>
            </a:r>
          </a:p>
          <a:p>
            <a:r>
              <a:rPr lang="de-DE" dirty="0"/>
              <a:t>Erste Kommunen wurden ausgezeichnet; weitere folgen heute; 80 Kommunen sind bereits im Prozess</a:t>
            </a:r>
          </a:p>
          <a:p>
            <a:r>
              <a:rPr lang="de-DE" dirty="0"/>
              <a:t>Gehen Sie auch diesen Weg. Finden Sie mit unserer Hilfe Ihren individuellen Weg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7FABE-93DB-4F06-BADF-6077D796A4E6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990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DFB0-0364-4DD8-808B-B32C93E006D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45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Werkzeug</a:t>
            </a:r>
            <a:r>
              <a:rPr lang="de-DE" baseline="0" dirty="0"/>
              <a:t> zur Einführung und Verstetigung von KEM. Bundeseinheitlicher Standard.</a:t>
            </a:r>
          </a:p>
          <a:p>
            <a:r>
              <a:rPr lang="de-DE" baseline="0" dirty="0"/>
              <a:t>Ein Schritt für Schritt Anleitung mit vielen Arbeitshilfen zur zeiteffizienten Umsetzung.</a:t>
            </a:r>
          </a:p>
          <a:p>
            <a:r>
              <a:rPr lang="de-DE" baseline="0" dirty="0"/>
              <a:t>Wichtig ist die Etablierung des Systems mit zunächst wenigen priorisierten Liegenschaften.</a:t>
            </a:r>
          </a:p>
          <a:p>
            <a:r>
              <a:rPr lang="de-DE" baseline="0" dirty="0"/>
              <a:t>Dies ist mit vorhandenem Personal machbar.</a:t>
            </a:r>
          </a:p>
          <a:p>
            <a:r>
              <a:rPr lang="de-DE" baseline="0" dirty="0"/>
              <a:t>Weitere Liegenschaften werden sukzessive eingebunden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DFB0-0364-4DD8-808B-B32C93E006D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16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Erste Kommunen wurden bereits im Mai 2019 ausgezeichnet: Plochingen, Walldorf, Markdorf und LK Rottweil.</a:t>
            </a:r>
          </a:p>
          <a:p>
            <a:r>
              <a:rPr lang="de-DE" dirty="0"/>
              <a:t>Die Kommunen führen das systematische Energiemanagement weiter und ergreifen weitere Schritte beim KKS.</a:t>
            </a:r>
          </a:p>
          <a:p>
            <a:r>
              <a:rPr lang="de-DE" dirty="0"/>
              <a:t>Heute werden weitere 20 Kommunen ausgezeichnet, darunter auch Zusammenschlüsse von Kommunen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7FABE-93DB-4F06-BADF-6077D796A4E6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189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Gehen Sie auch diesen Weg. Finden Sie mit unserer Hilfe Ihren individuellen Weg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7FABE-93DB-4F06-BADF-6077D796A4E6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705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6FF06B-A42D-477E-8740-034758568CD0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105400" cy="41148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Energiebericht 2019 oder 2020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6F308-DD7F-4F24-865E-7F392ED2C3A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54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6F308-DD7F-4F24-865E-7F392ED2C3A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068960"/>
            <a:ext cx="12192000" cy="3789040"/>
          </a:xfrm>
          <a:prstGeom prst="rect">
            <a:avLst/>
          </a:prstGeom>
          <a:solidFill>
            <a:srgbClr val="F6E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4648200"/>
            <a:ext cx="8128000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noProof="0" dirty="0"/>
              <a:t>Master-Untertitelformat bearbeiten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3962400"/>
            <a:ext cx="9652000" cy="533400"/>
          </a:xfrm>
        </p:spPr>
        <p:txBody>
          <a:bodyPr/>
          <a:lstStyle>
            <a:lvl1pPr algn="ctr">
              <a:lnSpc>
                <a:spcPct val="110000"/>
              </a:lnSpc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noProof="0" dirty="0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331F0C-4597-7F42-A46B-B5F4BB044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956" y="678160"/>
            <a:ext cx="4822089" cy="1725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6081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449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226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350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1252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591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7DC876-6AD2-4A4B-9337-493A4B28CC55}" type="datetimeFigureOut">
              <a:rPr lang="de-DE" smtClean="0"/>
              <a:pPr/>
              <a:t>26.05.2021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>
              <a:solidFill>
                <a:srgbClr val="0F6FC6">
                  <a:tint val="20000"/>
                </a:srgbClr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1F0FF5-187A-4B7B-BF8F-F4E1177CAAF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30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0651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white"/>
                </a:solidFill>
              </a:rPr>
              <a:pPr/>
              <a:t>26.05.2021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Eingekerbter Richtungspfeil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Eingekerbter Richtungspfeil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5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white"/>
                </a:solidFill>
              </a:rPr>
              <a:pPr/>
              <a:t>26.05.2021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948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285" y="195486"/>
            <a:ext cx="6400800" cy="857250"/>
          </a:xfrm>
        </p:spPr>
        <p:txBody>
          <a:bodyPr/>
          <a:lstStyle>
            <a:lvl1pPr>
              <a:defRPr sz="2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371" y="1295400"/>
            <a:ext cx="64008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4F619E-B288-4520-B6CE-9A210B10B2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4283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85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white"/>
                </a:solidFill>
              </a:rPr>
              <a:pPr/>
              <a:t>26.05.2021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27706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72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02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7DC876-6AD2-4A4B-9337-493A4B28CC55}" type="datetimeFigureOut">
              <a:rPr lang="de-DE" smtClean="0">
                <a:solidFill>
                  <a:prstClr val="white"/>
                </a:solidFill>
              </a:rPr>
              <a:pPr/>
              <a:t>26.05.2021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1F0FF5-187A-4B7B-BF8F-F4E1177CAAF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Eingekerbter Richtungspfeil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05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68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86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EB16597B-26B5-3E4B-8A76-3B588AFAA780}"/>
              </a:ext>
            </a:extLst>
          </p:cNvPr>
          <p:cNvSpPr/>
          <p:nvPr userDrawn="1"/>
        </p:nvSpPr>
        <p:spPr>
          <a:xfrm>
            <a:off x="0" y="0"/>
            <a:ext cx="12192000" cy="306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834B0F-21EE-6748-8878-961799E44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6" r="-17986"/>
          <a:stretch/>
        </p:blipFill>
        <p:spPr>
          <a:xfrm>
            <a:off x="2832042" y="201272"/>
            <a:ext cx="6052985" cy="1390217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0" y="3068970"/>
            <a:ext cx="12192000" cy="3789041"/>
          </a:xfrm>
          <a:prstGeom prst="rect">
            <a:avLst/>
          </a:prstGeom>
          <a:solidFill>
            <a:srgbClr val="A4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719410" y="4004836"/>
            <a:ext cx="10753193" cy="648311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719410" y="4802922"/>
            <a:ext cx="10753193" cy="1555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Aft>
                <a:spcPts val="1200"/>
              </a:spcAft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B8808E-63F3-4CDE-8A8A-50B4FCA63A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87" y="1817464"/>
            <a:ext cx="4642588" cy="9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1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1988840"/>
            <a:ext cx="12192000" cy="3168352"/>
          </a:xfrm>
          <a:prstGeom prst="rect">
            <a:avLst/>
          </a:prstGeom>
          <a:solidFill>
            <a:srgbClr val="A4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64E0B5E-3FE4-A841-8ECA-CC9A9E4D7A0A}"/>
              </a:ext>
            </a:extLst>
          </p:cNvPr>
          <p:cNvSpPr/>
          <p:nvPr userDrawn="1"/>
        </p:nvSpPr>
        <p:spPr>
          <a:xfrm>
            <a:off x="0" y="0"/>
            <a:ext cx="7440149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498397" y="2492896"/>
            <a:ext cx="7246011" cy="11722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4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Der Zwischentitel bleibt in der farbigen Fläche Calibri </a:t>
            </a:r>
            <a:r>
              <a:rPr lang="de-DE" dirty="0" err="1"/>
              <a:t>Bold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9912" y="3356992"/>
            <a:ext cx="7234493" cy="13066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ts val="26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einsetzen Calibri 20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35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0CD1A0-DBED-F644-8953-28EC1A16B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20CF260-A07F-1B4E-979E-20E752665A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558" y="1557338"/>
            <a:ext cx="11296649" cy="46799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669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1371" y="1295400"/>
            <a:ext cx="3098800" cy="4114800"/>
          </a:xfrm>
        </p:spPr>
        <p:txBody>
          <a:bodyPr/>
          <a:lstStyle>
            <a:lvl1pPr>
              <a:defRPr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9937" y="1295400"/>
            <a:ext cx="3098800" cy="4114800"/>
          </a:xfrm>
        </p:spPr>
        <p:txBody>
          <a:bodyPr/>
          <a:lstStyle>
            <a:lvl1pPr>
              <a:defRPr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1277601" y="6513513"/>
            <a:ext cx="698500" cy="304800"/>
          </a:xfrm>
        </p:spPr>
        <p:txBody>
          <a:bodyPr/>
          <a:lstStyle>
            <a:lvl1pPr>
              <a:defRPr/>
            </a:lvl1pPr>
          </a:lstStyle>
          <a:p>
            <a:fld id="{79107DC6-5107-4104-90CE-B95F52D6FED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E204DE0-DA04-8947-B9BC-BF12959F2B6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sz="2200" kern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705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D1563FC-4983-1B44-930B-DDB84AD15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188C83EE-F6AE-A64A-9240-F4334FB2F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6515" y="1594892"/>
            <a:ext cx="3382504" cy="197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76E2CA5A-2087-B748-893B-58DEBF746FE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6515" y="3827140"/>
            <a:ext cx="3382504" cy="197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1A52B32-9AEC-1440-8750-843B624BC05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6753" y="1594668"/>
            <a:ext cx="7264665" cy="421059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1402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n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6C92ACF-565D-AD4A-91F2-19E74383D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66DADC1B-522D-3C44-BBEE-AEAF63D28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285" y="1628800"/>
            <a:ext cx="3382504" cy="197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9607FD9B-1EF4-8F43-90D8-860CA6717A8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3285" y="3882064"/>
            <a:ext cx="3382504" cy="197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9DA95E8-2F71-3A46-8D0B-B3E81C5680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67816" y="1628800"/>
            <a:ext cx="7264665" cy="421059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7075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F0D708-5A28-C74B-86DC-D205BB393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3A953-3EB7-4C4F-874F-E5EDBA2665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1477" y="1556798"/>
            <a:ext cx="4224867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992C4C2-6617-0E4D-ABFA-F30D1E8A1E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5661" y="1556798"/>
            <a:ext cx="4224867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83983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9C6C37-6B4E-F94E-B1E1-38BD3E6C5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AC1DD61C-E24A-4B4F-B87F-BD5A4CF360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558" y="1412883"/>
            <a:ext cx="11296649" cy="4824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13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D76EA94-AAD1-994E-B396-F574379DF8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19867BDD-BF50-704D-96C5-86EC8C1F53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8169" y="1268760"/>
            <a:ext cx="6815667" cy="5113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7832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2A018BF-694F-FF44-A708-2D7836A92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890079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9" y="645322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pPr>
              <a:defRPr/>
            </a:pPr>
            <a:fld id="{7F320AE6-3771-4BDC-AC2E-AA58B5B5328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942545-FF8E-7541-97C8-CB9414298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0D3596E-9601-EA44-92EA-CFE611A67A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558" y="1557338"/>
            <a:ext cx="11296649" cy="46799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8722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76587" y="6453212"/>
            <a:ext cx="636555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fld id="{7F320AE6-3771-4BDC-AC2E-AA58B5B5328F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942545-FF8E-7541-97C8-CB9414298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0" baseline="0"/>
            </a:lvl1pPr>
          </a:lstStyle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0D3596E-9601-EA44-92EA-CFE611A67A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552" y="1557338"/>
            <a:ext cx="11296649" cy="46799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4617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4261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3972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644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1857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061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657" y="1295400"/>
            <a:ext cx="6400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7099" y="6525079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1DF4467-D3A1-4722-9D8E-2BAAE4E1AC0A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35842"/>
            <a:ext cx="243419" cy="600855"/>
          </a:xfrm>
          <a:prstGeom prst="rect">
            <a:avLst/>
          </a:prstGeom>
          <a:solidFill>
            <a:srgbClr val="F6E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H="1">
            <a:off x="623391" y="6508576"/>
            <a:ext cx="111622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24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07008" y="6513513"/>
            <a:ext cx="386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www.kea-bw.de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5403552" y="6508576"/>
            <a:ext cx="47248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Klimakongress Baden-Württemberg, Ulm, 21. Mai 2021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5195B2C-DD27-3343-BA9C-3D361605CE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219" y="128054"/>
            <a:ext cx="2304818" cy="824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 i="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E703"/>
        </a:buClr>
        <a:buSzPct val="155000"/>
        <a:buFont typeface="Wingdings" pitchFamily="2" charset="2"/>
        <a:buChar char="§"/>
        <a:defRPr sz="2000" b="0" i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heSans B4 SemiLight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heSans B4 SemiLight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heSans B4 SemiLight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4320\Desktop\Neue PPT-Vorlage 2015\Flyer-Layout 2014\Streifen_16-9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6115134"/>
            <a:ext cx="12192000" cy="7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4320\Desktop\SW.eps"/>
          <p:cNvPicPr preferRelativeResize="0">
            <a:picLocks noChangeArrowheads="1"/>
          </p:cNvPicPr>
          <p:nvPr userDrawn="1"/>
        </p:nvPicPr>
        <p:blipFill>
          <a:blip r:embed="rId14">
            <a:lum brigh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68" y="1892829"/>
            <a:ext cx="2903864" cy="27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34433" y="6525344"/>
            <a:ext cx="22352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de-DE" altLang="en-US" sz="1600" dirty="0">
                <a:solidFill>
                  <a:schemeClr val="bg1"/>
                </a:solidFill>
              </a:rPr>
              <a:t>21.05.2021</a:t>
            </a: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9647769" y="6525344"/>
            <a:ext cx="21124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600" baseline="0" dirty="0">
                <a:solidFill>
                  <a:schemeClr val="bg1"/>
                </a:solidFill>
              </a:rPr>
              <a:t>Folie </a:t>
            </a:r>
            <a:fld id="{F1EF0840-98AD-45A4-BCF8-01C386950A73}" type="slidenum">
              <a:rPr lang="de-DE" sz="1600" baseline="0">
                <a:solidFill>
                  <a:schemeClr val="bg1"/>
                </a:solidFill>
              </a:rPr>
              <a:pPr eaLnBrk="0" hangingPunct="0"/>
              <a:t>‹Nr.›</a:t>
            </a:fld>
            <a:endParaRPr lang="de-DE" sz="1600" baseline="0" dirty="0">
              <a:solidFill>
                <a:schemeClr val="bg1"/>
              </a:solidFill>
            </a:endParaRPr>
          </a:p>
        </p:txBody>
      </p:sp>
      <p:sp>
        <p:nvSpPr>
          <p:cNvPr id="1121" name="Rectangle 9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5081365" y="6525346"/>
            <a:ext cx="1275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Sandra Hinke</a:t>
            </a:r>
          </a:p>
        </p:txBody>
      </p:sp>
    </p:spTree>
    <p:extLst>
      <p:ext uri="{BB962C8B-B14F-4D97-AF65-F5344CB8AC3E}">
        <p14:creationId xmlns:p14="http://schemas.microsoft.com/office/powerpoint/2010/main" val="310815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accent2"/>
          </a:solidFill>
          <a:latin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4267">
          <a:solidFill>
            <a:schemeClr val="accent2"/>
          </a:solidFill>
          <a:latin typeface="+mn-lt"/>
          <a:ea typeface="+mn-ea"/>
          <a:cs typeface="+mn-cs"/>
        </a:defRPr>
      </a:lvl1pPr>
      <a:lvl2pPr marL="1100639" indent="-380990" algn="l" rtl="0" fontAlgn="base">
        <a:spcBef>
          <a:spcPct val="20000"/>
        </a:spcBef>
        <a:spcAft>
          <a:spcPct val="0"/>
        </a:spcAft>
        <a:buChar char="–"/>
        <a:defRPr sz="3733">
          <a:solidFill>
            <a:schemeClr val="accent2"/>
          </a:solidFill>
          <a:latin typeface="+mn-lt"/>
        </a:defRPr>
      </a:lvl2pPr>
      <a:lvl3pPr marL="1644610" indent="-30479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</a:defRPr>
      </a:lvl3pPr>
      <a:lvl4pPr marL="2188579" indent="-304792" algn="l" rtl="0" fontAlgn="base">
        <a:spcBef>
          <a:spcPct val="20000"/>
        </a:spcBef>
        <a:spcAft>
          <a:spcPct val="0"/>
        </a:spcAft>
        <a:buChar char="–"/>
        <a:defRPr sz="2667">
          <a:solidFill>
            <a:schemeClr val="accent2"/>
          </a:solidFill>
          <a:latin typeface="+mn-lt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accent2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accent2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accent2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accent2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accent2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Textmasterformate durch Klicken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27DC876-6AD2-4A4B-9337-493A4B28CC55}" type="datetimeFigureOut">
              <a:rPr lang="de-DE" smtClean="0">
                <a:solidFill>
                  <a:prstClr val="black"/>
                </a:solidFill>
              </a:rPr>
              <a:pPr/>
              <a:t>26.05.2021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1F0FF5-187A-4B7B-BF8F-F4E1177CAAF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0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409B98BA-5905-734C-9739-D81602529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1" r="-16661"/>
          <a:stretch/>
        </p:blipFill>
        <p:spPr>
          <a:xfrm>
            <a:off x="5993103" y="235852"/>
            <a:ext cx="3561308" cy="8179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AC594C-DBF8-374A-97DA-070153726A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7099" y="6525079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5A37C9C-D0FB-4FF8-B407-C230EF331233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sp>
        <p:nvSpPr>
          <p:cNvPr id="8" name="Line 13">
            <a:extLst>
              <a:ext uri="{FF2B5EF4-FFF2-40B4-BE49-F238E27FC236}">
                <a16:creationId xmlns:a16="http://schemas.microsoft.com/office/drawing/2014/main" id="{5FDA4D40-D765-304E-BD44-99CA6238358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623392" y="6508576"/>
            <a:ext cx="111622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180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61C00D0-5806-EA45-9589-84B2A806BA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7008" y="6513513"/>
            <a:ext cx="386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www.kea-bw.de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B1781FA-8CC7-ED48-BE75-DE085EBB6E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235852"/>
            <a:ext cx="243419" cy="600855"/>
          </a:xfrm>
          <a:prstGeom prst="rect">
            <a:avLst/>
          </a:prstGeom>
          <a:solidFill>
            <a:srgbClr val="A4C400"/>
          </a:solidFill>
          <a:ln>
            <a:noFill/>
          </a:ln>
          <a:effectLst/>
        </p:spPr>
        <p:txBody>
          <a:bodyPr wrap="none" anchor="ctr"/>
          <a:lstStyle/>
          <a:p>
            <a:endParaRPr lang="de-DE" sz="1800" dirty="0">
              <a:solidFill>
                <a:srgbClr val="007668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2CE77E-A7CA-664C-AFE0-3AAF9077A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6895B416-57AB-4406-BFD7-75B1D3AC39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5" y="388410"/>
            <a:ext cx="2451092" cy="5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Clr>
          <a:srgbClr val="A4C400"/>
        </a:buClr>
        <a:buSzPct val="8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Clr>
          <a:srgbClr val="A4C400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rgbClr val="A4C400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rgbClr val="A4C400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rgbClr val="A4C400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k&#246;p.de/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um.baden-wuerttemberg.de/fileadmin/redaktion/m-um/intern/Dateien/Dokumente/5_Energie/Beratung_und_Information/SanierungsfahrplanBW/160705_Checkliste_Nichtwohngebaeude.pdf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um.baden-wuerttemberg.de/de/energie/informieren-beraten-foerdern/sanierungsfahrplan-bw/nichtwohngebaeude/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eg"/><Relationship Id="rId5" Type="http://schemas.openxmlformats.org/officeDocument/2006/relationships/hyperlink" Target="https://www.febs.de/fileadmin/Gesetze_und_Normen/bekanntmachung-nwg-datenaufnahme-2015.pdf" TargetMode="External"/><Relationship Id="rId4" Type="http://schemas.openxmlformats.org/officeDocument/2006/relationships/hyperlink" Target="https://www.bafa.de/DE/Energie/Energieberatung/Energieberatung_Nichtwohngebaeude_Kommunen/sanierungskonzept_neubauberatung_node.html;jsessionid=391F6B60B137220D78390282D9C87F9F.2_cid387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vm.baden-wuerttemberg.de/de/politik-zukunft/nachhaltige-mobilitaet/mobilitaetsmanagement/foerderprogramm-betriebliches-und-behoerdliches-mobilitaetsmanagement/" TargetMode="External"/><Relationship Id="rId2" Type="http://schemas.openxmlformats.org/officeDocument/2006/relationships/hyperlink" Target="https://vm.baden-wuerttemberg.de/fileadmin/redaktion/m-mvi/intern/Dateien/PDF/F%C3%B6rderprogramme/Mobilitaetsmanagement_Massnahmenportfolio.pdf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hyperlink" Target="https://images.ace.de/dokumente/presse/Projekt_Gute_Wege_Broschuere_fuer_Betriebsraete.pd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0000" y="3429000"/>
            <a:ext cx="9652000" cy="533400"/>
          </a:xfrm>
        </p:spPr>
        <p:txBody>
          <a:bodyPr/>
          <a:lstStyle/>
          <a:p>
            <a:r>
              <a:rPr lang="de-DE" altLang="de-DE" dirty="0"/>
              <a:t>Systematisches Energiemanagement:</a:t>
            </a:r>
            <a:br>
              <a:rPr lang="de-DE" altLang="de-DE" dirty="0"/>
            </a:br>
            <a:r>
              <a:rPr lang="de-DE" altLang="de-DE" dirty="0"/>
              <a:t>Der erste Schritt auf dem Weg zur</a:t>
            </a:r>
            <a:br>
              <a:rPr lang="de-DE" altLang="de-DE" dirty="0"/>
            </a:br>
            <a:r>
              <a:rPr lang="de-DE" altLang="de-DE" dirty="0"/>
              <a:t>klimaneutralen Verwaltung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99656" y="5373216"/>
            <a:ext cx="6096000" cy="838200"/>
          </a:xfrm>
        </p:spPr>
        <p:txBody>
          <a:bodyPr/>
          <a:lstStyle/>
          <a:p>
            <a:r>
              <a:rPr lang="de-DE" altLang="de-DE" dirty="0"/>
              <a:t>Dr. Volker Kienzlen</a:t>
            </a:r>
          </a:p>
          <a:p>
            <a:r>
              <a:rPr lang="de-DE" altLang="de-DE" dirty="0"/>
              <a:t>Ulm, 21. Mai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1C963-8D18-4791-AEBB-502DE217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4EC6A-3AC2-44A9-B976-F35CB45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8839"/>
            <a:ext cx="10972800" cy="4137324"/>
          </a:xfrm>
        </p:spPr>
        <p:txBody>
          <a:bodyPr/>
          <a:lstStyle/>
          <a:p>
            <a:pPr marL="685783" indent="-685783">
              <a:buAutoNum type="arabicPeriod"/>
            </a:pPr>
            <a:r>
              <a:rPr lang="de-DE" sz="3200" dirty="0"/>
              <a:t>Vorgeschichte</a:t>
            </a:r>
          </a:p>
          <a:p>
            <a:pPr marL="685783" indent="-685783">
              <a:buAutoNum type="arabicPeriod"/>
            </a:pPr>
            <a:r>
              <a:rPr lang="de-DE" sz="3200" dirty="0"/>
              <a:t>Start Modellregion </a:t>
            </a:r>
            <a:r>
              <a:rPr lang="de-DE" sz="3200" dirty="0" err="1"/>
              <a:t>Kom.EMS</a:t>
            </a:r>
            <a:endParaRPr lang="de-DE" sz="3200" dirty="0"/>
          </a:p>
          <a:p>
            <a:pPr marL="685783" indent="-685783">
              <a:buAutoNum type="arabicPeriod"/>
            </a:pPr>
            <a:r>
              <a:rPr lang="de-DE" sz="3200" dirty="0"/>
              <a:t>Erstbewertung, Schritte und Projektplan</a:t>
            </a:r>
          </a:p>
          <a:p>
            <a:pPr marL="685783" indent="-685783">
              <a:buAutoNum type="arabicPeriod"/>
            </a:pPr>
            <a:r>
              <a:rPr lang="de-DE" sz="3200" dirty="0"/>
              <a:t>Aktueller Stand</a:t>
            </a:r>
          </a:p>
          <a:p>
            <a:pPr marL="685783" indent="-685783">
              <a:buAutoNum type="arabicPeriod"/>
            </a:pPr>
            <a:r>
              <a:rPr lang="de-DE" sz="3200" dirty="0"/>
              <a:t>Ziel</a:t>
            </a:r>
          </a:p>
          <a:p>
            <a:pPr marL="685783" indent="-685783">
              <a:buAutoNum type="arabicPeriod"/>
            </a:pPr>
            <a:endParaRPr lang="de-DE" dirty="0"/>
          </a:p>
          <a:p>
            <a:pPr marL="685783" indent="-685783"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78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A176-9722-42A5-8450-1EE15E6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</p:spPr>
        <p:txBody>
          <a:bodyPr/>
          <a:lstStyle/>
          <a:p>
            <a:r>
              <a:rPr lang="de-DE" sz="8000" dirty="0"/>
              <a:t>1.</a:t>
            </a:r>
            <a:br>
              <a:rPr lang="de-DE" dirty="0"/>
            </a:br>
            <a:r>
              <a:rPr lang="de-DE" dirty="0"/>
              <a:t>Vorgeschichte</a:t>
            </a:r>
          </a:p>
        </p:txBody>
      </p:sp>
    </p:spTree>
    <p:extLst>
      <p:ext uri="{BB962C8B-B14F-4D97-AF65-F5344CB8AC3E}">
        <p14:creationId xmlns:p14="http://schemas.microsoft.com/office/powerpoint/2010/main" val="344970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5DA77-E467-4886-B586-AF0EDBFE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Landkreis Calw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D03A16-D216-4AC4-9683-EC52DCB86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25 Kommunen</a:t>
            </a:r>
          </a:p>
          <a:p>
            <a:r>
              <a:rPr lang="de-DE" sz="3200" dirty="0"/>
              <a:t>~160.000 Einwohner</a:t>
            </a:r>
          </a:p>
          <a:p>
            <a:r>
              <a:rPr lang="de-DE" sz="3200" dirty="0"/>
              <a:t>ländlich geprägt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136F3B-2D98-45EA-8539-701055926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8000" r="27950" b="12201"/>
          <a:stretch/>
        </p:blipFill>
        <p:spPr>
          <a:xfrm>
            <a:off x="6370556" y="304335"/>
            <a:ext cx="5423717" cy="562094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333FCAD-B764-4E2A-BE41-9DE5BBFB8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45800" r="5901" b="22001"/>
          <a:stretch/>
        </p:blipFill>
        <p:spPr>
          <a:xfrm>
            <a:off x="10608502" y="5580134"/>
            <a:ext cx="1344149" cy="5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66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1996A-59D8-42E4-A952-79C3C1AB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de-DE" dirty="0"/>
              <a:t>Energie- und Klimaschutzkonzept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F33D72-8B09-40A7-893B-1BC0D341F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0747" r="35038" b="7839"/>
          <a:stretch/>
        </p:blipFill>
        <p:spPr>
          <a:xfrm>
            <a:off x="3599723" y="1892829"/>
            <a:ext cx="2808312" cy="40324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394CB81-DAE3-4BFB-9A9C-4FC3023D3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10747" r="35038" b="7839"/>
          <a:stretch/>
        </p:blipFill>
        <p:spPr>
          <a:xfrm>
            <a:off x="6480043" y="1892829"/>
            <a:ext cx="2808312" cy="40324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6D5DE9-6FC1-4D44-8895-869341D1A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0747" r="35038" b="9292"/>
          <a:stretch/>
        </p:blipFill>
        <p:spPr>
          <a:xfrm>
            <a:off x="647395" y="1897138"/>
            <a:ext cx="2856317" cy="4028140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F9C1256-0D41-4FE5-AED8-099C595FA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8355" y="1892829"/>
            <a:ext cx="2760307" cy="4028140"/>
          </a:xfrm>
        </p:spPr>
        <p:txBody>
          <a:bodyPr/>
          <a:lstStyle/>
          <a:p>
            <a:r>
              <a:rPr lang="de-DE" sz="2133" b="1" dirty="0"/>
              <a:t>Teil 1 + Teil 2</a:t>
            </a:r>
          </a:p>
          <a:p>
            <a:r>
              <a:rPr lang="de-DE" sz="2133" dirty="0"/>
              <a:t>Start 2012</a:t>
            </a:r>
          </a:p>
          <a:p>
            <a:endParaRPr lang="de-DE" sz="2133" dirty="0"/>
          </a:p>
          <a:p>
            <a:r>
              <a:rPr lang="de-DE" sz="2133" b="1" dirty="0"/>
              <a:t>Teil 3</a:t>
            </a:r>
          </a:p>
          <a:p>
            <a:r>
              <a:rPr lang="de-DE" sz="2133" dirty="0"/>
              <a:t>Start 2016</a:t>
            </a:r>
          </a:p>
          <a:p>
            <a:r>
              <a:rPr lang="de-DE" sz="2133" dirty="0"/>
              <a:t>8 Kommunen </a:t>
            </a:r>
          </a:p>
          <a:p>
            <a:r>
              <a:rPr lang="de-DE" sz="2133" dirty="0"/>
              <a:t>= Antragsstellung Klimaschutz-manager beim </a:t>
            </a:r>
            <a:r>
              <a:rPr lang="de-DE" sz="2133" dirty="0" err="1"/>
              <a:t>PtJ</a:t>
            </a:r>
            <a:endParaRPr lang="de-DE" sz="2133" dirty="0"/>
          </a:p>
          <a:p>
            <a:endParaRPr lang="de-DE" sz="2133" dirty="0"/>
          </a:p>
        </p:txBody>
      </p:sp>
    </p:spTree>
    <p:extLst>
      <p:ext uri="{BB962C8B-B14F-4D97-AF65-F5344CB8AC3E}">
        <p14:creationId xmlns:p14="http://schemas.microsoft.com/office/powerpoint/2010/main" val="121676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4660D6-A14C-4BFA-9471-E8003DD4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Landratsamt Calw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C24517C-D3B9-47AE-9614-6F7248062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85" t="14953" r="52298" b="38372"/>
          <a:stretch/>
        </p:blipFill>
        <p:spPr>
          <a:xfrm>
            <a:off x="7555200" y="1497928"/>
            <a:ext cx="4493461" cy="24111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2DEC23-CF84-441A-B022-3CF7EC91EC0E}"/>
              </a:ext>
            </a:extLst>
          </p:cNvPr>
          <p:cNvSpPr txBox="1"/>
          <p:nvPr/>
        </p:nvSpPr>
        <p:spPr>
          <a:xfrm>
            <a:off x="239350" y="1316765"/>
            <a:ext cx="7104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DE" sz="3200" dirty="0">
                <a:solidFill>
                  <a:srgbClr val="333399"/>
                </a:solidFill>
                <a:latin typeface="Futura Bk BT"/>
              </a:rPr>
              <a:t>Energieberichte seit 1998</a:t>
            </a: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333399"/>
                </a:solidFill>
                <a:latin typeface="Futura Bk BT"/>
              </a:rPr>
              <a:t>25 Liegenschaften </a:t>
            </a: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333399"/>
                </a:solidFill>
                <a:latin typeface="Futura Bk BT"/>
              </a:rPr>
              <a:t>Strom, Wärme &amp; Wasser</a:t>
            </a: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333399"/>
                </a:solidFill>
                <a:latin typeface="Futura Bk BT"/>
              </a:rPr>
              <a:t>Emissionen</a:t>
            </a:r>
          </a:p>
          <a:p>
            <a:pPr marL="609585" indent="-609585" defTabSz="121917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333399"/>
                </a:solidFill>
                <a:latin typeface="Futura Bk BT"/>
              </a:rPr>
              <a:t>IT Vorgaben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7950FE-BDE9-493F-AD24-42847189AA5D}"/>
              </a:ext>
            </a:extLst>
          </p:cNvPr>
          <p:cNvSpPr txBox="1"/>
          <p:nvPr/>
        </p:nvSpPr>
        <p:spPr>
          <a:xfrm>
            <a:off x="239349" y="4584997"/>
            <a:ext cx="1190532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defTabSz="121917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3200" dirty="0">
                <a:solidFill>
                  <a:srgbClr val="333399"/>
                </a:solidFill>
                <a:latin typeface="Futura Bk BT"/>
              </a:rPr>
              <a:t>Jahresberichte (Verbrauchsdaten monatsgenau)  </a:t>
            </a:r>
            <a:r>
              <a:rPr lang="de-DE" sz="2667" dirty="0">
                <a:solidFill>
                  <a:srgbClr val="333399"/>
                </a:solidFill>
                <a:latin typeface="Futura Bk BT"/>
              </a:rPr>
              <a:t>für Landratsamt, Kreisberufsschulzentren Calw und Nagold: </a:t>
            </a:r>
            <a:r>
              <a:rPr lang="de-DE" sz="2667" dirty="0" err="1">
                <a:solidFill>
                  <a:srgbClr val="333399"/>
                </a:solidFill>
                <a:latin typeface="Futura Bk BT"/>
              </a:rPr>
              <a:t>Kom.EMS</a:t>
            </a:r>
            <a:r>
              <a:rPr lang="de-DE" sz="2667" dirty="0">
                <a:solidFill>
                  <a:srgbClr val="333399"/>
                </a:solidFill>
                <a:latin typeface="Futura Bk BT"/>
              </a:rPr>
              <a:t> Vorgabe</a:t>
            </a:r>
            <a:endParaRPr lang="de-DE" sz="4267" dirty="0">
              <a:solidFill>
                <a:srgbClr val="333399"/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064330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A176-9722-42A5-8450-1EE15E6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</p:spPr>
        <p:txBody>
          <a:bodyPr/>
          <a:lstStyle/>
          <a:p>
            <a:r>
              <a:rPr lang="de-DE" sz="8000" dirty="0"/>
              <a:t>2.</a:t>
            </a:r>
            <a:br>
              <a:rPr lang="de-DE" dirty="0"/>
            </a:br>
            <a:r>
              <a:rPr lang="de-DE" dirty="0"/>
              <a:t>Start Modellregion</a:t>
            </a:r>
            <a:br>
              <a:rPr lang="de-DE" dirty="0"/>
            </a:br>
            <a:r>
              <a:rPr lang="de-DE" dirty="0" err="1"/>
              <a:t>Kom.EMS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259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E6E2E-F09B-408B-BB6A-B3E42C31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 der Modellregion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17D10A-4391-4F26-8C74-4810D5F83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„Wir wollen den Kommunen eine solide Basis für den Aufbau eines Energiemanagements bieten, denn nur so kann Energiemanagement langfristig und nachhaltig funktionieren.“</a:t>
            </a:r>
          </a:p>
          <a:p>
            <a:r>
              <a:rPr lang="de-DE" sz="2667" dirty="0"/>
              <a:t>			           </a:t>
            </a:r>
          </a:p>
          <a:p>
            <a:r>
              <a:rPr lang="de-DE" sz="2667" dirty="0"/>
              <a:t>Helmut </a:t>
            </a:r>
            <a:r>
              <a:rPr lang="de-DE" sz="2667" dirty="0" err="1"/>
              <a:t>Riegger</a:t>
            </a:r>
            <a:r>
              <a:rPr lang="de-DE" sz="2667" dirty="0"/>
              <a:t>, Landrat Kreis Calw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04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3E339-8A56-4EC1-BA1B-3699C073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 der Modellregion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B3CC29-8D93-431C-8355-991C11B2D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172948"/>
          </a:xfrm>
        </p:spPr>
        <p:txBody>
          <a:bodyPr/>
          <a:lstStyle/>
          <a:p>
            <a:r>
              <a:rPr lang="de-DE" dirty="0"/>
              <a:t>„Solide Basis“: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Struktur festgelegt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Zuständigkeiten geklärt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Mitarbeiter informiert (Akzeptanz)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Hilfestellung und Austausch</a:t>
            </a:r>
          </a:p>
          <a:p>
            <a:r>
              <a:rPr lang="de-DE" dirty="0"/>
              <a:t>Der Weg hin zu einem Energiemanagement 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BFAEE86B-50BD-4289-A7F1-3F7FE895F063}"/>
              </a:ext>
            </a:extLst>
          </p:cNvPr>
          <p:cNvSpPr/>
          <p:nvPr/>
        </p:nvSpPr>
        <p:spPr bwMode="auto">
          <a:xfrm>
            <a:off x="6768075" y="5139604"/>
            <a:ext cx="1728192" cy="57606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de-DE">
              <a:solidFill>
                <a:srgbClr val="333399"/>
              </a:solidFill>
              <a:latin typeface="Futura Book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E7FFBE-0CE5-45F9-9179-CCE032424C95}"/>
              </a:ext>
            </a:extLst>
          </p:cNvPr>
          <p:cNvSpPr txBox="1"/>
          <p:nvPr/>
        </p:nvSpPr>
        <p:spPr>
          <a:xfrm>
            <a:off x="8592278" y="4955712"/>
            <a:ext cx="393643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DE" sz="5333" b="1" dirty="0" err="1">
                <a:solidFill>
                  <a:srgbClr val="333399"/>
                </a:solidFill>
                <a:latin typeface="Futura Book" charset="0"/>
              </a:rPr>
              <a:t>Kom.EMS</a:t>
            </a:r>
            <a:endParaRPr lang="de-DE" sz="5333" b="1" dirty="0">
              <a:solidFill>
                <a:srgbClr val="333399"/>
              </a:solidFill>
              <a:latin typeface="Futura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74F58-7422-4D40-A096-DD0AAF76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Teilnehmer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BB8A9A-A59F-42E0-B29E-B8E4B4228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45800" r="5901" b="22001"/>
          <a:stretch/>
        </p:blipFill>
        <p:spPr>
          <a:xfrm>
            <a:off x="10608502" y="5580134"/>
            <a:ext cx="1344149" cy="5239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6CE6F5-EA69-4228-A4AF-5A85D136E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6600" r="27951" b="12417"/>
          <a:stretch/>
        </p:blipFill>
        <p:spPr>
          <a:xfrm>
            <a:off x="6396157" y="164639"/>
            <a:ext cx="5576945" cy="576064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1C2838-21F9-4ECB-A717-21138C70F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Start Oktober 2020</a:t>
            </a:r>
          </a:p>
          <a:p>
            <a:endParaRPr lang="de-DE" sz="3200" dirty="0"/>
          </a:p>
          <a:p>
            <a:r>
              <a:rPr lang="de-DE" sz="3200" dirty="0"/>
              <a:t>9 Kommunen und</a:t>
            </a:r>
          </a:p>
          <a:p>
            <a:r>
              <a:rPr lang="de-DE" sz="3200" dirty="0"/>
              <a:t>der Landkreis</a:t>
            </a:r>
          </a:p>
          <a:p>
            <a:endParaRPr lang="de-DE" sz="3200" dirty="0"/>
          </a:p>
          <a:p>
            <a:r>
              <a:rPr lang="de-DE" sz="3200" dirty="0"/>
              <a:t>Betreuung durch die KEA-BW</a:t>
            </a:r>
          </a:p>
          <a:p>
            <a:r>
              <a:rPr lang="de-DE" sz="3200" dirty="0"/>
              <a:t>über 1 Jahr </a:t>
            </a:r>
            <a:r>
              <a:rPr lang="de-DE" sz="2667" dirty="0"/>
              <a:t>(strukturelles Coaching)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F3AB64-8F16-45F1-A903-1FD2BCA14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45800" r="5901" b="22001"/>
          <a:stretch/>
        </p:blipFill>
        <p:spPr>
          <a:xfrm>
            <a:off x="10811702" y="5783334"/>
            <a:ext cx="1344149" cy="5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5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D371F-76E5-43E8-BAAD-295848A0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Strukturelles Coaching</a:t>
            </a:r>
            <a:br>
              <a:rPr lang="de-DE" dirty="0"/>
            </a:br>
            <a:r>
              <a:rPr lang="de-DE" dirty="0"/>
              <a:t>durch die KEA-BW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87769E4-26EB-446C-9659-1C02CBD8A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2830"/>
            <a:ext cx="10972800" cy="4525433"/>
          </a:xfrm>
        </p:spPr>
        <p:txBody>
          <a:bodyPr>
            <a:normAutofit fontScale="70000" lnSpcReduction="20000"/>
          </a:bodyPr>
          <a:lstStyle/>
          <a:p>
            <a:pPr marL="609585" indent="-609585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Die individuelle Situation erfassen und die Hilfe darauf abstimmen.</a:t>
            </a:r>
          </a:p>
          <a:p>
            <a:pPr marL="228594" indent="-228594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de-DE" sz="1467" dirty="0"/>
          </a:p>
          <a:p>
            <a:pPr marL="609585" indent="-609585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Sich an die Seite des Energiebeauftragten stellen.</a:t>
            </a:r>
          </a:p>
          <a:p>
            <a:pPr marL="228594" indent="-228594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de-DE" sz="1200" dirty="0"/>
          </a:p>
          <a:p>
            <a:pPr marL="609585" indent="-609585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Gespräche mit den Vorgesetzten vorbereiten und gemeinsam durchführen.</a:t>
            </a:r>
          </a:p>
          <a:p>
            <a:pPr marL="228594" indent="-228594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de-DE" sz="1200" dirty="0"/>
          </a:p>
          <a:p>
            <a:pPr marL="609585" indent="-609585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Vorlagen für Ausschüsse und Gemeinderat mit vorbereiten.</a:t>
            </a:r>
          </a:p>
          <a:p>
            <a:pPr marL="228594" indent="-228594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de-DE" sz="1200" dirty="0"/>
          </a:p>
          <a:p>
            <a:pPr marL="609585" indent="-609585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Energieteamgründungen begleiten.</a:t>
            </a:r>
          </a:p>
          <a:p>
            <a:pPr marL="228594" indent="-228594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de-DE" sz="1200" dirty="0"/>
          </a:p>
          <a:p>
            <a:pPr marL="609585" indent="-609585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Helfen und Pushen.</a:t>
            </a:r>
          </a:p>
        </p:txBody>
      </p:sp>
    </p:spTree>
    <p:extLst>
      <p:ext uri="{BB962C8B-B14F-4D97-AF65-F5344CB8AC3E}">
        <p14:creationId xmlns:p14="http://schemas.microsoft.com/office/powerpoint/2010/main" val="17139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85460-C302-40E3-BA87-6C3D3571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Emissionen einer kommunalen Verwaltung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140F5F1C-DA9D-46CC-AF82-AB3F2D268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780483"/>
              </p:ext>
            </p:extLst>
          </p:nvPr>
        </p:nvGraphicFramePr>
        <p:xfrm>
          <a:off x="463285" y="1268760"/>
          <a:ext cx="4192555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6E837D-6CA7-47E8-A67D-258E99A41B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</a:t>
            </a:fld>
            <a:endParaRPr lang="de-DE" altLang="de-DE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2EC11DE-313A-4DFC-9CB6-C25FF02CF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93" y="3448697"/>
            <a:ext cx="4800600" cy="287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E703"/>
              </a:buClr>
              <a:buSzPct val="155000"/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eSans B4 SemiLight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eSans B4 SemiLight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eSans B4 SemiLight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eSans B4 SemiLight" pitchFamily="34" charset="0"/>
              </a:defRPr>
            </a:lvl9pPr>
          </a:lstStyle>
          <a:p>
            <a:r>
              <a:rPr lang="de-DE" sz="1800" dirty="0"/>
              <a:t>Energiemanagement senkt die Energie- und Wasserkosten kommunaler Liegenschaften durch </a:t>
            </a:r>
            <a:r>
              <a:rPr lang="de-DE" sz="1800" b="1" dirty="0"/>
              <a:t>nichtinvestive Maßnahmen</a:t>
            </a:r>
            <a:r>
              <a:rPr lang="de-DE" sz="1800" dirty="0"/>
              <a:t> um 10 bis 20 Prozent, in Einzelfällen bis zu 30 Prozent. Dabei Kosten zu Nutzen 1:3.</a:t>
            </a:r>
          </a:p>
          <a:p>
            <a:r>
              <a:rPr lang="de-DE" altLang="de-DE" sz="1800" kern="0" dirty="0"/>
              <a:t>Kommunen erhalten eine fundierte Datenbasis für </a:t>
            </a:r>
            <a:r>
              <a:rPr lang="de-DE" altLang="de-DE" sz="1800" b="1" kern="0" dirty="0"/>
              <a:t>optimale Investitionsentscheidungen</a:t>
            </a:r>
            <a:r>
              <a:rPr lang="de-DE" altLang="de-DE" sz="1800" kern="0" dirty="0"/>
              <a:t>.</a:t>
            </a:r>
          </a:p>
          <a:p>
            <a:endParaRPr lang="de-DE" altLang="de-DE" sz="1800" kern="0" dirty="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BA717255-3DCB-47D1-B1AB-83C4302F8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93" y="1052736"/>
            <a:ext cx="4876800" cy="182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Die Kommunalverwaltungen sollen </a:t>
            </a:r>
            <a:r>
              <a:rPr lang="de-DE" altLang="de-DE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Klimaneutralität bis zum Jahr 2040 </a:t>
            </a: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erreichen. Dies betrifft insbesondere die eigenen Liegenschaften, den Fuhrpark sowie gegebenenfalls auch die Wasserversorgung und Kläranlagen.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43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A176-9722-42A5-8450-1EE15E6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</p:spPr>
        <p:txBody>
          <a:bodyPr/>
          <a:lstStyle/>
          <a:p>
            <a:r>
              <a:rPr lang="de-DE" dirty="0"/>
              <a:t>3</a:t>
            </a:r>
            <a:r>
              <a:rPr lang="de-DE" sz="8000" dirty="0"/>
              <a:t>.</a:t>
            </a:r>
            <a:br>
              <a:rPr lang="de-DE" dirty="0"/>
            </a:br>
            <a:r>
              <a:rPr lang="de-DE" dirty="0"/>
              <a:t>Erstbewertung, Schritte und</a:t>
            </a:r>
            <a:br>
              <a:rPr lang="de-DE" dirty="0"/>
            </a:br>
            <a:r>
              <a:rPr lang="de-DE" dirty="0"/>
              <a:t>Projektplan</a:t>
            </a:r>
          </a:p>
        </p:txBody>
      </p:sp>
    </p:spTree>
    <p:extLst>
      <p:ext uri="{BB962C8B-B14F-4D97-AF65-F5344CB8AC3E}">
        <p14:creationId xmlns:p14="http://schemas.microsoft.com/office/powerpoint/2010/main" val="3169511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B549E-2131-4E2B-9554-61524434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Erstbewertung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31936C-4D74-4CB8-9B4A-674FF7E1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84850"/>
            <a:ext cx="10972800" cy="4041313"/>
          </a:xfrm>
        </p:spPr>
        <p:txBody>
          <a:bodyPr/>
          <a:lstStyle/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KEA-BW recherchiert über allgemeine Daten (Größe Kommune, </a:t>
            </a:r>
            <a:r>
              <a:rPr lang="de-DE" sz="3200" dirty="0" err="1"/>
              <a:t>rEA</a:t>
            </a:r>
            <a:r>
              <a:rPr lang="de-DE" sz="3200" dirty="0"/>
              <a:t>, KEM schon vorhanden/teilweise vorhanden)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2,5-stündiges Telefonat zur Bewertung bereits vorhandener Aktivitäten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Informieren über wesentliche </a:t>
            </a:r>
            <a:r>
              <a:rPr lang="de-DE" sz="3200" dirty="0" err="1"/>
              <a:t>ToDos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23427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6C85A-B74A-4E49-A170-FFF73C05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Wesentliche </a:t>
            </a:r>
            <a:r>
              <a:rPr lang="de-DE" dirty="0" err="1"/>
              <a:t>ToDos</a:t>
            </a:r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439E0C19-5A3C-4571-8980-29C52DA4D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</p:spPr>
        <p:txBody>
          <a:bodyPr/>
          <a:lstStyle/>
          <a:p>
            <a:pPr marL="609585" indent="-609585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Organisation (Gründung Energieteams)</a:t>
            </a:r>
          </a:p>
          <a:p>
            <a:pPr marL="609585" indent="-609585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Priorisierung der Gebäude</a:t>
            </a:r>
          </a:p>
          <a:p>
            <a:pPr marL="609585" indent="-609585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Einführung einer Dienstanweisung Energie</a:t>
            </a:r>
          </a:p>
          <a:p>
            <a:pPr marL="609585" indent="-609585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Sensibilisierung der Nutzer</a:t>
            </a:r>
          </a:p>
          <a:p>
            <a:pPr marL="609585" indent="-609585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Schulung der Hausmeister</a:t>
            </a:r>
          </a:p>
          <a:p>
            <a:pPr marL="609585" indent="-609585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Erfassung der Anlagentechnik und Optimierung der Regelungseinstellungen</a:t>
            </a:r>
          </a:p>
          <a:p>
            <a:pPr marL="457189" indent="-457189">
              <a:buClr>
                <a:srgbClr val="D75811"/>
              </a:buClr>
              <a:buSzPct val="150000"/>
              <a:buFont typeface="Wingdings" panose="05000000000000000000" pitchFamily="2" charset="2"/>
              <a:buChar char="§"/>
            </a:pPr>
            <a:endParaRPr lang="de-DE" dirty="0"/>
          </a:p>
          <a:p>
            <a:pPr marL="457189" indent="-457189">
              <a:buClr>
                <a:srgbClr val="D75811"/>
              </a:buClr>
              <a:buSzPct val="150000"/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rgbClr val="D75811"/>
              </a:buClr>
              <a:buSzPct val="150000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6C25EA-C78A-46E0-97AC-F4F78D917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395" y="1417639"/>
            <a:ext cx="2439659" cy="25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1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B3B52-8A84-4018-AFB2-6766AF43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Projektplan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E3F9036-CA34-4CAE-A96E-73676E10D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499" y="1404442"/>
            <a:ext cx="8900496" cy="490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0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D5AD8-F1C0-4A1E-990C-98FC7C28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Nächste Schritte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687010-F6FF-4EC4-B1FE-3CA98E9E0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0990" indent="-380990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Besprechung des Projektplanes </a:t>
            </a:r>
          </a:p>
          <a:p>
            <a:pPr marL="380990" indent="-380990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Erstes Management Review zwischen Ansprechpartner und BM: BM informieren. Zuständigkeiten klären. Zeitplan bestätigen. Energieteam gründen. Energiebeauftragten berufen. </a:t>
            </a:r>
          </a:p>
          <a:p>
            <a:pPr marL="457189" indent="-457189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Ø"/>
            </a:pPr>
            <a:r>
              <a:rPr lang="de-DE" sz="3200" b="1" dirty="0"/>
              <a:t>EXIT</a:t>
            </a:r>
            <a:r>
              <a:rPr lang="de-DE" sz="3200" dirty="0"/>
              <a:t> möglich.</a:t>
            </a:r>
          </a:p>
          <a:p>
            <a:pPr marL="380990" indent="-380990">
              <a:lnSpc>
                <a:spcPct val="9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3200" dirty="0"/>
              <a:t>Vorstellung des Ergebnisses der Erstbewertung im Gemeinderat: Was ist KEM? Offene Meilensteine? Weiteres Vorgehen.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794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A176-9722-42A5-8450-1EE15E6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</p:spPr>
        <p:txBody>
          <a:bodyPr/>
          <a:lstStyle/>
          <a:p>
            <a:r>
              <a:rPr lang="de-DE" sz="8000" dirty="0"/>
              <a:t>4.</a:t>
            </a:r>
            <a:br>
              <a:rPr lang="de-DE" dirty="0"/>
            </a:br>
            <a:r>
              <a:rPr lang="de-DE" dirty="0"/>
              <a:t>Aktueller Stand</a:t>
            </a:r>
          </a:p>
        </p:txBody>
      </p:sp>
    </p:spTree>
    <p:extLst>
      <p:ext uri="{BB962C8B-B14F-4D97-AF65-F5344CB8AC3E}">
        <p14:creationId xmlns:p14="http://schemas.microsoft.com/office/powerpoint/2010/main" val="907241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078E9-F8B2-41B9-8ED1-1F6EEB7D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Aktueller Stand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22F671-82BF-49D6-9015-A169E5E61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Öffentliche Auszeichnungen nach </a:t>
            </a:r>
            <a:r>
              <a:rPr lang="de-DE" sz="3200" dirty="0" err="1"/>
              <a:t>Kom.EMS</a:t>
            </a:r>
            <a:r>
              <a:rPr lang="de-DE" sz="3200" dirty="0"/>
              <a:t>: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Altensteig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Landkreis Calw/ Landratsamt Calw</a:t>
            </a:r>
          </a:p>
          <a:p>
            <a:endParaRPr lang="de-DE" sz="3200" dirty="0"/>
          </a:p>
          <a:p>
            <a:r>
              <a:rPr lang="de-DE" sz="3200" dirty="0"/>
              <a:t>Andere Kommunen auf einem guten Weg.</a:t>
            </a:r>
          </a:p>
          <a:p>
            <a:r>
              <a:rPr lang="de-DE" sz="3200" dirty="0"/>
              <a:t>Projekt geht noch bis Ende des Jahres.</a:t>
            </a:r>
          </a:p>
        </p:txBody>
      </p:sp>
    </p:spTree>
    <p:extLst>
      <p:ext uri="{BB962C8B-B14F-4D97-AF65-F5344CB8AC3E}">
        <p14:creationId xmlns:p14="http://schemas.microsoft.com/office/powerpoint/2010/main" val="4255670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2B316-FF8B-4C8C-8226-3D47C32E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Netzwerktreffen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161BCA-82F0-4B26-BF50-5E2B34F91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Seit Beginn 2 Netzwerktreffen </a:t>
            </a:r>
          </a:p>
          <a:p>
            <a:r>
              <a:rPr lang="de-DE" sz="3200" dirty="0"/>
              <a:t>ca. ¼ - jährlich weitere Treffen</a:t>
            </a:r>
          </a:p>
          <a:p>
            <a:endParaRPr lang="de-DE" sz="3200" dirty="0"/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Berichte über individuellen Stand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Impulsvorträge (Energieagentur, Nutzersensibilisierung)</a:t>
            </a:r>
          </a:p>
        </p:txBody>
      </p:sp>
    </p:spTree>
    <p:extLst>
      <p:ext uri="{BB962C8B-B14F-4D97-AF65-F5344CB8AC3E}">
        <p14:creationId xmlns:p14="http://schemas.microsoft.com/office/powerpoint/2010/main" val="695279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A176-9722-42A5-8450-1EE15E6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</p:spPr>
        <p:txBody>
          <a:bodyPr/>
          <a:lstStyle/>
          <a:p>
            <a:r>
              <a:rPr lang="de-DE" sz="8000" dirty="0"/>
              <a:t>5.</a:t>
            </a:r>
            <a:br>
              <a:rPr lang="de-DE" dirty="0"/>
            </a:br>
            <a:r>
              <a:rPr lang="de-DE" dirty="0"/>
              <a:t>Ziel</a:t>
            </a:r>
            <a:br>
              <a:rPr lang="de-DE" dirty="0"/>
            </a:br>
            <a:r>
              <a:rPr lang="de-DE" sz="4267" dirty="0"/>
              <a:t>oder auch Zukunft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46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7D1AE-16A6-4055-B18B-533DADC4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Stand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563503-7C04-45B4-A358-1B4D4F604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45800" r="5901" b="22001"/>
          <a:stretch/>
        </p:blipFill>
        <p:spPr>
          <a:xfrm>
            <a:off x="10608502" y="5580134"/>
            <a:ext cx="1344149" cy="5239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9C04FB-C2A1-4384-9389-F1119F3BB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6600" r="27951" b="12417"/>
          <a:stretch/>
        </p:blipFill>
        <p:spPr>
          <a:xfrm>
            <a:off x="3109444" y="68628"/>
            <a:ext cx="5973113" cy="61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9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3"/>
          </p:nvPr>
        </p:nvSpPr>
        <p:spPr>
          <a:xfrm>
            <a:off x="2112318" y="1484784"/>
            <a:ext cx="7224042" cy="48245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50000"/>
            </a:pPr>
            <a:r>
              <a:rPr lang="de-DE" altLang="de-DE" dirty="0">
                <a:latin typeface="Calibri" panose="020F0502020204030204" pitchFamily="34" charset="0"/>
              </a:rPr>
              <a:t>Das kostenfrei zur Verfügung stehende </a:t>
            </a:r>
            <a:r>
              <a:rPr lang="de-DE" altLang="de-DE" b="1" dirty="0">
                <a:latin typeface="Calibri" panose="020F0502020204030204" pitchFamily="34" charset="0"/>
              </a:rPr>
              <a:t>Webtool </a:t>
            </a:r>
            <a:r>
              <a:rPr lang="de-DE" altLang="de-DE" b="1" dirty="0" err="1">
                <a:latin typeface="Calibri" panose="020F0502020204030204" pitchFamily="34" charset="0"/>
              </a:rPr>
              <a:t>Kom.EMS</a:t>
            </a:r>
            <a:r>
              <a:rPr lang="de-DE" altLang="de-DE" b="1" dirty="0">
                <a:latin typeface="Calibri" panose="020F0502020204030204" pitchFamily="34" charset="0"/>
              </a:rPr>
              <a:t> </a:t>
            </a:r>
            <a:r>
              <a:rPr lang="de-DE" altLang="de-DE" dirty="0">
                <a:latin typeface="Calibri" panose="020F0502020204030204" pitchFamily="34" charset="0"/>
              </a:rPr>
              <a:t>für den systematischen Aufbau, die Optimierung und die Verstetigung eines kommunalen Energiemanagement-Systems.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50000"/>
            </a:pPr>
            <a:r>
              <a:rPr lang="de-DE" altLang="de-DE" dirty="0">
                <a:latin typeface="Calibri" panose="020F0502020204030204" pitchFamily="34" charset="0"/>
              </a:rPr>
              <a:t>Für kleine bis mittlere Städte und Gemeinden: Die Ausbildung zum </a:t>
            </a:r>
            <a:r>
              <a:rPr lang="de-DE" altLang="de-DE" b="1" dirty="0" err="1">
                <a:latin typeface="Calibri" panose="020F0502020204030204" pitchFamily="34" charset="0"/>
              </a:rPr>
              <a:t>energiemanager</a:t>
            </a:r>
            <a:r>
              <a:rPr lang="de-DE" altLang="de-DE" b="1" dirty="0">
                <a:latin typeface="Calibri" panose="020F0502020204030204" pitchFamily="34" charset="0"/>
              </a:rPr>
              <a:t> kommunal®. </a:t>
            </a:r>
            <a:r>
              <a:rPr lang="de-DE" altLang="de-DE" dirty="0">
                <a:latin typeface="Calibri" panose="020F0502020204030204" pitchFamily="34" charset="0"/>
              </a:rPr>
              <a:t>Veranstalter </a:t>
            </a:r>
            <a:r>
              <a:rPr lang="de-DE" altLang="de-DE" dirty="0" err="1">
                <a:latin typeface="Calibri" panose="020F0502020204030204" pitchFamily="34" charset="0"/>
              </a:rPr>
              <a:t>rEA</a:t>
            </a:r>
            <a:r>
              <a:rPr lang="de-DE" altLang="de-DE" dirty="0">
                <a:latin typeface="Calibri" panose="020F0502020204030204" pitchFamily="34" charset="0"/>
              </a:rPr>
              <a:t>-BW.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50000"/>
            </a:pPr>
            <a:r>
              <a:rPr lang="de-DE" altLang="de-DE" dirty="0">
                <a:latin typeface="Calibri" panose="020F0502020204030204" pitchFamily="34" charset="0"/>
              </a:rPr>
              <a:t>Die Arbeitshilfen im „</a:t>
            </a:r>
            <a:r>
              <a:rPr lang="de-DE" altLang="de-DE" b="1" dirty="0">
                <a:latin typeface="Calibri" panose="020F0502020204030204" pitchFamily="34" charset="0"/>
              </a:rPr>
              <a:t>Wissensportal Energiemanagement</a:t>
            </a:r>
            <a:r>
              <a:rPr lang="de-DE" altLang="de-DE" dirty="0">
                <a:latin typeface="Calibri" panose="020F0502020204030204" pitchFamily="34" charset="0"/>
              </a:rPr>
              <a:t>“ auf der Internetseite www.komems.de.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50000"/>
            </a:pPr>
            <a:r>
              <a:rPr lang="de-DE" altLang="de-DE" dirty="0">
                <a:latin typeface="Calibri" panose="020F0502020204030204" pitchFamily="34" charset="0"/>
              </a:rPr>
              <a:t>20 Kommunale Energieeffizienznetzwerke (</a:t>
            </a:r>
            <a:r>
              <a:rPr lang="de-DE" altLang="de-DE" b="1" dirty="0" err="1">
                <a:latin typeface="Calibri" panose="020F0502020204030204" pitchFamily="34" charset="0"/>
              </a:rPr>
              <a:t>kEEn</a:t>
            </a:r>
            <a:r>
              <a:rPr lang="de-DE" altLang="de-DE" dirty="0"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50000"/>
            </a:pPr>
            <a:r>
              <a:rPr lang="de-DE" altLang="de-DE" b="1" dirty="0">
                <a:latin typeface="Calibri" panose="020F0502020204030204" pitchFamily="34" charset="0"/>
              </a:rPr>
              <a:t>Fördertatbestände</a:t>
            </a:r>
            <a:r>
              <a:rPr lang="de-DE" altLang="de-DE" dirty="0">
                <a:latin typeface="Calibri" panose="020F0502020204030204" pitchFamily="34" charset="0"/>
              </a:rPr>
              <a:t> im KS+ Programm des Landes und der Kommunalrichtlinie des Bundes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50000"/>
            </a:pPr>
            <a:r>
              <a:rPr lang="de-DE" altLang="de-DE" dirty="0">
                <a:latin typeface="Calibri" panose="020F0502020204030204" pitchFamily="34" charset="0"/>
              </a:rPr>
              <a:t>Unterstützung durch die </a:t>
            </a:r>
            <a:r>
              <a:rPr lang="de-DE" altLang="de-DE" b="1" dirty="0">
                <a:latin typeface="Calibri" panose="020F0502020204030204" pitchFamily="34" charset="0"/>
              </a:rPr>
              <a:t>Regionalen Energieagenturen </a:t>
            </a:r>
            <a:r>
              <a:rPr lang="de-DE" altLang="de-DE" dirty="0">
                <a:latin typeface="Calibri" panose="020F0502020204030204" pitchFamily="34" charset="0"/>
              </a:rPr>
              <a:t>und das </a:t>
            </a:r>
            <a:r>
              <a:rPr lang="de-DE" altLang="de-DE" b="1" dirty="0">
                <a:latin typeface="Calibri" panose="020F0502020204030204" pitchFamily="34" charset="0"/>
              </a:rPr>
              <a:t>Kompetenzzentrum Energiemanagement der KEA-BW</a:t>
            </a:r>
            <a:r>
              <a:rPr lang="de-DE" altLang="de-DE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150000"/>
            </a:pPr>
            <a:endParaRPr lang="de-DE" altLang="de-DE" dirty="0">
              <a:latin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Calibri" panose="020F0502020204030204" pitchFamily="34" charset="0"/>
              </a:rPr>
              <a:t>Energiemanagement: Umsetzungsstrategien und Hilfen in Baden-Württemberg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0AE6-3771-4BDC-AC2E-AA58B5B5328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55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B85A8D-27CC-478D-9EDE-47A33510A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6601" r="27950" b="12200"/>
          <a:stretch/>
        </p:blipFill>
        <p:spPr>
          <a:xfrm>
            <a:off x="3220445" y="68626"/>
            <a:ext cx="5947896" cy="62723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D63626-C8E6-4ADC-9908-D10AE9F3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Ziel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A73142-0BBF-4552-AFCA-F005A832D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45800" r="5901" b="22001"/>
          <a:stretch/>
        </p:blipFill>
        <p:spPr>
          <a:xfrm>
            <a:off x="143339" y="5710737"/>
            <a:ext cx="1344149" cy="5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6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2D924-B553-4A4C-A0B1-EF05DF51C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C10F9C-36DC-4CB0-8B2D-6B9AE3CC45D8}"/>
              </a:ext>
            </a:extLst>
          </p:cNvPr>
          <p:cNvSpPr txBox="1"/>
          <p:nvPr/>
        </p:nvSpPr>
        <p:spPr>
          <a:xfrm>
            <a:off x="621371" y="1220755"/>
            <a:ext cx="1123324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DE" sz="3200" dirty="0">
                <a:solidFill>
                  <a:srgbClr val="333399"/>
                </a:solidFill>
                <a:latin typeface="Futura Bk BT"/>
              </a:rPr>
              <a:t>Alle Kommunen im Landkreis betreiben Energiemanagement.</a:t>
            </a:r>
          </a:p>
          <a:p>
            <a:pPr defTabSz="1219170"/>
            <a:endParaRPr lang="de-DE" sz="1400" dirty="0">
              <a:solidFill>
                <a:srgbClr val="333399"/>
              </a:solidFill>
              <a:latin typeface="Futura Bk BT"/>
            </a:endParaRPr>
          </a:p>
          <a:p>
            <a:pPr defTabSz="1219170"/>
            <a:r>
              <a:rPr lang="de-DE" sz="3200" dirty="0">
                <a:solidFill>
                  <a:srgbClr val="333399"/>
                </a:solidFill>
                <a:latin typeface="Futura Bk BT"/>
              </a:rPr>
              <a:t>Dafür:</a:t>
            </a:r>
          </a:p>
          <a:p>
            <a:pPr marL="457189" indent="-457189" defTabSz="121917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333399"/>
                </a:solidFill>
                <a:latin typeface="Futura Bk BT" panose="020B0502020204020303" pitchFamily="34" charset="0"/>
              </a:rPr>
              <a:t>Anschreiben</a:t>
            </a:r>
          </a:p>
          <a:p>
            <a:pPr marL="457189" indent="-457189" defTabSz="1219170">
              <a:buFont typeface="Wingdings" panose="05000000000000000000" pitchFamily="2" charset="2"/>
              <a:buChar char="§"/>
            </a:pPr>
            <a:r>
              <a:rPr lang="de-DE" sz="3200" dirty="0">
                <a:solidFill>
                  <a:srgbClr val="333399"/>
                </a:solidFill>
                <a:latin typeface="Futura Bk BT" panose="020B0502020204020303" pitchFamily="34" charset="0"/>
              </a:rPr>
              <a:t>Info - Veranstaltung</a:t>
            </a:r>
          </a:p>
          <a:p>
            <a:pPr defTabSz="1219170"/>
            <a:endParaRPr lang="de-DE" sz="1400" dirty="0">
              <a:solidFill>
                <a:srgbClr val="333399"/>
              </a:solidFill>
              <a:latin typeface="Futura Bk BT"/>
            </a:endParaRPr>
          </a:p>
          <a:p>
            <a:pPr defTabSz="1219170"/>
            <a:r>
              <a:rPr lang="de-DE" sz="3200" dirty="0">
                <a:solidFill>
                  <a:srgbClr val="333399"/>
                </a:solidFill>
                <a:latin typeface="Futura Bk BT"/>
              </a:rPr>
              <a:t>Zeitnah vor Ende des laufenden Modellprojektes.</a:t>
            </a:r>
          </a:p>
          <a:p>
            <a:pPr defTabSz="1219170"/>
            <a:endParaRPr lang="de-DE" sz="1400" dirty="0">
              <a:solidFill>
                <a:srgbClr val="333399"/>
              </a:solidFill>
              <a:latin typeface="Futura Bk BT"/>
            </a:endParaRPr>
          </a:p>
          <a:p>
            <a:pPr defTabSz="1219170"/>
            <a:r>
              <a:rPr lang="de-DE" sz="3200" dirty="0">
                <a:solidFill>
                  <a:srgbClr val="333399"/>
                </a:solidFill>
                <a:latin typeface="Futura Bk BT"/>
              </a:rPr>
              <a:t>Vorteile: Einfachere Berichtspflichten KSG-BW, ökonomische-ökologische Abwägung erleichtern, Vorbildfunktion</a:t>
            </a:r>
          </a:p>
          <a:p>
            <a:pPr defTabSz="1219170"/>
            <a:endParaRPr lang="de-DE" sz="3200" dirty="0">
              <a:solidFill>
                <a:srgbClr val="333399"/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77647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88005-9307-4CEC-BB3D-62D078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Unterstützung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4F6E7B-2A9E-4F3E-B7AE-C9B3CBA67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3200" dirty="0"/>
              <a:t>Netzwerktreffen</a:t>
            </a:r>
          </a:p>
          <a:p>
            <a:pPr marL="609585" indent="-60958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3200" dirty="0"/>
              <a:t>Hausmeisterschulungen (über </a:t>
            </a:r>
            <a:r>
              <a:rPr lang="de-DE" sz="3200" dirty="0" err="1"/>
              <a:t>rEA</a:t>
            </a:r>
            <a:r>
              <a:rPr lang="de-DE" sz="3200" dirty="0"/>
              <a:t>)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de-DE" sz="3200" dirty="0"/>
              <a:t>Mögliche Unterstützung der Kommunen durch den Kreis </a:t>
            </a:r>
          </a:p>
          <a:p>
            <a:pPr marL="609585" indent="-609585">
              <a:buFont typeface="Symbol" panose="05050102010706020507" pitchFamily="18" charset="2"/>
              <a:buChar char="-"/>
            </a:pPr>
            <a:r>
              <a:rPr lang="de-DE" sz="3200" dirty="0"/>
              <a:t>bei der Beschaffung und Einführung einer Energiemanagement Software</a:t>
            </a:r>
          </a:p>
          <a:p>
            <a:pPr marL="609585" indent="-609585">
              <a:buFont typeface="Symbol" panose="05050102010706020507" pitchFamily="18" charset="2"/>
              <a:buChar char="-"/>
            </a:pPr>
            <a:r>
              <a:rPr lang="de-DE" sz="3200" dirty="0"/>
              <a:t>bei schwierigen technischen Fragen</a:t>
            </a:r>
          </a:p>
        </p:txBody>
      </p:sp>
    </p:spTree>
    <p:extLst>
      <p:ext uri="{BB962C8B-B14F-4D97-AF65-F5344CB8AC3E}">
        <p14:creationId xmlns:p14="http://schemas.microsoft.com/office/powerpoint/2010/main" val="764660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A176-9722-42A5-8450-1EE15E6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</p:spPr>
        <p:txBody>
          <a:bodyPr/>
          <a:lstStyle/>
          <a:p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339944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3392" y="5573233"/>
            <a:ext cx="6096000" cy="838200"/>
          </a:xfrm>
        </p:spPr>
        <p:txBody>
          <a:bodyPr>
            <a:normAutofit fontScale="62500" lnSpcReduction="20000"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  <a:p>
            <a:pPr algn="l"/>
            <a:r>
              <a:rPr lang="de-D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Bürgermeister Ralf Ulbrich, Deißlingen</a:t>
            </a:r>
          </a:p>
          <a:p>
            <a:pPr algn="l"/>
            <a:r>
              <a:rPr lang="de-D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Ulm 21.05.2021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1674961"/>
            <a:ext cx="10657184" cy="3635697"/>
          </a:xfrm>
        </p:spPr>
        <p:txBody>
          <a:bodyPr>
            <a:normAutofit fontScale="90000"/>
          </a:bodyPr>
          <a:lstStyle/>
          <a:p>
            <a:pPr algn="ctr"/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Kommunaler Klimakongress BW 2021</a:t>
            </a:r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Energiemanagement in den Kommunen der „Nachhaltigkeitsregion Fünf G“: Zentrales Management mit dem Werkzeug </a:t>
            </a:r>
            <a:r>
              <a:rPr lang="de-DE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Kom.EMS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9A6AC4-DD28-4BC3-8371-DC7CE2EC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460" y="275816"/>
            <a:ext cx="3823084" cy="1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Kommunen mit insg. 21.000 Einwohner, kreisübergreifend TUT und RW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Gründung 2014 mit dem Ziel, im Verbund Zukunftsthemen (Klimaschutz, Mobilität, Demografischer Wandel, etc.) anzugehen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Orientierung an den 17 Leitzielen für nachhaltige Entwicklung (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SDG´s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der Agenda 2030 der UN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Meilenstein: gemeinsamer Nachhaltigkeitsbericht und gemeinsames </a:t>
            </a:r>
            <a:r>
              <a:rPr lang="de-DE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Klimaschutzkonzept 2017 </a:t>
            </a:r>
          </a:p>
          <a:p>
            <a:pPr marL="109728" indent="0">
              <a:buNone/>
            </a:pP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Vorstellung „Nachhaltigkeitsregion Fünf G“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49280"/>
            <a:ext cx="2742964" cy="83120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3D60B3-88D4-4D1C-B075-A8A9EDB0E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1196752"/>
            <a:ext cx="7429861" cy="468416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Klimaschutzkonzept 2017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5952359"/>
            <a:ext cx="2742964" cy="83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49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69932" cy="1143000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Kommunaler Klimaschutz: Zusammen geht es besser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49280"/>
            <a:ext cx="2742964" cy="83120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1C9BF-9E3B-4BD0-9783-6CD8DEBB1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Intention</a:t>
            </a:r>
          </a:p>
          <a:p>
            <a:pPr marL="109728" indent="0">
              <a:buNone/>
            </a:pPr>
            <a:endPara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Kommunale </a:t>
            </a: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Einsparpotentiale</a:t>
            </a: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nutzen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Synergien</a:t>
            </a: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heben, </a:t>
            </a: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Wissen</a:t>
            </a: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kumulieren und </a:t>
            </a: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Vergleichbarkeit</a:t>
            </a: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schaffen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Professionalisierung</a:t>
            </a: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der eigenen Handlungsansätze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Vorbildfunktion</a:t>
            </a:r>
            <a:r>
              <a:rPr lang="de-DE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gerecht werden und für Impulse in den Gemeinden sorgen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262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Angebot des Umweltministeriums kam gerade recht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65912"/>
            <a:ext cx="2742964" cy="83120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1C9BF-9E3B-4BD0-9783-6CD8DEBB1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2961"/>
            <a:ext cx="8229600" cy="4968552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Jede Gemeinde erhält ein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strukturelles Coaching 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zur Einführung bzw. Optimierung eines vorhandenen Energiemanagements.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Ausgehend von einer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Erstbewertung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der bereits vorhandenen Aktivitäten wird ein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Projektplan mit Meilensteinen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Verantwortlichen, Zeitfenstern für die Umsetzung und Reihenfolge der Meilensteine erstellt und abgestimmt.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Ziel ist ein Energiemanagement, das die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Basis-Kriterien von </a:t>
            </a:r>
            <a:r>
              <a:rPr lang="de-DE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Kom.EMS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erfüllt und für wenige, je Kommune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zwei bis drei priorisierte Liegenschaften,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umgesetzt wird.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 Zusammenschlüssen von Kommunen agiert das Kompetenzzentrum Energiemanagement der KEA-BW wie eine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Personalstelle „Zentrales Energiemanagement (ZEM)“.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 ist zuständig für die Befüllung der Software, der Optimierung der Anlagenparameter, also für die </a:t>
            </a:r>
            <a:r>
              <a:rPr 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schwierigen Aufgaben beim KEM Prozess.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Ansprechpartner in der Kommune haben koordinierende Funktion innerhalb der Verwaltung. Die Aufgaben werden vom ZEM so vorbereitet zugesendet, dass sie zeiteffizient umgesetzt werden können.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65219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Kommunales Energiemanagement</a:t>
            </a:r>
            <a:b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Projektplan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37057"/>
            <a:ext cx="2742964" cy="83120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1C9BF-9E3B-4BD0-9783-6CD8DEBB1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711" y="1772816"/>
            <a:ext cx="8229600" cy="4968552"/>
          </a:xfrm>
        </p:spPr>
        <p:txBody>
          <a:bodyPr>
            <a:noAutofit/>
          </a:bodyPr>
          <a:lstStyle/>
          <a:p>
            <a:pPr marL="0" indent="0" fontAlgn="base">
              <a:spcBef>
                <a:spcPts val="1600"/>
              </a:spcBef>
              <a:buClr>
                <a:srgbClr val="FFE703"/>
              </a:buClr>
              <a:buSzPct val="155000"/>
              <a:buNone/>
              <a:defRPr/>
            </a:pP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Die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Grundlagen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schaffen: Organisation des KEM in der Gemeinde, Information der Nutzer und Einführung einer Dienstanweisung Energie.</a:t>
            </a:r>
          </a:p>
          <a:p>
            <a:pPr marL="0" indent="0" fontAlgn="base">
              <a:spcBef>
                <a:spcPts val="1600"/>
              </a:spcBef>
              <a:buClr>
                <a:srgbClr val="FFE703"/>
              </a:buClr>
              <a:buSzPct val="155000"/>
              <a:buNone/>
              <a:defRPr/>
            </a:pP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Priorisierung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An Hand von Energiekennwerten werden 2-4 Liegenschaften priorisiert. (ZEM)</a:t>
            </a:r>
          </a:p>
          <a:p>
            <a:pPr marL="0" indent="0" fontAlgn="base">
              <a:spcBef>
                <a:spcPts val="1600"/>
              </a:spcBef>
              <a:buClr>
                <a:srgbClr val="FFE703"/>
              </a:buClr>
              <a:buSzPct val="155000"/>
              <a:buNone/>
              <a:defRPr/>
            </a:pP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Beschaffung und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Implementierung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einer Energiemanagement-Software. (ZEM)</a:t>
            </a:r>
          </a:p>
          <a:p>
            <a:pPr marL="0" indent="0" fontAlgn="base">
              <a:spcBef>
                <a:spcPts val="1600"/>
              </a:spcBef>
              <a:buClr>
                <a:srgbClr val="FFE703"/>
              </a:buClr>
              <a:buSzPct val="155000"/>
              <a:buNone/>
              <a:defRPr/>
            </a:pP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Aufbau eines monatlichen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Energieverbrauchscontrollings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fontAlgn="base">
              <a:spcBef>
                <a:spcPts val="1600"/>
              </a:spcBef>
              <a:buClr>
                <a:srgbClr val="FFE703"/>
              </a:buClr>
              <a:buSzPct val="155000"/>
              <a:buNone/>
              <a:defRPr/>
            </a:pP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Erfassung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der Anlagentechnik und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Dokumentation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der Betriebseinstellungen. Erste Einfache Optimierungen (ZEM).</a:t>
            </a:r>
          </a:p>
          <a:p>
            <a:pPr marL="0" indent="0" fontAlgn="base">
              <a:spcBef>
                <a:spcPts val="1600"/>
              </a:spcBef>
              <a:buClr>
                <a:srgbClr val="FFE703"/>
              </a:buClr>
              <a:buSzPct val="155000"/>
              <a:buNone/>
              <a:defRPr/>
            </a:pP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de-DE" sz="2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Erstellung</a:t>
            </a:r>
            <a:r>
              <a:rPr lang="de-DE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eines Jahresenergieberichtes.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4415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0AE6-3771-4BDC-AC2E-AA58B5B5328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Kom.EMS</a:t>
            </a:r>
            <a:r>
              <a:rPr lang="de-DE" dirty="0"/>
              <a:t>: Kommunales Energiemanagement mit System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412776"/>
            <a:ext cx="7586674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89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Kom.EMS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Kommunales Energiemanagement mit System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49280"/>
            <a:ext cx="2742964" cy="831201"/>
          </a:xfrm>
          <a:prstGeom prst="rect">
            <a:avLst/>
          </a:prstGeom>
        </p:spPr>
      </p:pic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BC05065D-638C-4B7C-86CA-DA68724D6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1" y="1246218"/>
            <a:ext cx="7484741" cy="47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79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Kom.EMS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Kommunikations- und Arbeitsplattform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49280"/>
            <a:ext cx="2742964" cy="831201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83FA320-9CBD-4161-B5C3-6A36C5D2A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2116" y="1481138"/>
            <a:ext cx="7847769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16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Fazit</a:t>
            </a:r>
            <a:b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49280"/>
            <a:ext cx="2742964" cy="831201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A8C6C90-6571-4A16-817F-4F5BFCA36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Dauer: 1 Jahr (unter Corona Bedingungen) für die Implementierung des Energiemanagementsystems.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Aufwand: 30 AT pro Kommune.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Davon 50% durch Zentrales Energiemanagement (ZEM).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Außer eigenem Personaleinsatz keine Kosten bei diesem Projekt.</a:t>
            </a:r>
          </a:p>
          <a:p>
            <a:pPr marL="109728" indent="0">
              <a:buNone/>
            </a:pPr>
            <a:endParaRPr lang="de-DE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728" indent="0">
              <a:buNone/>
            </a:pP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geht es weiter?</a:t>
            </a:r>
          </a:p>
          <a:p>
            <a:pPr marL="109728" indent="0">
              <a:buNone/>
            </a:pPr>
            <a:endParaRPr lang="de-DE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Fortführung des systematischen Energiemanagements.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Weitere Schritte hin zu klimaneutralen Kommunalverwaltungen.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Schaffung einer eigenen Personalstelle ZEM.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947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Förderung Personalstelle</a:t>
            </a:r>
            <a:b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86E8-AF2E-46B0-BC8C-9EE05E56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5949280"/>
            <a:ext cx="2742964" cy="831201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A8C6C90-6571-4A16-817F-4F5BFCA36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495455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Förderung Klimaschutz-Plus BW:</a:t>
            </a:r>
          </a:p>
          <a:p>
            <a:pPr marL="109728" indent="0">
              <a:buNone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 werden die Schaffung von zusätzlichen Stellen für „Beauftragte für eine klimaneutrale Kommunalverwaltung“ über einen Zeitraum von bis zu fünf Jahren, 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begleitende externe Beratungen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sowie Sachkosten.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Förderung von Personalstelle, Coaching und Sachkosten.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Fördersatz 65%/75% und Dauer max. 5 Jahre.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Kommunenzusammenschlüsse sind antragsberechtigt und bekommen höhere Förderung.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Grundlage der Bilanzierung ist die Datenerfassung gemäß KSG §7b.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wird dazu ein Leitfaden/Handreichung erstellt.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6179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083539B-C652-D64E-B525-B5D9539FF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63" y="4004836"/>
            <a:ext cx="8064895" cy="108035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dirty="0"/>
              <a:t>Auf dem Weg zur klimaneutralen Verwaltung</a:t>
            </a:r>
            <a:br>
              <a:rPr lang="de-DE" dirty="0"/>
            </a:br>
            <a:r>
              <a:rPr lang="de-DE" dirty="0"/>
              <a:t> – Ziel, Vorgehen, Förderung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F4247C2E-AB31-0943-A740-C873509AF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63" y="5085184"/>
            <a:ext cx="8064895" cy="1273328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21.05.2021, Tina Götsch, Thomas Steidle</a:t>
            </a:r>
          </a:p>
        </p:txBody>
      </p:sp>
    </p:spTree>
    <p:extLst>
      <p:ext uri="{BB962C8B-B14F-4D97-AF65-F5344CB8AC3E}">
        <p14:creationId xmlns:p14="http://schemas.microsoft.com/office/powerpoint/2010/main" val="1799741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47" y="1418284"/>
            <a:ext cx="43227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klimaneutral?</a:t>
            </a: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112328" y="1484784"/>
            <a:ext cx="4232919" cy="48245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Temperaturerhöhung auf 1,5 °C begrenzen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-Budget: 67 % Wahrscheinlichkeit, dass Klimaerwärmung unter 1,75 °C bleibt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Netto-Null ab 2035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Bestehende Klimaschutzziele Deutschlands bis 2030 und 2050 sind wenig ambitioniert und nicht konform mit Paris-Zielen.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Nachschärfung wird gerade diskutiert</a:t>
            </a:r>
          </a:p>
        </p:txBody>
      </p:sp>
      <p:sp>
        <p:nvSpPr>
          <p:cNvPr id="7" name="Rechteck 6"/>
          <p:cNvSpPr/>
          <p:nvPr/>
        </p:nvSpPr>
        <p:spPr>
          <a:xfrm>
            <a:off x="6827520" y="3733076"/>
            <a:ext cx="3616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Quelle: CO2-Budget Stefan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Rahmstorf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Blog www.scilogs.spektrum.de/klimalounge/wie-viel-co2-kann-deutschland-noch-ausstossen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34859" y="5217451"/>
            <a:ext cx="552599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Netto-Null bedeutet, dass alle durch Menschen verursachten Treibhausgasemissionen (THG-Emissionen) durch natürliche und künstliche Senken zu Null ausgeglichen werden.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9740104" y="2474167"/>
            <a:ext cx="0" cy="9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9663980" y="23263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-55 %</a:t>
            </a:r>
          </a:p>
        </p:txBody>
      </p:sp>
      <p:sp>
        <p:nvSpPr>
          <p:cNvPr id="5" name="Ellipse 4"/>
          <p:cNvSpPr/>
          <p:nvPr/>
        </p:nvSpPr>
        <p:spPr>
          <a:xfrm>
            <a:off x="9699883" y="2599816"/>
            <a:ext cx="72000" cy="72000"/>
          </a:xfrm>
          <a:prstGeom prst="ellipse">
            <a:avLst/>
          </a:prstGeom>
          <a:solidFill>
            <a:schemeClr val="accent2"/>
          </a:solidFill>
          <a:ln>
            <a:solidFill>
              <a:srgbClr val="D75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Nahezu klimaneutrale Kommunalverwaltung</a:t>
            </a: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112324" y="1073284"/>
            <a:ext cx="5341417" cy="17530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90% THG-Minderung spätestens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2040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Wärmebedarf kleiner 50 kWh/m²*a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Kompensation maximal 10 %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Bilanzierung mit Strom-Mix-Deutschland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EB232E68-EDBD-4DCD-81CC-03EACBD19270}"/>
              </a:ext>
            </a:extLst>
          </p:cNvPr>
          <p:cNvSpPr txBox="1">
            <a:spLocks/>
          </p:cNvSpPr>
          <p:nvPr/>
        </p:nvSpPr>
        <p:spPr>
          <a:xfrm>
            <a:off x="2112324" y="3020117"/>
            <a:ext cx="7524551" cy="16518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 aber: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 das Paris-Konform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Nein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Ist das Ziel erreichbar  Ja für alle kommunale Verwaltungen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Ist mehr denkbar und wünschenswert  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Unrealistische Ziele sollten vermieden werden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F4B808F-B387-4F1D-B228-5EE52D72F777}"/>
              </a:ext>
            </a:extLst>
          </p:cNvPr>
          <p:cNvSpPr txBox="1"/>
          <p:nvPr/>
        </p:nvSpPr>
        <p:spPr>
          <a:xfrm>
            <a:off x="6742170" y="1750401"/>
            <a:ext cx="5341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Außer Denkmäler u. Sonderbauten (z.B. Bäder, Altenheime …)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05767E33-40EF-48C2-87BA-64BA8D78AA06}"/>
              </a:ext>
            </a:extLst>
          </p:cNvPr>
          <p:cNvSpPr txBox="1">
            <a:spLocks/>
          </p:cNvSpPr>
          <p:nvPr/>
        </p:nvSpPr>
        <p:spPr>
          <a:xfrm>
            <a:off x="2112324" y="4865723"/>
            <a:ext cx="7524551" cy="16518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Bezugsjahr: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Wahl des Bezugsjahres nicht so wichtig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Bei 90 % Einsparung ist es egal ob man bei 12 Tonnen oder 10 Tonnen beginnt. Der Unterschied wären 0,2 Tonnen oder ca. 2 %!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Vorschlag 2010, wenn gute und vollständige Daten vorliegen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65EEFC4-2625-484A-9E4A-352347C705D5}"/>
              </a:ext>
            </a:extLst>
          </p:cNvPr>
          <p:cNvSpPr/>
          <p:nvPr/>
        </p:nvSpPr>
        <p:spPr>
          <a:xfrm>
            <a:off x="8738084" y="2518062"/>
            <a:ext cx="3275060" cy="2655923"/>
          </a:xfrm>
          <a:prstGeom prst="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Wichtig: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Integration in bestehende Konzeptionen (IKK etc.), Planungen und Prozesse…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 Vorteil gegenüber dem IKK: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Denken vom Ziel her!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Ziel: Klimaneutralität und welche Maßnahmen sind bis dahin notwendig.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Kommunalverwaltung </a:t>
            </a:r>
            <a:br>
              <a:rPr lang="de-DE" dirty="0"/>
            </a:br>
            <a:r>
              <a:rPr lang="de-DE" dirty="0"/>
              <a:t>Systemgrenzen</a:t>
            </a: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112328" y="1076236"/>
            <a:ext cx="4232919" cy="23527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Kernbilanz Energieverbrauch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Liegenschaften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Straßenbeleuchtung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Wasserver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/ -entsorgung, Kläranlage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Fuhrpark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Dienstgänge und Dienstreisen (Flug, ÖV, Privat Pkw, Taxi,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CarSharing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28032" y="1242649"/>
            <a:ext cx="4666834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 Daten sind bei eingeführtem Energiemanagement verfügbar bzw. müssen „sowieso“ erhoben werden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Pflicht im Klimaschutzgesetz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Verbandskläranlage anteilig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 Reisekostenabrechnungen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FF827D-4CF2-4889-8D48-DD1587B6E5EF}"/>
              </a:ext>
            </a:extLst>
          </p:cNvPr>
          <p:cNvSpPr txBox="1"/>
          <p:nvPr/>
        </p:nvSpPr>
        <p:spPr>
          <a:xfrm>
            <a:off x="7029866" y="4380379"/>
            <a:ext cx="350400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Beitrag meist nur gering und/oder  Erhebung mit unverhältnismäßigem Aufwand verbunden 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553F1D4E-9662-4EBC-87E7-F450AF972C77}"/>
              </a:ext>
            </a:extLst>
          </p:cNvPr>
          <p:cNvSpPr txBox="1">
            <a:spLocks/>
          </p:cNvSpPr>
          <p:nvPr/>
        </p:nvSpPr>
        <p:spPr>
          <a:xfrm>
            <a:off x="2155315" y="3619492"/>
            <a:ext cx="4232919" cy="23527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Freiwillig nachrichtlich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Berufsverkehr der Mitarbeiter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Beschaffung von Waren und Dienstleistungen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„Graue Energie“ für Gebäude, Anlagen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Abfallentsorgung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F4E9E57-213C-4805-B856-3EED4347425D}"/>
              </a:ext>
            </a:extLst>
          </p:cNvPr>
          <p:cNvSpPr/>
          <p:nvPr/>
        </p:nvSpPr>
        <p:spPr>
          <a:xfrm>
            <a:off x="2090141" y="2712447"/>
            <a:ext cx="4232919" cy="2989792"/>
          </a:xfrm>
          <a:prstGeom prst="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1045976-ECA0-465F-BD17-6CFBAE5BC940}"/>
              </a:ext>
            </a:extLst>
          </p:cNvPr>
          <p:cNvSpPr txBox="1"/>
          <p:nvPr/>
        </p:nvSpPr>
        <p:spPr>
          <a:xfrm>
            <a:off x="4426299" y="5556768"/>
            <a:ext cx="3504001" cy="83099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orporate </a:t>
            </a:r>
            <a:r>
              <a: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arbon </a:t>
            </a:r>
            <a:r>
              <a: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ootprint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Scope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Teilweise zusätzlich zum BISKO-Standard für Kommunen-Bilanzen</a:t>
            </a:r>
          </a:p>
        </p:txBody>
      </p:sp>
    </p:spTree>
    <p:extLst>
      <p:ext uri="{BB962C8B-B14F-4D97-AF65-F5344CB8AC3E}">
        <p14:creationId xmlns:p14="http://schemas.microsoft.com/office/powerpoint/2010/main" val="3984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5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Kommunalverwaltung</a:t>
            </a:r>
            <a:br>
              <a:rPr lang="de-DE" dirty="0"/>
            </a:br>
            <a:r>
              <a:rPr lang="de-DE" dirty="0"/>
              <a:t>Kompensation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553F1D4E-9662-4EBC-87E7-F450AF972C77}"/>
              </a:ext>
            </a:extLst>
          </p:cNvPr>
          <p:cNvSpPr txBox="1">
            <a:spLocks/>
          </p:cNvSpPr>
          <p:nvPr/>
        </p:nvSpPr>
        <p:spPr>
          <a:xfrm>
            <a:off x="2155304" y="1158387"/>
            <a:ext cx="5312296" cy="51937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Grenzen für Kompensation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Kostengünstige Kompensationsprojekte finden in Entwicklungs- und Schwellenländern statt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Auch diese Länder müssen langfristig ihre Emissionen senken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Sinnvolle Kompensationsprojekte für zusätzliche THG-Minderungen werden im Laufe der Jahre immer weniger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Begrenzung der Kompensation auf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10 %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für Klimaschutzziel der Kommunen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Mehr Kompensation möglich, um Ziele früher zu erreichen (2040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2035)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oder um mehr als 90 % zu mindern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1E0D18-7876-4F05-9D2A-208E2299BBF7}"/>
              </a:ext>
            </a:extLst>
          </p:cNvPr>
          <p:cNvSpPr txBox="1"/>
          <p:nvPr/>
        </p:nvSpPr>
        <p:spPr>
          <a:xfrm>
            <a:off x="7910950" y="3894581"/>
            <a:ext cx="410219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„Gold-Standard“: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Zusätzliche Projekte,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Kein Carbon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Leakage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Ohne negative Effekte auf Umwelt, Gesell-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schaft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Wirtschaft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F46E2A-EBDB-4BD3-A848-FD0C8FBEBFB6}"/>
              </a:ext>
            </a:extLst>
          </p:cNvPr>
          <p:cNvSpPr txBox="1"/>
          <p:nvPr/>
        </p:nvSpPr>
        <p:spPr>
          <a:xfrm>
            <a:off x="7910950" y="2119416"/>
            <a:ext cx="410219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Problem: Kostengünstige Maßnahmen wurden von Industrieländern ausgeschöpft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5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Grundsätzliches Vorgehen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923841" y="1237141"/>
            <a:ext cx="5252814" cy="472262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Erstellung einer Treibhausgasbilanz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(Corporate Carbon Footprint)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von Zielen für 2030 und 2040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Erstellung eines Maßnahmenkatalogs mit Priorisierung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Verteilung der Verantwortung für Aufgaben und Maßnahmen auf die Ämter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Aufstellung eines Energieteams (vgl.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Jährliche Erstellung eines Aktionsplans für die Umsetzung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 der Klimaschutzerfolge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10302" r="22059" b="20986"/>
          <a:stretch/>
        </p:blipFill>
        <p:spPr bwMode="auto">
          <a:xfrm>
            <a:off x="7176655" y="3476069"/>
            <a:ext cx="1800000" cy="116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012719" y="6568233"/>
            <a:ext cx="1394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Bildquelle -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pixabay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380531" y="1237136"/>
            <a:ext cx="2424584" cy="42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58A4E8F-CF1E-49F4-AF70-890820CCEF13}"/>
              </a:ext>
            </a:extLst>
          </p:cNvPr>
          <p:cNvSpPr/>
          <p:nvPr/>
        </p:nvSpPr>
        <p:spPr>
          <a:xfrm>
            <a:off x="7380531" y="1237136"/>
            <a:ext cx="2424584" cy="42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3D1F0B-AFEA-4197-A7BF-0BF0CF447A4F}"/>
              </a:ext>
            </a:extLst>
          </p:cNvPr>
          <p:cNvSpPr txBox="1"/>
          <p:nvPr/>
        </p:nvSpPr>
        <p:spPr>
          <a:xfrm>
            <a:off x="6864085" y="6134360"/>
            <a:ext cx="5252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Umweltbundesamt: eine Tonne THG verursachen Folgekosten von ca. 195 Euro/a.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73656C7-E080-4867-ACCD-E48FEB627183}"/>
              </a:ext>
            </a:extLst>
          </p:cNvPr>
          <p:cNvSpPr txBox="1"/>
          <p:nvPr/>
        </p:nvSpPr>
        <p:spPr>
          <a:xfrm>
            <a:off x="7910946" y="4892112"/>
            <a:ext cx="410219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Bei Abweichung vom Zielpfad werden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z.B. 195 Euro pro Tonne THG als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zusätz-liches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Budget für Klimaschutzmaßnahmen bereitgestellt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83332BE-A834-4024-BC84-9AE050D99F60}"/>
              </a:ext>
            </a:extLst>
          </p:cNvPr>
          <p:cNvSpPr txBox="1"/>
          <p:nvPr/>
        </p:nvSpPr>
        <p:spPr>
          <a:xfrm>
            <a:off x="7910946" y="2463526"/>
            <a:ext cx="410219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Grobe Kalkulation der Kosten und der THG-Minderungen pro Maßnahme</a:t>
            </a:r>
          </a:p>
        </p:txBody>
      </p:sp>
    </p:spTree>
    <p:extLst>
      <p:ext uri="{BB962C8B-B14F-4D97-AF65-F5344CB8AC3E}">
        <p14:creationId xmlns:p14="http://schemas.microsoft.com/office/powerpoint/2010/main" val="4869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38" y="1124744"/>
            <a:ext cx="7824723" cy="522089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51384" y="188640"/>
            <a:ext cx="5711874" cy="840904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</a:rPr>
              <a:t>Auszeichnung der ersten vier Kommunen mit ausgezeichnetem Energiemanagement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0AE6-3771-4BDC-AC2E-AA58B5B5328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428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Kommunalverwaltung</a:t>
            </a:r>
            <a:br>
              <a:rPr lang="de-DE" dirty="0"/>
            </a:br>
            <a:r>
              <a:rPr lang="de-DE" dirty="0"/>
              <a:t>- Klimawirkungsprüfung - 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923841" y="1237140"/>
            <a:ext cx="4911471" cy="385607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Klimaschutzwissen für alle Bereiche der öffentlichen Planung und Verwaltungsprozesse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standardisierte Berücksichtigung von Klimaschutzaspekten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Auswahl der effektivsten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Projekte</a:t>
            </a:r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0D7DB93D-D77E-497B-9F89-EE5256C82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129" y="2469853"/>
            <a:ext cx="2905125" cy="695325"/>
          </a:xfrm>
          <a:prstGeom prst="rect">
            <a:avLst/>
          </a:prstGeom>
          <a:ln w="38100">
            <a:solidFill>
              <a:srgbClr val="2932E3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3D75E6-C40C-4261-BD90-A9DB9D69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108" y="3524091"/>
            <a:ext cx="5400000" cy="29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7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Kommunalverwaltung</a:t>
            </a:r>
            <a:br>
              <a:rPr lang="de-DE" dirty="0"/>
            </a:br>
            <a:r>
              <a:rPr lang="de-DE" dirty="0"/>
              <a:t>- Energetische Gebäudesanierung - 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923842" y="1237140"/>
            <a:ext cx="4419057" cy="500018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Grob-Konzept für alle Gebäude mit Prioritäten, Budgetbedarf und Zeitplan für Umsetzung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Fahrplan für Umrüstung der Wärme-versorgung auf erneuerbare Energien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eines langfristigen Budgets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Berücksichtigung eines hohen CO</a:t>
            </a:r>
            <a:r>
              <a:rPr kumimoji="0" lang="de-DE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2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-Preises bei Betrachtung der Wirtschaftlichkeit von Maßnahmen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Sanierungsfahrpläne je nach Priorität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Checkliste zum Sanierungsfahrplan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-Check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feld 12">
            <a:hlinkClick r:id="rId2"/>
            <a:extLst>
              <a:ext uri="{FF2B5EF4-FFF2-40B4-BE49-F238E27FC236}">
                <a16:creationId xmlns:a16="http://schemas.microsoft.com/office/drawing/2014/main" id="{DB06BC4F-281E-45E6-9EDE-01BE912D0B64}"/>
              </a:ext>
            </a:extLst>
          </p:cNvPr>
          <p:cNvSpPr txBox="1"/>
          <p:nvPr/>
        </p:nvSpPr>
        <p:spPr>
          <a:xfrm>
            <a:off x="7481724" y="5153007"/>
            <a:ext cx="3316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Sanierungsfahrplan</a:t>
            </a:r>
          </a:p>
        </p:txBody>
      </p:sp>
      <p:sp>
        <p:nvSpPr>
          <p:cNvPr id="15" name="Textfeld 14">
            <a:hlinkClick r:id="rId3"/>
            <a:extLst>
              <a:ext uri="{FF2B5EF4-FFF2-40B4-BE49-F238E27FC236}">
                <a16:creationId xmlns:a16="http://schemas.microsoft.com/office/drawing/2014/main" id="{FE51C9E4-D705-4144-A7C5-AA78EA448D42}"/>
              </a:ext>
            </a:extLst>
          </p:cNvPr>
          <p:cNvSpPr txBox="1"/>
          <p:nvPr/>
        </p:nvSpPr>
        <p:spPr>
          <a:xfrm>
            <a:off x="7481724" y="5499156"/>
            <a:ext cx="3316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Checkliste zum Sanierungsfahrplan</a:t>
            </a:r>
          </a:p>
        </p:txBody>
      </p:sp>
      <p:sp>
        <p:nvSpPr>
          <p:cNvPr id="16" name="Textfeld 15">
            <a:hlinkClick r:id="rId4"/>
            <a:extLst>
              <a:ext uri="{FF2B5EF4-FFF2-40B4-BE49-F238E27FC236}">
                <a16:creationId xmlns:a16="http://schemas.microsoft.com/office/drawing/2014/main" id="{49DC8B14-AE76-4AA9-AC66-DA2D007563CC}"/>
              </a:ext>
            </a:extLst>
          </p:cNvPr>
          <p:cNvSpPr txBox="1"/>
          <p:nvPr/>
        </p:nvSpPr>
        <p:spPr>
          <a:xfrm>
            <a:off x="7481714" y="5845314"/>
            <a:ext cx="3609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BAFA Bundesförderung für Energieberatung für Nichtwohngebäude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DFFAF8-221A-4A08-9C8F-BAFD7B3E51DC}"/>
              </a:ext>
            </a:extLst>
          </p:cNvPr>
          <p:cNvSpPr/>
          <p:nvPr/>
        </p:nvSpPr>
        <p:spPr>
          <a:xfrm>
            <a:off x="3369816" y="5612678"/>
            <a:ext cx="317941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Zeitplan konsistent mit der Zielerreichung 2040</a:t>
            </a:r>
          </a:p>
        </p:txBody>
      </p:sp>
      <p:sp>
        <p:nvSpPr>
          <p:cNvPr id="4" name="Textfeld 3">
            <a:hlinkClick r:id="rId5"/>
            <a:extLst>
              <a:ext uri="{FF2B5EF4-FFF2-40B4-BE49-F238E27FC236}">
                <a16:creationId xmlns:a16="http://schemas.microsoft.com/office/drawing/2014/main" id="{4B7A1D52-E324-401C-AA8D-C953122ABC48}"/>
              </a:ext>
            </a:extLst>
          </p:cNvPr>
          <p:cNvSpPr txBox="1"/>
          <p:nvPr/>
        </p:nvSpPr>
        <p:spPr>
          <a:xfrm>
            <a:off x="7481714" y="4806860"/>
            <a:ext cx="3067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Vereinfachte Datenaufnahme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9E11040-AF4E-4597-9466-D88223E3375C}"/>
              </a:ext>
            </a:extLst>
          </p:cNvPr>
          <p:cNvSpPr txBox="1"/>
          <p:nvPr/>
        </p:nvSpPr>
        <p:spPr>
          <a:xfrm>
            <a:off x="7335421" y="4502978"/>
            <a:ext cx="71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Links:</a:t>
            </a:r>
          </a:p>
        </p:txBody>
      </p:sp>
      <p:pic>
        <p:nvPicPr>
          <p:cNvPr id="8" name="Picture 2" descr="C:\A KEA\GR-Weiterbildung\Dämmung_colourbox.de.jpg">
            <a:extLst>
              <a:ext uri="{FF2B5EF4-FFF2-40B4-BE49-F238E27FC236}">
                <a16:creationId xmlns:a16="http://schemas.microsoft.com/office/drawing/2014/main" id="{BE2E1254-ADFD-46FB-B9A3-5599C7B6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1344" y="2038451"/>
            <a:ext cx="1620000" cy="24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076DFA4A-9BCA-4313-B78E-CDC53F05B744}"/>
              </a:ext>
            </a:extLst>
          </p:cNvPr>
          <p:cNvSpPr txBox="1">
            <a:spLocks/>
          </p:cNvSpPr>
          <p:nvPr/>
        </p:nvSpPr>
        <p:spPr>
          <a:xfrm>
            <a:off x="8742465" y="4283519"/>
            <a:ext cx="1391932" cy="31525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Bildquelle: </a:t>
            </a:r>
            <a:r>
              <a:rPr kumimoji="0" lang="de-DE" sz="105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colourbox</a:t>
            </a:r>
            <a:endParaRPr kumimoji="0" lang="de-DE" sz="10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E93CE2F-C36B-40F9-BB84-42C8A816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68" y="1410321"/>
            <a:ext cx="2520000" cy="178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3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9" grpId="0" animBg="1"/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Kommunalverwaltung</a:t>
            </a:r>
            <a:br>
              <a:rPr lang="de-DE" dirty="0"/>
            </a:br>
            <a:r>
              <a:rPr lang="de-DE" dirty="0"/>
              <a:t>- Mobilität - 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923842" y="1237140"/>
            <a:ext cx="5964393" cy="414868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„Home“-Office-Regelungen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Job-Tickets, Mitfahr-Zentrale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Nutzung von E-Carsharing-Fahrzeugen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zur Reduktion des Fuhrparks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Ersatzbeschaffung alternative Antriebe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für Fuhrpark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E-Ladestationen für Mitarbeiter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Fahrrad/E-Bike als Dienstfahrzeug</a:t>
            </a: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gute und sichere Fahrradabstellmöglichkeiten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1" marR="0" lvl="1" indent="-34289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Dienstreisen-Richtlinie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>
            <a:hlinkClick r:id="rId2"/>
            <a:extLst>
              <a:ext uri="{FF2B5EF4-FFF2-40B4-BE49-F238E27FC236}">
                <a16:creationId xmlns:a16="http://schemas.microsoft.com/office/drawing/2014/main" id="{2A15CAC7-B05D-4051-BAEC-B870E46864DB}"/>
              </a:ext>
            </a:extLst>
          </p:cNvPr>
          <p:cNvSpPr txBox="1"/>
          <p:nvPr/>
        </p:nvSpPr>
        <p:spPr>
          <a:xfrm>
            <a:off x="8455152" y="5230370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Maßnahmenlisten</a:t>
            </a:r>
          </a:p>
        </p:txBody>
      </p:sp>
      <p:sp>
        <p:nvSpPr>
          <p:cNvPr id="5" name="Textfeld 4">
            <a:hlinkClick r:id="rId3"/>
            <a:extLst>
              <a:ext uri="{FF2B5EF4-FFF2-40B4-BE49-F238E27FC236}">
                <a16:creationId xmlns:a16="http://schemas.microsoft.com/office/drawing/2014/main" id="{07D70431-B4B7-4BD4-BAD3-A936BE7ED838}"/>
              </a:ext>
            </a:extLst>
          </p:cNvPr>
          <p:cNvSpPr txBox="1"/>
          <p:nvPr/>
        </p:nvSpPr>
        <p:spPr>
          <a:xfrm>
            <a:off x="8453048" y="5605274"/>
            <a:ext cx="174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Förderprogramme</a:t>
            </a:r>
          </a:p>
        </p:txBody>
      </p:sp>
      <p:sp>
        <p:nvSpPr>
          <p:cNvPr id="9" name="Textfeld 8">
            <a:hlinkClick r:id="rId4"/>
            <a:extLst>
              <a:ext uri="{FF2B5EF4-FFF2-40B4-BE49-F238E27FC236}">
                <a16:creationId xmlns:a16="http://schemas.microsoft.com/office/drawing/2014/main" id="{5D1BBBE5-95FF-436C-9114-C30AB4900C61}"/>
              </a:ext>
            </a:extLst>
          </p:cNvPr>
          <p:cNvSpPr txBox="1"/>
          <p:nvPr/>
        </p:nvSpPr>
        <p:spPr>
          <a:xfrm>
            <a:off x="8453048" y="5980178"/>
            <a:ext cx="981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932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Leitfaden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9D68A3-E476-4C79-B7C8-4448757EA84C}"/>
              </a:ext>
            </a:extLst>
          </p:cNvPr>
          <p:cNvSpPr txBox="1"/>
          <p:nvPr/>
        </p:nvSpPr>
        <p:spPr>
          <a:xfrm>
            <a:off x="8245362" y="4912781"/>
            <a:ext cx="71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Links:</a:t>
            </a:r>
          </a:p>
        </p:txBody>
      </p:sp>
      <p:pic>
        <p:nvPicPr>
          <p:cNvPr id="13" name="Grafik 12" descr="Ein Bild, das draußen, Straße, fahrend, Fahrrad enthält.&#10;&#10;Automatisch generierte Beschreibung">
            <a:extLst>
              <a:ext uri="{FF2B5EF4-FFF2-40B4-BE49-F238E27FC236}">
                <a16:creationId xmlns:a16="http://schemas.microsoft.com/office/drawing/2014/main" id="{638C0423-FBAD-41EC-B093-6DDE6181B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22" y="1270244"/>
            <a:ext cx="2432433" cy="1620000"/>
          </a:xfrm>
          <a:prstGeom prst="rect">
            <a:avLst/>
          </a:prstGeom>
        </p:spPr>
      </p:pic>
      <p:pic>
        <p:nvPicPr>
          <p:cNvPr id="11" name="Grafik 10" descr="Ein Bild, das draußen, Person, Mann, haltend enthält.&#10;&#10;Automatisch generierte Beschreibung">
            <a:extLst>
              <a:ext uri="{FF2B5EF4-FFF2-40B4-BE49-F238E27FC236}">
                <a16:creationId xmlns:a16="http://schemas.microsoft.com/office/drawing/2014/main" id="{A055132B-AC36-4B87-8628-82AFF6D73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55" y="2374815"/>
            <a:ext cx="1440000" cy="21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Interne Organisation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54681" y="1400540"/>
            <a:ext cx="5904656" cy="4901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Clr>
                <a:srgbClr val="627600"/>
              </a:buClr>
              <a:buSzPct val="155000"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Einstellung eines Klimaschutzmanagers/in bzw. eines/r Klimaneutralitätsbeauftragten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ggf. in Kooperation (gemeinsamer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Finanzierung )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 Nachbarkommunen, Landkreis, Energieagentur</a:t>
            </a:r>
          </a:p>
          <a:p>
            <a:pPr marL="285744" marR="0" lvl="0" indent="-285744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Clr>
                <a:srgbClr val="627600"/>
              </a:buClr>
              <a:buSzPct val="155000"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Aufbau Energieteam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ä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mterübergreifend + Stadtwerke</a:t>
            </a:r>
          </a:p>
          <a:p>
            <a:pPr marL="285744" marR="0" lvl="0" indent="-285744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Clr>
                <a:srgbClr val="627600"/>
              </a:buClr>
              <a:buSzPct val="155000"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Jährliche Weiterentwicklung Aktionsplan und Controlling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Award  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itchFamily="2" charset="2"/>
            </a:endParaRPr>
          </a:p>
          <a:p>
            <a:pPr marL="285744" marR="0" lvl="0" indent="-285744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Clr>
                <a:srgbClr val="627600"/>
              </a:buClr>
              <a:buSzPct val="155000"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Monitoring: jährliche Überprüfung der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Fortschritts-Kennzahlen</a:t>
            </a:r>
          </a:p>
          <a:p>
            <a:pPr marL="285744" marR="0" lvl="0" indent="-285744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Clr>
                <a:srgbClr val="627600"/>
              </a:buClr>
              <a:buSzPct val="155000"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Verstärkung für Energiemanagement eigene Liegenschaften (kostenneutral)</a:t>
            </a:r>
          </a:p>
          <a:p>
            <a:pPr marL="285744" marR="0" lvl="0" indent="-285744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Clr>
                <a:srgbClr val="627600"/>
              </a:buClr>
              <a:buSzPct val="155000"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Regelmäßiger Erfahrungsaustausch und Kooperation mit anderen Kommunen</a:t>
            </a:r>
          </a:p>
        </p:txBody>
      </p:sp>
      <p:pic>
        <p:nvPicPr>
          <p:cNvPr id="5" name="Picture 2" descr="C:\Dokumente und Einstellungen\steidle\Lokale Einstellungen\Temporary Internet Files\Content.IE5\5A2EG9DQ\MC90044210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01" y="2757945"/>
            <a:ext cx="1301751" cy="18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8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</a:t>
            </a:r>
            <a:r>
              <a:rPr lang="de-DE" u="sng" dirty="0"/>
              <a:t>Kommune</a:t>
            </a:r>
            <a:br>
              <a:rPr lang="de-DE" u="sng" dirty="0"/>
            </a:br>
            <a:r>
              <a:rPr lang="de-DE" dirty="0"/>
              <a:t>- Wozu das ganze Personal - 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716544" y="1169998"/>
            <a:ext cx="4931121" cy="528322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 klimaneutrale Verwaltung ist Teil eines Gesamtprozesses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Integriertes, energetisch optimiertes Stadtentwicklungskonzept</a:t>
            </a:r>
          </a:p>
          <a:p>
            <a:pPr marL="609585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Klimaschutzkonzept mit Energiebilanz, Potenzialanalyse und Zielvereinbarung</a:t>
            </a:r>
          </a:p>
          <a:p>
            <a:pPr marL="609585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Wärmeplan bzw. Energieversorgungskonzept</a:t>
            </a:r>
          </a:p>
          <a:p>
            <a:pPr marL="609585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Quartierskonzepte für Umsetzung</a:t>
            </a:r>
          </a:p>
          <a:p>
            <a:pPr marL="609585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Energetisch optimierte Bebauungspläne</a:t>
            </a:r>
          </a:p>
          <a:p>
            <a:pPr marL="609585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Freiflächen für PV- und Solaranlagen</a:t>
            </a:r>
          </a:p>
          <a:p>
            <a:pPr marL="609585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Mobilitätskonzept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Öffentlichkeitsarbeit und Bürgerbeteiligung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Klimaschutzbericht und Monitoring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00" y="1113437"/>
            <a:ext cx="2952000" cy="21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119" y="3217952"/>
            <a:ext cx="27003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7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A0C67DB-E2CE-4E60-BF93-B93A6B74E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41075" y="1325891"/>
            <a:ext cx="8015371" cy="4430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Calibri" panose="020F0502020204030204" pitchFamily="34" charset="0"/>
              </a:rPr>
              <a:t>Klimaschutz Plus </a:t>
            </a:r>
          </a:p>
          <a:p>
            <a:r>
              <a:rPr lang="de-DE" b="1" dirty="0">
                <a:latin typeface="Calibri" panose="020F0502020204030204" pitchFamily="34" charset="0"/>
              </a:rPr>
              <a:t>Klimaneutralitätsbeauftragte:</a:t>
            </a:r>
            <a:r>
              <a:rPr lang="de-DE" sz="1800" b="1" dirty="0">
                <a:latin typeface="Calibri" panose="020F0502020204030204" pitchFamily="34" charset="0"/>
              </a:rPr>
              <a:t> </a:t>
            </a:r>
            <a:r>
              <a:rPr lang="de-DE" sz="2100" dirty="0">
                <a:latin typeface="Calibri" panose="020F0502020204030204" pitchFamily="34" charset="0"/>
              </a:rPr>
              <a:t>Schaffung einer </a:t>
            </a:r>
            <a:r>
              <a:rPr lang="de-DE" sz="2100" b="1" dirty="0">
                <a:latin typeface="Calibri" panose="020F0502020204030204" pitchFamily="34" charset="0"/>
              </a:rPr>
              <a:t>neuen/ zusätzlichen Personalstelle mit 65%</a:t>
            </a:r>
            <a:r>
              <a:rPr lang="de-DE" sz="2100" dirty="0">
                <a:latin typeface="Calibri" panose="020F0502020204030204" pitchFamily="34" charset="0"/>
              </a:rPr>
              <a:t> der Personalausgaben für drei Jahre mit Verlängerung auf fünf Jahre (Anzahl der Personalstellen nach EW gestaffelt) und </a:t>
            </a:r>
            <a:r>
              <a:rPr lang="de-DE" sz="2100" b="1" dirty="0">
                <a:latin typeface="Calibri" panose="020F0502020204030204" pitchFamily="34" charset="0"/>
              </a:rPr>
              <a:t>75% für externen Berater </a:t>
            </a:r>
            <a:r>
              <a:rPr lang="de-DE" sz="2100" dirty="0">
                <a:latin typeface="Calibri" panose="020F0502020204030204" pitchFamily="34" charset="0"/>
              </a:rPr>
              <a:t>(nur in Verbindung mit Personalstelle). Antragsstellung als Zusammenschluss möglich. </a:t>
            </a:r>
          </a:p>
          <a:p>
            <a:r>
              <a:rPr lang="de-DE" b="1" dirty="0">
                <a:latin typeface="Calibri" panose="020F0502020204030204" pitchFamily="34" charset="0"/>
              </a:rPr>
              <a:t>Strukturelles Coaching zur Qualitätssicherung beim Energiemanagement: </a:t>
            </a:r>
            <a:r>
              <a:rPr lang="de-DE" dirty="0">
                <a:latin typeface="Calibri" panose="020F0502020204030204" pitchFamily="34" charset="0"/>
              </a:rPr>
              <a:t>Für die fachliche Anleitung und Begleitung der Kommunen zur </a:t>
            </a:r>
            <a:r>
              <a:rPr lang="de-DE" b="1" dirty="0">
                <a:latin typeface="Calibri" panose="020F0502020204030204" pitchFamily="34" charset="0"/>
              </a:rPr>
              <a:t>Zertifizierung</a:t>
            </a:r>
            <a:r>
              <a:rPr lang="de-DE" dirty="0">
                <a:latin typeface="Calibri" panose="020F0502020204030204" pitchFamily="34" charset="0"/>
              </a:rPr>
              <a:t> eines Energiemanagementsystems nach dem </a:t>
            </a:r>
            <a:r>
              <a:rPr lang="de-DE" b="1" dirty="0">
                <a:latin typeface="Calibri" panose="020F0502020204030204" pitchFamily="34" charset="0"/>
              </a:rPr>
              <a:t>Qualitätsstandard </a:t>
            </a:r>
            <a:r>
              <a:rPr lang="de-DE" b="1" dirty="0" err="1">
                <a:latin typeface="Calibri" panose="020F0502020204030204" pitchFamily="34" charset="0"/>
              </a:rPr>
              <a:t>Kom.EMS</a:t>
            </a:r>
            <a:r>
              <a:rPr lang="de-DE" dirty="0">
                <a:latin typeface="Calibri" panose="020F0502020204030204" pitchFamily="34" charset="0"/>
              </a:rPr>
              <a:t> werden bis zu 7 Beratertage mit 75 %  bezuschusst.</a:t>
            </a:r>
          </a:p>
          <a:p>
            <a:r>
              <a:rPr lang="de-DE" dirty="0">
                <a:latin typeface="Calibri" panose="020F0502020204030204" pitchFamily="34" charset="0"/>
              </a:rPr>
              <a:t>Umsetzung von </a:t>
            </a:r>
            <a:r>
              <a:rPr lang="de-DE" b="1" dirty="0">
                <a:latin typeface="Calibri" panose="020F0502020204030204" pitchFamily="34" charset="0"/>
              </a:rPr>
              <a:t>investiven Maßnahmen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86A84B-4B8D-4F7C-A8C8-B0F9E51B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</a:rPr>
              <a:t>Förderungen</a:t>
            </a:r>
          </a:p>
        </p:txBody>
      </p:sp>
    </p:spTree>
    <p:extLst>
      <p:ext uri="{BB962C8B-B14F-4D97-AF65-F5344CB8AC3E}">
        <p14:creationId xmlns:p14="http://schemas.microsoft.com/office/powerpoint/2010/main" val="2325353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A0C67DB-E2CE-4E60-BF93-B93A6B74E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41075" y="1325891"/>
            <a:ext cx="8015371" cy="44308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>
                <a:latin typeface="Calibri" panose="020F0502020204030204" pitchFamily="34" charset="0"/>
              </a:rPr>
              <a:t>Kommunalrichtlinie (2.2 Energiemanagementsysteme):</a:t>
            </a:r>
          </a:p>
          <a:p>
            <a:r>
              <a:rPr lang="de-DE" dirty="0">
                <a:latin typeface="Calibri" panose="020F0502020204030204" pitchFamily="34" charset="0"/>
              </a:rPr>
              <a:t>Bis zu </a:t>
            </a:r>
            <a:r>
              <a:rPr lang="de-DE" b="1" dirty="0">
                <a:latin typeface="Calibri" panose="020F0502020204030204" pitchFamily="34" charset="0"/>
              </a:rPr>
              <a:t>45 Beratungstagen, Controlling-Software, Messtechnik, Weiterqualifizierung</a:t>
            </a:r>
            <a:r>
              <a:rPr lang="de-DE" dirty="0">
                <a:latin typeface="Calibri" panose="020F0502020204030204" pitchFamily="34" charset="0"/>
              </a:rPr>
              <a:t>. Fördersatz </a:t>
            </a:r>
            <a:r>
              <a:rPr lang="de-DE" b="1" dirty="0">
                <a:latin typeface="Calibri" panose="020F0502020204030204" pitchFamily="34" charset="0"/>
              </a:rPr>
              <a:t>50 %</a:t>
            </a:r>
            <a:r>
              <a:rPr lang="de-DE" dirty="0">
                <a:latin typeface="Calibri" panose="020F0502020204030204" pitchFamily="34" charset="0"/>
              </a:rPr>
              <a:t>. Mindestzuwendungssumme 5.000 Euro. </a:t>
            </a:r>
          </a:p>
          <a:p>
            <a:r>
              <a:rPr lang="de-DE" dirty="0">
                <a:latin typeface="Calibri" panose="020F0502020204030204" pitchFamily="34" charset="0"/>
              </a:rPr>
              <a:t>Umsetzung von </a:t>
            </a:r>
            <a:r>
              <a:rPr lang="de-DE" b="1" dirty="0">
                <a:latin typeface="Calibri" panose="020F0502020204030204" pitchFamily="34" charset="0"/>
              </a:rPr>
              <a:t>investiven Maßnahmen </a:t>
            </a:r>
            <a:r>
              <a:rPr lang="de-DE" dirty="0">
                <a:latin typeface="Calibri" panose="020F0502020204030204" pitchFamily="34" charset="0"/>
              </a:rPr>
              <a:t>(Straßenbeleuchtung, Innen- und Hallenbeleuchtung, raumlufttechnische Anlagen)</a:t>
            </a:r>
          </a:p>
          <a:p>
            <a:r>
              <a:rPr lang="de-DE" b="1" dirty="0">
                <a:latin typeface="Calibri" panose="020F0502020204030204" pitchFamily="34" charset="0"/>
              </a:rPr>
              <a:t>Kommunale Netzwerke</a:t>
            </a:r>
            <a:r>
              <a:rPr lang="de-DE" dirty="0">
                <a:latin typeface="Calibri" panose="020F0502020204030204" pitchFamily="34" charset="0"/>
              </a:rPr>
              <a:t> werden in der Gewinnungsphase mit bis zu 100% und in der Netzwerkphase mit maximal 70% (20.000 € pro Teilnehmer im ersten Jahr und 10.000 € pro Teilnehmer ab dem zweiten Jahr) gefördert.</a:t>
            </a:r>
            <a:endParaRPr lang="de-DE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1" dirty="0">
                <a:latin typeface="Calibri" panose="020F0502020204030204" pitchFamily="34" charset="0"/>
              </a:rPr>
              <a:t>BEG:</a:t>
            </a:r>
          </a:p>
          <a:p>
            <a:r>
              <a:rPr lang="de-DE" dirty="0">
                <a:latin typeface="Calibri" panose="020F0502020204030204" pitchFamily="34" charset="0"/>
              </a:rPr>
              <a:t>Umsetzung von investiven Maßnahmen (Sanierungsmaßnahmen, Heizungsanlagen, raumlufttechnische Anlagen)</a:t>
            </a:r>
          </a:p>
          <a:p>
            <a:pPr marL="0" indent="0">
              <a:buNone/>
            </a:pPr>
            <a:endParaRPr lang="de-DE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1" dirty="0">
                <a:latin typeface="Calibri" panose="020F0502020204030204" pitchFamily="34" charset="0"/>
              </a:rPr>
              <a:t>Und weitere…</a:t>
            </a:r>
          </a:p>
          <a:p>
            <a:pPr marL="0" indent="0">
              <a:buNone/>
            </a:pP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86A84B-4B8D-4F7C-A8C8-B0F9E51B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</a:rPr>
              <a:t>Förderungen</a:t>
            </a:r>
          </a:p>
        </p:txBody>
      </p:sp>
    </p:spTree>
    <p:extLst>
      <p:ext uri="{BB962C8B-B14F-4D97-AF65-F5344CB8AC3E}">
        <p14:creationId xmlns:p14="http://schemas.microsoft.com/office/powerpoint/2010/main" val="2797266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Kommunalverwaltung</a:t>
            </a:r>
            <a:br>
              <a:rPr lang="de-DE" u="sng" dirty="0"/>
            </a:br>
            <a:r>
              <a:rPr lang="de-DE" dirty="0"/>
              <a:t>- Es geht los… - 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87869" y="1140961"/>
            <a:ext cx="6770231" cy="45930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de-DE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Personalstelle(n) beantragen und einstellen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Datensichtung und -beschaffung, ggf. verbunden mit der Einführung eines kommunalen Energiemanagements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Sichtung und Zusammenstellung vorhandener Konzepte und Planungen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Treibhausgasbilanz für Verwaltung erstellen (lassen)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Aktionsplan aufstellen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Hilfe und Unterstützung bei den regionalen Energieagenturen und/oder der KEA BW erfragen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de-DE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C4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de-DE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4C4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Steidle\AppData\Local\Microsoft\Windows\INetCache\IE\2DQ6V8OJ\checklist-1316848_640[1].png">
            <a:extLst>
              <a:ext uri="{FF2B5EF4-FFF2-40B4-BE49-F238E27FC236}">
                <a16:creationId xmlns:a16="http://schemas.microsoft.com/office/drawing/2014/main" id="{F2DD9AC6-DF60-4E62-8D4D-6D0F3A28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252">
            <a:off x="8525340" y="1340979"/>
            <a:ext cx="2052110" cy="27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60C2B04-DD77-4046-B35C-61B2719EE9AF}"/>
              </a:ext>
            </a:extLst>
          </p:cNvPr>
          <p:cNvSpPr/>
          <p:nvPr/>
        </p:nvSpPr>
        <p:spPr>
          <a:xfrm>
            <a:off x="8388682" y="4282855"/>
            <a:ext cx="3412793" cy="1603595"/>
          </a:xfrm>
          <a:prstGeom prst="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Leitfaden und Checkliste werden aktuell erarbeitet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Erscheinung: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voraussichtlich Juni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und Diskussion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F6E912-C98F-4B4D-AF2D-DCDE6E599067}"/>
              </a:ext>
            </a:extLst>
          </p:cNvPr>
          <p:cNvSpPr txBox="1"/>
          <p:nvPr/>
        </p:nvSpPr>
        <p:spPr>
          <a:xfrm>
            <a:off x="1615683" y="4325065"/>
            <a:ext cx="6679842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Bitte jetzt gemeinsam wenden!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55E48B-AAEA-4526-8792-3A31945A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62" y="2560685"/>
            <a:ext cx="17986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C40957E-AD47-4799-B636-54FD8B96F989}"/>
              </a:ext>
            </a:extLst>
          </p:cNvPr>
          <p:cNvSpPr txBox="1"/>
          <p:nvPr/>
        </p:nvSpPr>
        <p:spPr>
          <a:xfrm>
            <a:off x="1606307" y="1965960"/>
            <a:ext cx="4103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Klimaneutrale Kommunalverwaltung</a:t>
            </a:r>
          </a:p>
        </p:txBody>
      </p:sp>
    </p:spTree>
    <p:extLst>
      <p:ext uri="{BB962C8B-B14F-4D97-AF65-F5344CB8AC3E}">
        <p14:creationId xmlns:p14="http://schemas.microsoft.com/office/powerpoint/2010/main" val="298906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CAAF42-53A9-4AB7-9C3C-9996B6A9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6440" y="6453212"/>
            <a:ext cx="477416" cy="365125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264F619E-B288-4520-B6CE-9A210B10B222}" type="slidenum">
              <a:rPr lang="de-DE" altLang="de-DE" smtClean="0">
                <a:solidFill>
                  <a:prstClr val="black"/>
                </a:solidFill>
              </a:rPr>
              <a:pPr>
                <a:spcAft>
                  <a:spcPts val="600"/>
                </a:spcAft>
              </a:pPr>
              <a:t>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D64814-6895-4435-9E62-9CDDA365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4800600" cy="857250"/>
          </a:xfrm>
        </p:spPr>
        <p:txBody>
          <a:bodyPr wrap="square" anchor="t">
            <a:normAutofit/>
          </a:bodyPr>
          <a:lstStyle/>
          <a:p>
            <a:r>
              <a:rPr lang="de-DE" dirty="0"/>
              <a:t>Wie Kommunen Ihre Energiewende anpacken: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91630F2-DF92-48B6-8F39-2B0E725429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53298" y="1397189"/>
            <a:ext cx="9090854" cy="4681789"/>
          </a:xfr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E9CD44-1441-4E89-8172-43CD8F681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2" y="321878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1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3340" y="5733256"/>
            <a:ext cx="730520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de-DE" sz="3733" dirty="0">
                <a:solidFill>
                  <a:srgbClr val="FFFFFF"/>
                </a:solidFill>
                <a:latin typeface="Futura Bk BT"/>
              </a:rPr>
              <a:t>Hier Präsentationstitel einfügen</a:t>
            </a:r>
            <a:endParaRPr lang="de-DE" sz="1867" dirty="0">
              <a:solidFill>
                <a:srgbClr val="FFFFFF"/>
              </a:solidFill>
              <a:latin typeface="Futura Bk B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4A2955-693B-43BA-954A-05E8EDBC1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A4A7B31-90DB-4F31-A46A-51AB3087DEB1}"/>
              </a:ext>
            </a:extLst>
          </p:cNvPr>
          <p:cNvSpPr txBox="1"/>
          <p:nvPr/>
        </p:nvSpPr>
        <p:spPr>
          <a:xfrm>
            <a:off x="623392" y="6151999"/>
            <a:ext cx="1094521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de-DE" sz="2667" b="1" dirty="0">
                <a:solidFill>
                  <a:srgbClr val="FFFFFF"/>
                </a:solidFill>
                <a:latin typeface="Futura Book" charset="0"/>
              </a:rPr>
              <a:t>Klimakongress 2021</a:t>
            </a:r>
          </a:p>
        </p:txBody>
      </p:sp>
    </p:spTree>
    <p:extLst>
      <p:ext uri="{BB962C8B-B14F-4D97-AF65-F5344CB8AC3E}">
        <p14:creationId xmlns:p14="http://schemas.microsoft.com/office/powerpoint/2010/main" val="408281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Energiemanagement in die Breite bringen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Beispiel Landkreis Calw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683E8F-C06E-401D-AC33-25E48A9DA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17" y="334106"/>
            <a:ext cx="1965640" cy="5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6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2639F1-DB7A-4B4D-A80C-0B4633F3C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6712"/>
            <a:ext cx="10972800" cy="4896544"/>
          </a:xfrm>
        </p:spPr>
        <p:txBody>
          <a:bodyPr/>
          <a:lstStyle/>
          <a:p>
            <a:r>
              <a:rPr lang="de-DE" dirty="0"/>
              <a:t>Sandra Hinke</a:t>
            </a:r>
          </a:p>
          <a:p>
            <a:endParaRPr lang="de-DE" sz="1400" dirty="0"/>
          </a:p>
          <a:p>
            <a:r>
              <a:rPr lang="de-DE" sz="3200" dirty="0"/>
              <a:t>Klimaschutzmanagerin</a:t>
            </a:r>
          </a:p>
          <a:p>
            <a:endParaRPr lang="de-DE" sz="1400" dirty="0"/>
          </a:p>
          <a:p>
            <a:r>
              <a:rPr lang="de-DE" sz="2400" dirty="0"/>
              <a:t>Vogteistraße 42-46</a:t>
            </a:r>
          </a:p>
          <a:p>
            <a:r>
              <a:rPr lang="de-DE" sz="2400" dirty="0"/>
              <a:t>75365 Calw</a:t>
            </a:r>
          </a:p>
          <a:p>
            <a:endParaRPr lang="de-DE" sz="2400" dirty="0"/>
          </a:p>
          <a:p>
            <a:r>
              <a:rPr lang="de-DE" sz="2400" dirty="0"/>
              <a:t>07051 160 604</a:t>
            </a:r>
          </a:p>
          <a:p>
            <a:r>
              <a:rPr lang="de-DE" sz="2400" dirty="0"/>
              <a:t>0162 1305 809</a:t>
            </a:r>
          </a:p>
          <a:p>
            <a:r>
              <a:rPr lang="de-DE" sz="2400" dirty="0"/>
              <a:t>Sandra.Hinke@kreis-calw.de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2259D8-D949-436C-9B7F-91B9B64D8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9400" r="31888" b="12201"/>
          <a:stretch/>
        </p:blipFill>
        <p:spPr>
          <a:xfrm>
            <a:off x="7536160" y="992217"/>
            <a:ext cx="3602920" cy="45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0387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Vorlage_PPT Master KEA 2014">
  <a:themeElements>
    <a:clrScheme name="Lariss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TheSans B7 Bold"/>
        <a:ea typeface=""/>
        <a:cs typeface=""/>
      </a:majorFont>
      <a:minorFont>
        <a:latin typeface="TheSans B5 Plai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heSans B7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heSans B7 Bold" pitchFamily="34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RA Calw Futura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Futura Boo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Futura Book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imos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Vorlage_PPT Master KEA 2014</Template>
  <TotalTime>0</TotalTime>
  <Words>2598</Words>
  <Application>Microsoft Office PowerPoint</Application>
  <PresentationFormat>Breitbild</PresentationFormat>
  <Paragraphs>404</Paragraphs>
  <Slides>58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58</vt:i4>
      </vt:variant>
    </vt:vector>
  </HeadingPairs>
  <TitlesOfParts>
    <vt:vector size="75" baseType="lpstr">
      <vt:lpstr>Arial</vt:lpstr>
      <vt:lpstr>Calibri</vt:lpstr>
      <vt:lpstr>Futura Bk BT</vt:lpstr>
      <vt:lpstr>Futura Book</vt:lpstr>
      <vt:lpstr>Lucida Sans Unicode</vt:lpstr>
      <vt:lpstr>Symbol</vt:lpstr>
      <vt:lpstr>Tahoma</vt:lpstr>
      <vt:lpstr>TheSans B4 SemiLight</vt:lpstr>
      <vt:lpstr>TheSans B7 Bold</vt:lpstr>
      <vt:lpstr>Verdana</vt:lpstr>
      <vt:lpstr>Wingdings</vt:lpstr>
      <vt:lpstr>Wingdings 2</vt:lpstr>
      <vt:lpstr>Wingdings 3</vt:lpstr>
      <vt:lpstr>Vorlage_PPT Master KEA 2014</vt:lpstr>
      <vt:lpstr>Standarddesign</vt:lpstr>
      <vt:lpstr>Deimos</vt:lpstr>
      <vt:lpstr>Larissa-Design</vt:lpstr>
      <vt:lpstr>Systematisches Energiemanagement: Der erste Schritt auf dem Weg zur klimaneutralen Verwaltung</vt:lpstr>
      <vt:lpstr>Emissionen einer kommunalen Verwaltung</vt:lpstr>
      <vt:lpstr>Energiemanagement: Umsetzungsstrategien und Hilfen in Baden-Württemberg</vt:lpstr>
      <vt:lpstr>Kom.EMS: Kommunales Energiemanagement mit System</vt:lpstr>
      <vt:lpstr>Auszeichnung der ersten vier Kommunen mit ausgezeichnetem Energiemanagement</vt:lpstr>
      <vt:lpstr>Wie Kommunen Ihre Energiewende anpacken:</vt:lpstr>
      <vt:lpstr>PowerPoint-Präsentation</vt:lpstr>
      <vt:lpstr>Energiemanagement in die Breite bringen</vt:lpstr>
      <vt:lpstr>PowerPoint-Präsentation</vt:lpstr>
      <vt:lpstr>Agenda </vt:lpstr>
      <vt:lpstr>1. Vorgeschichte</vt:lpstr>
      <vt:lpstr>Landkreis Calw</vt:lpstr>
      <vt:lpstr>Energie- und Klimaschutzkonzept</vt:lpstr>
      <vt:lpstr>Landratsamt Calw</vt:lpstr>
      <vt:lpstr>2. Start Modellregion Kom.EMS</vt:lpstr>
      <vt:lpstr>Start der Modellregion</vt:lpstr>
      <vt:lpstr>Start der Modellregion</vt:lpstr>
      <vt:lpstr>Teilnehmer</vt:lpstr>
      <vt:lpstr>Strukturelles Coaching durch die KEA-BW</vt:lpstr>
      <vt:lpstr>3. Erstbewertung, Schritte und Projektplan</vt:lpstr>
      <vt:lpstr>Erstbewertung</vt:lpstr>
      <vt:lpstr>Wesentliche ToDos</vt:lpstr>
      <vt:lpstr>Projektplan</vt:lpstr>
      <vt:lpstr>Nächste Schritte</vt:lpstr>
      <vt:lpstr>4. Aktueller Stand</vt:lpstr>
      <vt:lpstr>Aktueller Stand</vt:lpstr>
      <vt:lpstr>Netzwerktreffen</vt:lpstr>
      <vt:lpstr>5. Ziel oder auch Zukunft</vt:lpstr>
      <vt:lpstr>Stand</vt:lpstr>
      <vt:lpstr>Ziel</vt:lpstr>
      <vt:lpstr>Ziel</vt:lpstr>
      <vt:lpstr>Unterstützung</vt:lpstr>
      <vt:lpstr>Vielen Dank</vt:lpstr>
      <vt:lpstr>      Kommunaler Klimakongress BW 2021    Energiemanagement in den Kommunen der „Nachhaltigkeitsregion Fünf G“: Zentrales Management mit dem Werkzeug Kom.EMS </vt:lpstr>
      <vt:lpstr>Vorstellung „Nachhaltigkeitsregion Fünf G“</vt:lpstr>
      <vt:lpstr>Klimaschutzkonzept 2017</vt:lpstr>
      <vt:lpstr>Kommunaler Klimaschutz: Zusammen geht es besser</vt:lpstr>
      <vt:lpstr>Angebot des Umweltministeriums kam gerade recht</vt:lpstr>
      <vt:lpstr>Kommunales Energiemanagement Projektplan</vt:lpstr>
      <vt:lpstr>Kom.EMS: Kommunales Energiemanagement mit System</vt:lpstr>
      <vt:lpstr>Kom.EMS: Kommunikations- und Arbeitsplattform</vt:lpstr>
      <vt:lpstr>Fazit </vt:lpstr>
      <vt:lpstr>Förderung Personalstelle </vt:lpstr>
      <vt:lpstr>Auf dem Weg zur klimaneutralen Verwaltung  – Ziel, Vorgehen, Förderung</vt:lpstr>
      <vt:lpstr>Was ist klimaneutral?</vt:lpstr>
      <vt:lpstr>Nahezu klimaneutrale Kommunalverwaltung</vt:lpstr>
      <vt:lpstr>Klimaneutrale Kommunalverwaltung  Systemgrenzen</vt:lpstr>
      <vt:lpstr>Klimaneutrale Kommunalverwaltung Kompensation</vt:lpstr>
      <vt:lpstr>Grundsätzliches Vorgehen</vt:lpstr>
      <vt:lpstr>Klimaneutrale Kommunalverwaltung - Klimawirkungsprüfung - </vt:lpstr>
      <vt:lpstr>Klimaneutrale Kommunalverwaltung - Energetische Gebäudesanierung - </vt:lpstr>
      <vt:lpstr>Klimaneutrale Kommunalverwaltung - Mobilität - </vt:lpstr>
      <vt:lpstr>Interne Organisation</vt:lpstr>
      <vt:lpstr>Klimaneutrale Kommune - Wozu das ganze Personal - </vt:lpstr>
      <vt:lpstr>Förderungen</vt:lpstr>
      <vt:lpstr>Förderungen</vt:lpstr>
      <vt:lpstr>Klimaneutrale Kommunalverwaltung - Es geht los… - </vt:lpstr>
      <vt:lpstr>Fragen und Diskussion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Titel bleibt in der gelben Fläche  The SansB7 28pt</dc:title>
  <dc:creator>Kater, Kerstin</dc:creator>
  <cp:lastModifiedBy>Verena Schuler</cp:lastModifiedBy>
  <cp:revision>34</cp:revision>
  <dcterms:created xsi:type="dcterms:W3CDTF">2019-12-19T09:24:23Z</dcterms:created>
  <dcterms:modified xsi:type="dcterms:W3CDTF">2021-05-26T10:38:26Z</dcterms:modified>
</cp:coreProperties>
</file>