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70" r:id="rId5"/>
    <p:sldId id="522" r:id="rId6"/>
    <p:sldId id="510" r:id="rId7"/>
    <p:sldId id="525" r:id="rId8"/>
    <p:sldId id="527" r:id="rId9"/>
    <p:sldId id="426" r:id="rId10"/>
    <p:sldId id="529" r:id="rId11"/>
    <p:sldId id="530" r:id="rId12"/>
    <p:sldId id="318" r:id="rId13"/>
    <p:sldId id="528" r:id="rId14"/>
    <p:sldId id="521" r:id="rId15"/>
    <p:sldId id="512" r:id="rId16"/>
    <p:sldId id="536" r:id="rId17"/>
    <p:sldId id="534" r:id="rId18"/>
    <p:sldId id="535" r:id="rId19"/>
    <p:sldId id="544" r:id="rId20"/>
    <p:sldId id="532" r:id="rId21"/>
    <p:sldId id="507" r:id="rId22"/>
    <p:sldId id="537" r:id="rId23"/>
    <p:sldId id="539" r:id="rId24"/>
    <p:sldId id="540" r:id="rId25"/>
    <p:sldId id="541" r:id="rId26"/>
    <p:sldId id="509" r:id="rId27"/>
    <p:sldId id="516" r:id="rId28"/>
    <p:sldId id="290" r:id="rId29"/>
    <p:sldId id="523" r:id="rId30"/>
    <p:sldId id="310" r:id="rId31"/>
    <p:sldId id="308" r:id="rId32"/>
    <p:sldId id="324" r:id="rId33"/>
    <p:sldId id="542" r:id="rId34"/>
    <p:sldId id="543" r:id="rId35"/>
    <p:sldId id="295" r:id="rId36"/>
    <p:sldId id="545" r:id="rId37"/>
    <p:sldId id="273" r:id="rId38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1D4F03-F293-CCB5-978E-BA399CA5F600}" name="Nathalie Klein" initials="NK" userId="S::Nathalie.Klein@kea-bw.de::ddc604d3-58c1-4170-90ba-3e2289cfa1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400"/>
    <a:srgbClr val="007668"/>
    <a:srgbClr val="2932E3"/>
    <a:srgbClr val="D75811"/>
    <a:srgbClr val="E05656"/>
    <a:srgbClr val="ED5252"/>
    <a:srgbClr val="627600"/>
    <a:srgbClr val="435000"/>
    <a:srgbClr val="FDD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2" autoAdjust="0"/>
    <p:restoredTop sz="87897" autoAdjust="0"/>
  </p:normalViewPr>
  <p:slideViewPr>
    <p:cSldViewPr snapToGrid="0">
      <p:cViewPr varScale="1">
        <p:scale>
          <a:sx n="64" d="100"/>
          <a:sy n="64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9AE3874-864B-4BFA-B391-E59BB5C5F2A1}" type="datetimeFigureOut">
              <a:rPr lang="de-DE" smtClean="0"/>
              <a:pPr/>
              <a:t>24.11.2022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C969973-CA82-4ACD-9EC6-650F5E27457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90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4A3296C-21D3-44FC-A54A-9C02A55C9C9D}" type="datetimeFigureOut">
              <a:rPr lang="de-DE" smtClean="0"/>
              <a:pPr/>
              <a:t>24.11.2022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698DFB0-0364-4DD8-808B-B32C93E006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70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240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72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62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54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6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4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4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03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164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128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55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284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730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7FABE-93DB-4F06-BADF-6077D796A4E6}" type="slidenum">
              <a:rPr lang="de-DE" altLang="de-DE" smtClean="0"/>
              <a:pPr/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344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91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08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800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36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51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50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7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DFB0-0364-4DD8-808B-B32C93E006D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1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EB16597B-26B5-3E4B-8A76-3B588AFAA780}"/>
              </a:ext>
            </a:extLst>
          </p:cNvPr>
          <p:cNvSpPr/>
          <p:nvPr userDrawn="1"/>
        </p:nvSpPr>
        <p:spPr>
          <a:xfrm>
            <a:off x="0" y="0"/>
            <a:ext cx="9144000" cy="3068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A834B0F-21EE-6748-8878-961799E44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476672"/>
            <a:ext cx="6703681" cy="2052887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0" y="3068959"/>
            <a:ext cx="9144000" cy="3789041"/>
          </a:xfrm>
          <a:prstGeom prst="rect">
            <a:avLst/>
          </a:prstGeom>
          <a:solidFill>
            <a:srgbClr val="A4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ctrTitle"/>
          </p:nvPr>
        </p:nvSpPr>
        <p:spPr>
          <a:xfrm>
            <a:off x="539552" y="4004825"/>
            <a:ext cx="8064895" cy="64831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539552" y="4802911"/>
            <a:ext cx="8064895" cy="155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20AE6-3771-4BDC-AC2E-AA58B5B5328F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8942545-FF8E-7541-97C8-CB9414298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 i="0" baseline="0"/>
            </a:lvl1pPr>
          </a:lstStyle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D3596E-9601-EA44-92EA-CFE611A67A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3" y="1557338"/>
            <a:ext cx="8472487" cy="467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061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464" y="195486"/>
            <a:ext cx="4800600" cy="85725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95400"/>
            <a:ext cx="4800600" cy="4114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4F619E-B288-4520-B6CE-9A210B10B222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6903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1988840"/>
            <a:ext cx="9144000" cy="3168352"/>
          </a:xfrm>
          <a:prstGeom prst="rect">
            <a:avLst/>
          </a:prstGeom>
          <a:solidFill>
            <a:srgbClr val="A4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64E0B5E-3FE4-A841-8ECA-CC9A9E4D7A0A}"/>
              </a:ext>
            </a:extLst>
          </p:cNvPr>
          <p:cNvSpPr/>
          <p:nvPr userDrawn="1"/>
        </p:nvSpPr>
        <p:spPr>
          <a:xfrm>
            <a:off x="0" y="0"/>
            <a:ext cx="5580112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873796" y="2492896"/>
            <a:ext cx="5434508" cy="11722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Der Zwischentitel bleibt in der farbigen Fläche Calibri </a:t>
            </a:r>
            <a:r>
              <a:rPr lang="de-DE" dirty="0" err="1"/>
              <a:t>Bold</a:t>
            </a:r>
            <a:r>
              <a:rPr lang="de-DE" dirty="0"/>
              <a:t>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882434" y="3356992"/>
            <a:ext cx="5425870" cy="13066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ts val="2600"/>
              </a:lnSpc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einsetzen Calibri 20 </a:t>
            </a:r>
            <a:r>
              <a:rPr lang="de-DE" dirty="0" err="1"/>
              <a:t>pt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0CD1A0-DBED-F644-8953-28EC1A16B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 i="0" baseline="0"/>
            </a:lvl1pPr>
          </a:lstStyle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20CF260-A07F-1B4E-979E-20E752665A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663" y="1557338"/>
            <a:ext cx="8472487" cy="467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D1563FC-4983-1B44-930B-DDB84AD15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 i="0" baseline="0"/>
            </a:lvl1pPr>
          </a:lstStyle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188C83EE-F6AE-A64A-9240-F4334FB2F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97386" y="1594892"/>
            <a:ext cx="2536878" cy="1978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76E2CA5A-2087-B748-893B-58DEBF746FE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97386" y="3827140"/>
            <a:ext cx="2536878" cy="1978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1A52B32-9AEC-1440-8750-843B624BC0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0059" y="1594668"/>
            <a:ext cx="5448499" cy="42105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6C92ACF-565D-AD4A-91F2-19E74383D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 i="0" baseline="0"/>
            </a:lvl1pPr>
          </a:lstStyle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66DADC1B-522D-3C44-BBEE-AEAF63D28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7464" y="1628800"/>
            <a:ext cx="2536878" cy="1978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9607FD9B-1EF4-8F43-90D8-860CA6717A8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7464" y="3882064"/>
            <a:ext cx="2536878" cy="1978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9DA95E8-2F71-3A46-8D0B-B3E81C5680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5856" y="1628800"/>
            <a:ext cx="5448499" cy="421059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3F0D708-5A28-C74B-86DC-D205BB393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 i="0" baseline="0"/>
            </a:lvl1pPr>
          </a:lstStyle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3A953-3EB7-4C4F-874F-E5EDBA2665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3168650" cy="45370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992C4C2-6617-0E4D-ABFA-F30D1E8A1E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1744" y="1556792"/>
            <a:ext cx="3168650" cy="45370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19C6C37-6B4E-F94E-B1E1-38BD3E6C5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 i="0" baseline="0"/>
            </a:lvl1pPr>
          </a:lstStyle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AC1DD61C-E24A-4B4F-B87F-BD5A4CF360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663" y="1412875"/>
            <a:ext cx="8472487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D76EA94-AAD1-994E-B396-F574379DF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 i="0" baseline="0"/>
            </a:lvl1pPr>
          </a:lstStyle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19867BDD-BF50-704D-96C5-86EC8C1F53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6125" y="1268760"/>
            <a:ext cx="5111750" cy="5113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  <a:prstGeom prst="rect">
            <a:avLst/>
          </a:prstGeom>
        </p:spPr>
        <p:txBody>
          <a:bodyPr anchor="b"/>
          <a:lstStyle>
            <a:lvl1pPr>
              <a:defRPr sz="1100"/>
            </a:lvl1pPr>
          </a:lstStyle>
          <a:p>
            <a:fld id="{7F320AE6-3771-4BDC-AC2E-AA58B5B5328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2A018BF-694F-FF44-A708-2D7836A92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 i="0" baseline="0"/>
            </a:lvl1pPr>
          </a:lstStyle>
          <a:p>
            <a:pPr lvl="0"/>
            <a:r>
              <a:rPr lang="de-DE" altLang="de-DE" dirty="0"/>
              <a:t>Klicken Sie, um das Titelformat zu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409B98BA-5905-734C-9739-D81602529F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6475" y="180357"/>
            <a:ext cx="2670981" cy="8179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AC594C-DBF8-374A-97DA-070153726A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5324" y="6525079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5A37C9C-D0FB-4FF8-B407-C230EF331233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5FDA4D40-D765-304E-BD44-99CA6238358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467543" y="6508576"/>
            <a:ext cx="83716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61C00D0-5806-EA45-9589-84B2A806BA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0256" y="6513513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12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www.kea-bw.de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B1781FA-8CC7-ED48-BE75-DE085EBB6E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35841"/>
            <a:ext cx="182564" cy="600855"/>
          </a:xfrm>
          <a:prstGeom prst="rect">
            <a:avLst/>
          </a:prstGeom>
          <a:solidFill>
            <a:srgbClr val="A4C400"/>
          </a:solidFill>
          <a:ln>
            <a:noFill/>
          </a:ln>
          <a:effectLst/>
        </p:spPr>
        <p:txBody>
          <a:bodyPr wrap="none" anchor="ctr"/>
          <a:lstStyle/>
          <a:p>
            <a:endParaRPr lang="de-DE" dirty="0">
              <a:solidFill>
                <a:srgbClr val="007668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2CE77E-A7CA-664C-AFE0-3AAF9077A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8" r:id="rId4"/>
    <p:sldLayoutId id="2147483669" r:id="rId5"/>
    <p:sldLayoutId id="2147483683" r:id="rId6"/>
    <p:sldLayoutId id="2147483665" r:id="rId7"/>
    <p:sldLayoutId id="2147483670" r:id="rId8"/>
    <p:sldLayoutId id="2147483666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4C400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4C400"/>
        </a:buClr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4C400"/>
        </a:buClr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4C400"/>
        </a:buClr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4C400"/>
        </a:buClr>
        <a:buSzPct val="8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a-bw.de/kommunaler-klimaschutz/wissensportal/klimaneutrale-kommunalverwaltu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kea-bw.de/fileadmin/user_upload/Kommunaler_Klimaschutz/Wissensportal/Klimaneutrale_Verwaltung/BICO2BW_Verwaltung_FAQ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m.baden-wuerttemberg.de/de/politik-zukunft/nachhaltige-mobilitaet/mobilitaetsmanagement/foerderprogramm-betriebliches-und-behoerdliches-mobilitaetsmanagement/" TargetMode="External"/><Relationship Id="rId2" Type="http://schemas.openxmlformats.org/officeDocument/2006/relationships/hyperlink" Target="https://vm.baden-wuerttemberg.de/fileadmin/redaktion/m-mvi/intern/Dateien/PDF/F%C3%B6rderprogramme/Mobilitaetsmanagement_Massnahmenportfolio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images.ace.de/dokumente/presse/Projekt_Gute_Wege_Broschuere_fuer_Betriebsraet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ems.de/" TargetMode="External"/><Relationship Id="rId2" Type="http://schemas.openxmlformats.org/officeDocument/2006/relationships/hyperlink" Target="https://www.kea-bw.de/fileadmin/user_upload/Kommunaler_Klimaschutz/Wissensportal/Leitfaden_Klimaneutrale_Kommunalverwaltung_KEA-BW_ifeu_2022.pdf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a-bw.de/veranstaltunge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083539B-C652-D64E-B525-B5D9539FF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004825"/>
            <a:ext cx="8064895" cy="1080359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de-DE" dirty="0"/>
              <a:t>Auf dem Weg zur klimaneutralen Kommunalverwaltung:</a:t>
            </a:r>
            <a:br>
              <a:rPr lang="de-DE" dirty="0"/>
            </a:br>
            <a:r>
              <a:rPr lang="de-DE" dirty="0"/>
              <a:t>Definition und Handlungsempfehlungen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4247C2E-AB31-0943-A740-C873509AF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064895" cy="1273328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04.10.2022, Nathalie Klein &amp; Thomas Steidle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CACDD3-7694-4359-8BE3-E937712A7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3853"/>
            <a:ext cx="3240000" cy="13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4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C1FE3C5-3AEE-F0E4-2074-A745BEFA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7F320AE6-3771-4BDC-AC2E-AA58B5B5328F}" type="slidenum">
              <a:rPr lang="de-DE" smtClean="0"/>
              <a:pPr>
                <a:spcAft>
                  <a:spcPts val="600"/>
                </a:spcAft>
              </a:pPr>
              <a:t>10</a:t>
            </a:fld>
            <a:endParaRPr lang="de-DE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266D997-C0ED-6AE5-A33D-14116711D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1007679"/>
            <a:ext cx="4883959" cy="808892"/>
          </a:xfrm>
        </p:spPr>
        <p:txBody>
          <a:bodyPr/>
          <a:lstStyle/>
          <a:p>
            <a:r>
              <a:rPr lang="de-DE" sz="1800" dirty="0"/>
              <a:t>Einbettung der Bilanzierung der klimaneutralen Kommunalverwaltung in der Bilanzierung mit BICO2 BW</a:t>
            </a:r>
            <a:endParaRPr lang="de-DE" sz="1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794157-EDBF-BDDB-6D70-33953DFD2A0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100" y="2037558"/>
            <a:ext cx="4610099" cy="2724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/>
              <a:t>Bilanzierungstool BICO2BW</a:t>
            </a:r>
          </a:p>
          <a:p>
            <a:r>
              <a:rPr lang="de-DE" sz="1800" dirty="0"/>
              <a:t>für kommunale THG-Bilanzierung eingesetzt</a:t>
            </a:r>
          </a:p>
          <a:p>
            <a:r>
              <a:rPr lang="de-DE" sz="1800" dirty="0"/>
              <a:t>nach BISKO-Standard: Bundesweit eingeführter Standard für kommunale THG-Bilanzierung (</a:t>
            </a:r>
            <a:r>
              <a:rPr lang="de-DE" sz="1800" dirty="0" err="1"/>
              <a:t>ifeu</a:t>
            </a:r>
            <a:r>
              <a:rPr lang="de-DE" sz="1800" dirty="0"/>
              <a:t> Institut)</a:t>
            </a:r>
          </a:p>
          <a:p>
            <a:r>
              <a:rPr lang="de-DE" sz="1800" dirty="0"/>
              <a:t>nach BISKO-Systematik erstellten Bilanzen sind grundsätzlich mit der Methodik des GHG-Protokolls vereinbar. </a:t>
            </a:r>
          </a:p>
          <a:p>
            <a:endParaRPr lang="de-DE" dirty="0"/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B7916DDF-9E04-52E6-9CF8-753AFA5A173E}"/>
              </a:ext>
            </a:extLst>
          </p:cNvPr>
          <p:cNvSpPr txBox="1">
            <a:spLocks/>
          </p:cNvSpPr>
          <p:nvPr/>
        </p:nvSpPr>
        <p:spPr>
          <a:xfrm>
            <a:off x="1009001" y="5041430"/>
            <a:ext cx="4154198" cy="142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de-DE" sz="1800" dirty="0"/>
              <a:t>Entwicklung eines separaten Tools für THG-Bilanz der klimaneutralen Kommunalverwaltung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800" b="1" dirty="0"/>
              <a:t>BICO2BW-Verwaltung</a:t>
            </a:r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BD5F21-4F29-A0E1-9274-6B60C542A749}"/>
              </a:ext>
            </a:extLst>
          </p:cNvPr>
          <p:cNvSpPr txBox="1">
            <a:spLocks/>
          </p:cNvSpPr>
          <p:nvPr/>
        </p:nvSpPr>
        <p:spPr bwMode="auto">
          <a:xfrm>
            <a:off x="347464" y="195486"/>
            <a:ext cx="495429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Definition der System- und Bilanzgrenze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9657F3-7946-1F4C-8421-AB3729C41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08" y="1603498"/>
            <a:ext cx="3213532" cy="41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5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0EF77AB-42CC-71F1-7D16-7423BCF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0FF664-1945-74B5-1C2C-364D5094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Bilanzierungstool für die Kernbilanz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B3036D-1ABA-8100-EE7E-FBDD2F53B2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663" y="1328739"/>
            <a:ext cx="8472487" cy="1319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/>
              <a:t>BICO2BW-Verwaltung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Excel-Tool ähnlich dem Tool BICO2BW zur kommunalen THG-Bilanzierung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Bilanzierung der klimaneutralen Kommunalverwaltung inkl. wichtigen </a:t>
            </a:r>
            <a:br>
              <a:rPr lang="de-DE" sz="1800" dirty="0"/>
            </a:br>
            <a:r>
              <a:rPr lang="de-DE" sz="1800" dirty="0" err="1"/>
              <a:t>Scope</a:t>
            </a:r>
            <a:r>
              <a:rPr lang="de-DE" sz="1800" dirty="0"/>
              <a:t> 3-Bereichen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FAQs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400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69E5A3-C5A3-22A4-FBE5-D725D41EC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89" y="2595787"/>
            <a:ext cx="3571875" cy="15335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FE1C23-CD3A-9CAB-5168-625A6AFA78CF}"/>
              </a:ext>
            </a:extLst>
          </p:cNvPr>
          <p:cNvSpPr txBox="1"/>
          <p:nvPr/>
        </p:nvSpPr>
        <p:spPr>
          <a:xfrm>
            <a:off x="2071489" y="4219099"/>
            <a:ext cx="57684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3"/>
              </a:rPr>
              <a:t>https://www.kea-bw.de/kommunaler-klimaschutz/wissensportal/klimaneutrale-kommunalverwaltung</a:t>
            </a:r>
            <a:r>
              <a:rPr lang="de-DE" sz="1400" dirty="0"/>
              <a:t> </a:t>
            </a:r>
          </a:p>
          <a:p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DA1957-23A3-BF81-529D-788EF17B5468}"/>
              </a:ext>
            </a:extLst>
          </p:cNvPr>
          <p:cNvSpPr txBox="1"/>
          <p:nvPr/>
        </p:nvSpPr>
        <p:spPr>
          <a:xfrm>
            <a:off x="2105025" y="5310806"/>
            <a:ext cx="5581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4"/>
              </a:rPr>
              <a:t>https://www.kea-bw.de/fileadmin/user_upload/Kommunaler_Klimaschutz/Wissensportal/Klimaneutrale_Verwaltung/BICO2BW_Verwaltung_FAQ.pdf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894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0EF77AB-42CC-71F1-7D16-7423BCF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0FF664-1945-74B5-1C2C-364D5094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Bilanzierungstool für die Kernbilanz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EB7598-EC39-B8CB-5DCD-79EA8EC6E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4" y="1137377"/>
            <a:ext cx="8289420" cy="51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7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 txBox="1">
            <a:spLocks/>
          </p:cNvSpPr>
          <p:nvPr/>
        </p:nvSpPr>
        <p:spPr>
          <a:xfrm>
            <a:off x="259316" y="1115801"/>
            <a:ext cx="7214145" cy="12321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Definition eines Klimaschutzziels: netto-THG-neutral bis 2040 (Klimaschutzpakt)</a:t>
            </a:r>
            <a:endParaRPr lang="de-DE" sz="1800" b="1" dirty="0"/>
          </a:p>
          <a:p>
            <a:r>
              <a:rPr lang="de-DE" sz="1800" dirty="0"/>
              <a:t>Definition eines Absenkpfades, der auch weitgehend eingehalten wird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40662AC-0C2A-2AB1-F188-A04D2DDA90F8}"/>
              </a:ext>
            </a:extLst>
          </p:cNvPr>
          <p:cNvGrpSpPr/>
          <p:nvPr/>
        </p:nvGrpSpPr>
        <p:grpSpPr>
          <a:xfrm>
            <a:off x="342900" y="2441684"/>
            <a:ext cx="8514842" cy="3457954"/>
            <a:chOff x="2000607" y="3231999"/>
            <a:chExt cx="8714068" cy="322111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C2815B5-F862-4FDF-8959-D1D3CFC7F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0607" y="3231999"/>
              <a:ext cx="4463448" cy="2880000"/>
            </a:xfrm>
            <a:prstGeom prst="rect">
              <a:avLst/>
            </a:prstGeom>
          </p:spPr>
        </p:pic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66E3120E-DE1D-430D-B3AE-E50206C35371}"/>
                </a:ext>
              </a:extLst>
            </p:cNvPr>
            <p:cNvCxnSpPr>
              <a:cxnSpLocks/>
            </p:cNvCxnSpPr>
            <p:nvPr/>
          </p:nvCxnSpPr>
          <p:spPr>
            <a:xfrm>
              <a:off x="2620186" y="3427471"/>
              <a:ext cx="1841384" cy="2282482"/>
            </a:xfrm>
            <a:prstGeom prst="line">
              <a:avLst/>
            </a:prstGeom>
            <a:ln w="19050">
              <a:solidFill>
                <a:srgbClr val="627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FDA1D9A4-4E5A-4349-ADCA-8E4C29DEEDB9}"/>
                </a:ext>
              </a:extLst>
            </p:cNvPr>
            <p:cNvSpPr txBox="1"/>
            <p:nvPr/>
          </p:nvSpPr>
          <p:spPr>
            <a:xfrm>
              <a:off x="6275918" y="4708276"/>
              <a:ext cx="4438757" cy="320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DE" sz="1350" dirty="0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8FD9267-1E31-4911-B769-6295CA4A99DD}"/>
                </a:ext>
              </a:extLst>
            </p:cNvPr>
            <p:cNvSpPr txBox="1"/>
            <p:nvPr/>
          </p:nvSpPr>
          <p:spPr>
            <a:xfrm>
              <a:off x="6734380" y="4015182"/>
              <a:ext cx="3980295" cy="1083837"/>
            </a:xfrm>
            <a:prstGeom prst="rect">
              <a:avLst/>
            </a:prstGeom>
            <a:solidFill>
              <a:srgbClr val="FDDC17"/>
            </a:solidFill>
            <a:ln>
              <a:solidFill>
                <a:srgbClr val="A4C4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500" dirty="0"/>
                <a:t>Möglichst schnell beginnen und absenken um das CO</a:t>
              </a:r>
              <a:r>
                <a:rPr lang="de-DE" sz="1500" baseline="-25000" dirty="0"/>
                <a:t>2</a:t>
              </a:r>
              <a:r>
                <a:rPr lang="de-DE" sz="1500" dirty="0"/>
                <a:t>-Budget zu schonen!</a:t>
              </a:r>
            </a:p>
            <a:p>
              <a:r>
                <a:rPr lang="de-DE" sz="1500" dirty="0">
                  <a:sym typeface="Wingdings" panose="05000000000000000000" pitchFamily="2" charset="2"/>
                </a:rPr>
                <a:t> </a:t>
              </a:r>
              <a:r>
                <a:rPr lang="de-DE" sz="1500" dirty="0"/>
                <a:t>Die letzten Prozent sind am schwierigsten</a:t>
              </a:r>
            </a:p>
          </p:txBody>
        </p: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F726E60F-FF15-4BB5-9CCB-E5139D9BCFA3}"/>
                </a:ext>
              </a:extLst>
            </p:cNvPr>
            <p:cNvCxnSpPr>
              <a:cxnSpLocks/>
            </p:cNvCxnSpPr>
            <p:nvPr/>
          </p:nvCxnSpPr>
          <p:spPr>
            <a:xfrm>
              <a:off x="2620186" y="3427472"/>
              <a:ext cx="2793534" cy="2281647"/>
            </a:xfrm>
            <a:prstGeom prst="line">
              <a:avLst/>
            </a:prstGeom>
            <a:ln w="19050">
              <a:solidFill>
                <a:srgbClr val="6276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F909F7C-4117-409B-87A7-D9F7CD510613}"/>
                </a:ext>
              </a:extLst>
            </p:cNvPr>
            <p:cNvSpPr txBox="1"/>
            <p:nvPr/>
          </p:nvSpPr>
          <p:spPr>
            <a:xfrm>
              <a:off x="5948433" y="6157519"/>
              <a:ext cx="1852173" cy="29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Paris-Ziel 1,5 bis 2°C</a:t>
              </a: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994B1168-632A-4AEB-905C-21E4F679BF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97610" y="5788405"/>
              <a:ext cx="536896" cy="469783"/>
            </a:xfrm>
            <a:prstGeom prst="straightConnector1">
              <a:avLst/>
            </a:prstGeom>
            <a:ln w="28575">
              <a:solidFill>
                <a:srgbClr val="6276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A98D1AC-F947-488D-8DEB-9BDD9C179D70}"/>
                </a:ext>
              </a:extLst>
            </p:cNvPr>
            <p:cNvSpPr/>
            <p:nvPr/>
          </p:nvSpPr>
          <p:spPr>
            <a:xfrm rot="10800000">
              <a:off x="6413410" y="5681131"/>
              <a:ext cx="75501" cy="19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6EE83FE1-4BBA-4322-BA4F-558FE0C1726E}"/>
                </a:ext>
              </a:extLst>
            </p:cNvPr>
            <p:cNvSpPr txBox="1"/>
            <p:nvPr/>
          </p:nvSpPr>
          <p:spPr>
            <a:xfrm>
              <a:off x="7947196" y="5879132"/>
              <a:ext cx="2566408" cy="295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Langfristig CO</a:t>
              </a:r>
              <a:r>
                <a:rPr lang="de-DE" sz="1200" baseline="-25000" dirty="0"/>
                <a:t>2</a:t>
              </a:r>
              <a:r>
                <a:rPr lang="de-DE" sz="1200" dirty="0"/>
                <a:t>-Abscheidung</a:t>
              </a:r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53686AD6-DB31-4B4C-A621-C381BB1AE7BC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H="1" flipV="1">
              <a:off x="6541762" y="5780131"/>
              <a:ext cx="1405434" cy="246797"/>
            </a:xfrm>
            <a:prstGeom prst="straightConnector1">
              <a:avLst/>
            </a:prstGeom>
            <a:ln w="28575">
              <a:solidFill>
                <a:srgbClr val="627600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76E9150F-2B46-4213-F635-522DEA3326A2}"/>
              </a:ext>
            </a:extLst>
          </p:cNvPr>
          <p:cNvSpPr txBox="1"/>
          <p:nvPr/>
        </p:nvSpPr>
        <p:spPr>
          <a:xfrm>
            <a:off x="5466884" y="2108832"/>
            <a:ext cx="3060681" cy="553998"/>
          </a:xfrm>
          <a:prstGeom prst="rect">
            <a:avLst/>
          </a:prstGeom>
          <a:solidFill>
            <a:srgbClr val="FDDC17"/>
          </a:solidFill>
          <a:ln>
            <a:solidFill>
              <a:srgbClr val="A4C4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de-DE" sz="1500" dirty="0"/>
              <a:t>Ohne Energieeinsparung haben wir nicht genug Erneuerbare Energien!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D48E7F8E-7ABA-8A05-EC24-3120E670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195486"/>
            <a:ext cx="4800600" cy="857250"/>
          </a:xfrm>
        </p:spPr>
        <p:txBody>
          <a:bodyPr/>
          <a:lstStyle/>
          <a:p>
            <a:r>
              <a:rPr lang="de-DE" dirty="0"/>
              <a:t>Definition der Klimaneutralität</a:t>
            </a:r>
            <a:br>
              <a:rPr lang="de-DE" dirty="0"/>
            </a:br>
            <a:r>
              <a:rPr lang="de-DE" sz="2000" dirty="0"/>
              <a:t>Minderungspfad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28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3EAE14-8BCA-F058-E6AA-13024FB6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37963F-F41E-508F-53E1-ACE5AA5A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der Klimaneutralität</a:t>
            </a:r>
            <a:br>
              <a:rPr lang="de-DE" dirty="0"/>
            </a:br>
            <a:r>
              <a:rPr lang="de-DE" sz="2000" dirty="0"/>
              <a:t>Ziele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C94667-7144-3B8A-A107-BB46D31E6E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8661" y="1713825"/>
            <a:ext cx="8472487" cy="467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Um bis 2040 eine klimaneutrale Kommunalverwaltung zu erreichen:</a:t>
            </a:r>
          </a:p>
          <a:p>
            <a:r>
              <a:rPr lang="de-DE" sz="1800" dirty="0"/>
              <a:t>sind Minderungspfade von durchschnittlich </a:t>
            </a:r>
            <a:r>
              <a:rPr lang="de-DE" sz="1800" b="1" dirty="0"/>
              <a:t>14% </a:t>
            </a:r>
            <a:r>
              <a:rPr lang="de-DE" sz="1800" dirty="0"/>
              <a:t>gegenüber dem Vorjahr bis </a:t>
            </a:r>
            <a:r>
              <a:rPr lang="de-DE" sz="1800" b="1" dirty="0"/>
              <a:t>2040</a:t>
            </a:r>
            <a:r>
              <a:rPr lang="de-DE" sz="1800" dirty="0"/>
              <a:t> erforderlich</a:t>
            </a:r>
          </a:p>
          <a:p>
            <a:r>
              <a:rPr lang="de-DE" sz="1800" dirty="0"/>
              <a:t>Entscheidend ist, dass die Emissionen in den kommenden Jahren schnell genug sinken</a:t>
            </a:r>
          </a:p>
          <a:p>
            <a:r>
              <a:rPr lang="de-DE" sz="1800" dirty="0"/>
              <a:t>Bis </a:t>
            </a:r>
            <a:r>
              <a:rPr lang="de-DE" sz="1800" b="1" dirty="0"/>
              <a:t>2030</a:t>
            </a:r>
            <a:r>
              <a:rPr lang="de-DE" sz="1800" dirty="0"/>
              <a:t> sollten </a:t>
            </a:r>
            <a:r>
              <a:rPr lang="de-DE" sz="1800" b="1" dirty="0"/>
              <a:t>80 % </a:t>
            </a:r>
            <a:r>
              <a:rPr lang="de-DE" sz="1800" dirty="0"/>
              <a:t>Einsparungen erreicht werden.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Das Ziel ist, spätestens </a:t>
            </a:r>
            <a:r>
              <a:rPr lang="de-DE" sz="1800" b="1" dirty="0"/>
              <a:t>2040</a:t>
            </a:r>
            <a:r>
              <a:rPr lang="de-DE" sz="1800" dirty="0"/>
              <a:t> nur noch wenige Restemissionen zu haben, die überwiegend aus den Vorketten von erneuerbaren Energieträgern stammen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Bezugsjahr nicht so wichtig, ggf. mit 2020 beginnen</a:t>
            </a:r>
          </a:p>
        </p:txBody>
      </p:sp>
    </p:spTree>
    <p:extLst>
      <p:ext uri="{BB962C8B-B14F-4D97-AF65-F5344CB8AC3E}">
        <p14:creationId xmlns:p14="http://schemas.microsoft.com/office/powerpoint/2010/main" val="301397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BE9CAB6-DA7D-CF50-CAE5-BC6D1EC9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6BEB043-35EF-9C5F-E71A-CAFE18E5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der Klimaneutralität</a:t>
            </a:r>
            <a:br>
              <a:rPr lang="de-DE" dirty="0"/>
            </a:br>
            <a:r>
              <a:rPr lang="de-DE" sz="2000" dirty="0"/>
              <a:t>Ziele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1E52BC-059D-57AC-A28F-FB75C3E2EB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Neben der CO</a:t>
            </a:r>
            <a:r>
              <a:rPr lang="de-DE" baseline="-25000" dirty="0"/>
              <a:t>2</a:t>
            </a:r>
            <a:r>
              <a:rPr lang="de-DE" dirty="0"/>
              <a:t>-Reduktion sind weitere Zielkennwerte wichtig zur Erreichung der klimaneutralen Kommunalverwaltung: 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Halbierung des </a:t>
            </a:r>
            <a:r>
              <a:rPr lang="de-DE" b="1" dirty="0"/>
              <a:t>Endenergieverbrauches</a:t>
            </a:r>
            <a:r>
              <a:rPr lang="de-DE" dirty="0"/>
              <a:t> über alle Sektoren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Ohne Energieeinsparungen in diesem Umfang wird die Bereitstellung ausreichender Mengen erneuerbarer Energien extrem aufwändig und teuer </a:t>
            </a:r>
          </a:p>
          <a:p>
            <a:r>
              <a:rPr lang="de-DE" dirty="0"/>
              <a:t>Bei Sanierung: Heizwärmebedarf von </a:t>
            </a:r>
            <a:r>
              <a:rPr lang="de-DE" b="1" dirty="0"/>
              <a:t>unter 50 kWh/(m² a) </a:t>
            </a:r>
            <a:r>
              <a:rPr lang="de-DE" dirty="0"/>
              <a:t>für Raumwärme und Warmwasser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Sanierung mit Passivhauskomponenten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Schnelle Umstellung auf Erneuerbare für Wärmeerzeugung</a:t>
            </a:r>
          </a:p>
          <a:p>
            <a:r>
              <a:rPr lang="de-DE" dirty="0"/>
              <a:t>Ein Mindestzielwert von </a:t>
            </a:r>
            <a:r>
              <a:rPr lang="de-DE" b="1" dirty="0"/>
              <a:t>1 kW PV-Leistung pro 10 m² </a:t>
            </a:r>
            <a:r>
              <a:rPr lang="de-DE" dirty="0"/>
              <a:t>überbauter Grundfläche bezogen auf alle Liegenschaften bis 2040 soll erreicht werden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CBFEA2-7ACC-8D77-ABF3-73B47F4A4F05}"/>
              </a:ext>
            </a:extLst>
          </p:cNvPr>
          <p:cNvSpPr txBox="1"/>
          <p:nvPr/>
        </p:nvSpPr>
        <p:spPr>
          <a:xfrm>
            <a:off x="4396155" y="3897313"/>
            <a:ext cx="51083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Außer Denkmäler u. Sonderbauten (z.B. Bäder, Altenheime …)</a:t>
            </a:r>
          </a:p>
        </p:txBody>
      </p:sp>
    </p:spTree>
    <p:extLst>
      <p:ext uri="{BB962C8B-B14F-4D97-AF65-F5344CB8AC3E}">
        <p14:creationId xmlns:p14="http://schemas.microsoft.com/office/powerpoint/2010/main" val="204619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2B5E20D-1B77-2EED-66A9-5C1575DB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DEBF1D-1F33-C48F-1BF6-F1F9CCEB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195486"/>
            <a:ext cx="5024636" cy="857250"/>
          </a:xfrm>
        </p:spPr>
        <p:txBody>
          <a:bodyPr/>
          <a:lstStyle/>
          <a:p>
            <a:r>
              <a:rPr lang="de-DE" dirty="0"/>
              <a:t>Anrechnung Ökostrom auf die THG Bilanz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90C9A7-08C4-0A93-20F5-E560A8AAD98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</a:pPr>
            <a:r>
              <a:rPr lang="de-DE" sz="1800" b="1" dirty="0"/>
              <a:t>Strom-Bilanzierung mit Strom-Mix Deutschland</a:t>
            </a:r>
          </a:p>
          <a:p>
            <a:pPr marL="0" indent="0">
              <a:lnSpc>
                <a:spcPct val="107000"/>
              </a:lnSpc>
              <a:buFont typeface="Wingdings" panose="05000000000000000000" pitchFamily="2" charset="2"/>
              <a:buNone/>
            </a:pPr>
            <a:endParaRPr lang="de-DE" sz="1800" b="1" dirty="0"/>
          </a:p>
          <a:p>
            <a:pPr>
              <a:lnSpc>
                <a:spcPct val="107000"/>
              </a:lnSpc>
            </a:pPr>
            <a:r>
              <a:rPr lang="de-DE" sz="1800" dirty="0"/>
              <a:t>Zertifizierung von Ökostrom sagt weder aus,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de-DE" dirty="0"/>
              <a:t>dass der Strom auch tatsächlich in das deutsche Stromnetz geliefert wird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de-DE" dirty="0"/>
              <a:t>Noch, dass Ursprungsland diesen Ökostrom aus ihrer nationalen Bilanz streichen muss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-"/>
            </a:pPr>
            <a:r>
              <a:rPr lang="de-DE" dirty="0"/>
              <a:t>Ökostrom trägt nur wenig zum Ausbau der Erneuerbaren bei;  Neuanlagenanteil gering</a:t>
            </a:r>
          </a:p>
          <a:p>
            <a:pPr>
              <a:lnSpc>
                <a:spcPct val="107000"/>
              </a:lnSpc>
            </a:pPr>
            <a:r>
              <a:rPr lang="de-DE" sz="1800" dirty="0"/>
              <a:t>Ökostrom (bzw. Händlermix) soll </a:t>
            </a:r>
            <a:r>
              <a:rPr lang="de-DE" sz="1800" b="1" dirty="0"/>
              <a:t>nicht</a:t>
            </a:r>
            <a:r>
              <a:rPr lang="de-DE" sz="1800" dirty="0"/>
              <a:t> in der THG-Bilanzierung der klimaneutralen Kommunalverwaltung berücksichtigt werden</a:t>
            </a:r>
          </a:p>
          <a:p>
            <a:pPr>
              <a:lnSpc>
                <a:spcPct val="107000"/>
              </a:lnSpc>
            </a:pPr>
            <a:r>
              <a:rPr lang="de-DE" sz="1800" dirty="0"/>
              <a:t>Die Bilanzierung des gesamten Stromverbrauchs erfolgt mit dem </a:t>
            </a:r>
            <a:r>
              <a:rPr lang="de-DE" sz="1800" b="1" dirty="0"/>
              <a:t>Strom-Mix-Deutschland</a:t>
            </a:r>
          </a:p>
          <a:p>
            <a:pPr marL="0" indent="0">
              <a:lnSpc>
                <a:spcPct val="107000"/>
              </a:lnSpc>
              <a:buNone/>
            </a:pPr>
            <a:endParaRPr lang="de-DE" sz="1800" b="1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36560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A54FB62-CFA3-0010-706D-CFF67111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A7059AF-CD42-9D97-68E7-80FC589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195486"/>
            <a:ext cx="4971882" cy="857250"/>
          </a:xfrm>
        </p:spPr>
        <p:txBody>
          <a:bodyPr/>
          <a:lstStyle/>
          <a:p>
            <a:r>
              <a:rPr lang="de-DE" dirty="0"/>
              <a:t>Anrechnung Ökostrom auf die THG Bilanz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37476F-FDFB-9B60-5048-D61B75FD23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de-DE" sz="1800" b="1" dirty="0"/>
              <a:t>Strom-Bilanzierung mit Strom-Mix Deutschland</a:t>
            </a:r>
          </a:p>
          <a:p>
            <a:pPr lvl="0">
              <a:lnSpc>
                <a:spcPct val="107000"/>
              </a:lnSpc>
            </a:pPr>
            <a:r>
              <a:rPr lang="de-DE" sz="1800" dirty="0"/>
              <a:t>Durch Ausbau Erneuerbarer wird Strom-Mix-Deutschland kontinuierlich besser</a:t>
            </a:r>
          </a:p>
          <a:p>
            <a:pPr lvl="0">
              <a:lnSpc>
                <a:spcPct val="107000"/>
              </a:lnSpc>
            </a:pPr>
            <a:r>
              <a:rPr lang="de-DE" sz="1800" dirty="0"/>
              <a:t>Durch „</a:t>
            </a:r>
            <a:r>
              <a:rPr lang="de-DE" sz="1800" dirty="0" err="1"/>
              <a:t>Zubaupflicht</a:t>
            </a:r>
            <a:r>
              <a:rPr lang="de-DE" sz="1800" dirty="0"/>
              <a:t>“ PV-Anlagen 1 kW (Peak) pro 10 m² überbauter Fläche beteiligen sich Kommunen direkt am Ausbau erneuerbarer Energien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spcBef>
                <a:spcPts val="675"/>
              </a:spcBef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Trotzdem macht es Sinn Ökostrom zu beziehen, um den Ausbau der Erneuerbaren zusätzlich zu unterstützen – am besten 100% Neuanlagen</a:t>
            </a:r>
          </a:p>
          <a:p>
            <a:pPr>
              <a:spcBef>
                <a:spcPts val="675"/>
              </a:spcBef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Nachrichtliche Darstellung der </a:t>
            </a:r>
            <a:r>
              <a:rPr lang="de-DE" sz="1800" dirty="0"/>
              <a:t>CO</a:t>
            </a:r>
            <a:r>
              <a:rPr lang="de-DE" sz="1800" baseline="-25000" dirty="0"/>
              <a:t>2</a:t>
            </a:r>
            <a:r>
              <a:rPr lang="de-DE" sz="1800" dirty="0">
                <a:sym typeface="Wingdings" panose="05000000000000000000" pitchFamily="2" charset="2"/>
              </a:rPr>
              <a:t>-Minderung durch Ökostrombezug und Eigenstromnutzung erneuerbare Energien in der Bilanz</a:t>
            </a:r>
          </a:p>
          <a:p>
            <a:pPr>
              <a:spcBef>
                <a:spcPts val="675"/>
              </a:spcBef>
              <a:buFont typeface="Wingdings" panose="05000000000000000000" pitchFamily="2" charset="2"/>
              <a:buChar char="Ø"/>
            </a:pPr>
            <a:endParaRPr lang="de-DE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1800" b="1" dirty="0"/>
              <a:t>Vorteile:</a:t>
            </a:r>
          </a:p>
          <a:p>
            <a:pPr>
              <a:lnSpc>
                <a:spcPct val="107000"/>
              </a:lnSpc>
            </a:pPr>
            <a:r>
              <a:rPr lang="de-DE" sz="1800" dirty="0"/>
              <a:t>Keine komplizierte Ausgleichsrechnung</a:t>
            </a:r>
          </a:p>
          <a:p>
            <a:pPr>
              <a:lnSpc>
                <a:spcPct val="107000"/>
              </a:lnSpc>
            </a:pPr>
            <a:r>
              <a:rPr lang="de-DE" sz="1800" dirty="0"/>
              <a:t>Stromsparen wird sichtbar in der THG-Bilanz</a:t>
            </a:r>
          </a:p>
          <a:p>
            <a:pPr>
              <a:spcBef>
                <a:spcPts val="675"/>
              </a:spcBef>
              <a:buFont typeface="Wingdings" panose="05000000000000000000" pitchFamily="2" charset="2"/>
              <a:buChar char="Ø"/>
            </a:pPr>
            <a:endParaRPr lang="de-DE" sz="18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25416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D593420-CA5E-5FCB-7E06-33B0C860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007B3D-F9EE-0DF5-4E02-1B36CAF8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Freiwillige CO</a:t>
            </a:r>
            <a:r>
              <a:rPr lang="de-DE" baseline="-25000" dirty="0"/>
              <a:t>2</a:t>
            </a:r>
            <a:r>
              <a:rPr lang="de-DE" dirty="0"/>
              <a:t>-Kompensation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3C9521-596E-D788-45F0-835C235E7F0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664" y="912935"/>
            <a:ext cx="7224711" cy="4870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/>
              <a:t>Kompensation ab 2040 nicht in Bilanz anrechenbar!</a:t>
            </a:r>
          </a:p>
          <a:p>
            <a:r>
              <a:rPr lang="de-DE" sz="1800" dirty="0"/>
              <a:t>Kostengünstige Kompensationsprojekte finden meist in Entwicklungs- und Schwellenländern statt</a:t>
            </a:r>
          </a:p>
          <a:p>
            <a:r>
              <a:rPr lang="de-DE" sz="1800" dirty="0"/>
              <a:t>Netto-Null muss global erreicht werden – keine Spielraum für bilanzielle Verschiebungen durch Kompensation je mehr wir uns 2040 nähern</a:t>
            </a:r>
          </a:p>
          <a:p>
            <a:r>
              <a:rPr lang="de-DE" sz="1800" dirty="0"/>
              <a:t>Qualitativ hochwertige Zertifikate werden zukünftig viel teurer, da kostengünstige Maßnahmen ausgeschöpft</a:t>
            </a:r>
          </a:p>
          <a:p>
            <a:endParaRPr lang="de-DE" sz="1800" dirty="0"/>
          </a:p>
          <a:p>
            <a:r>
              <a:rPr lang="de-DE" sz="1800" dirty="0"/>
              <a:t>Um THG-Neutralität bereits 2035 oder 2030 zu erreichen, </a:t>
            </a:r>
            <a:br>
              <a:rPr lang="de-DE" sz="1800" dirty="0"/>
            </a:br>
            <a:r>
              <a:rPr lang="de-DE" sz="1800" dirty="0"/>
              <a:t>wird man um Kompensation nicht herumkommen</a:t>
            </a:r>
          </a:p>
          <a:p>
            <a:r>
              <a:rPr lang="de-DE" sz="1800" dirty="0"/>
              <a:t>Hohe Standards für Projekte und Zertifizierung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/>
              <a:t>Der Anteil sollte aus Kostengründen möglichst gering gehalten</a:t>
            </a:r>
            <a:br>
              <a:rPr lang="de-DE" sz="1800" dirty="0"/>
            </a:br>
            <a:r>
              <a:rPr lang="de-DE" sz="1800" dirty="0"/>
              <a:t>werden und 30% nicht übersteigen</a:t>
            </a:r>
            <a:endParaRPr lang="de-DE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800" b="1" dirty="0"/>
              <a:t>Zertifikate müssen bis 2040 durch eigene Minderungsmaßnahmen abgelöst werden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1696703-A224-A3CF-2011-0534DB8C858F}"/>
              </a:ext>
            </a:extLst>
          </p:cNvPr>
          <p:cNvSpPr txBox="1"/>
          <p:nvPr/>
        </p:nvSpPr>
        <p:spPr>
          <a:xfrm>
            <a:off x="6912188" y="3018668"/>
            <a:ext cx="1625271" cy="1708160"/>
          </a:xfrm>
          <a:prstGeom prst="rect">
            <a:avLst/>
          </a:prstGeom>
          <a:solidFill>
            <a:srgbClr val="FDDC17"/>
          </a:solidFill>
          <a:ln>
            <a:solidFill>
              <a:srgbClr val="A4C4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/>
              <a:t>Freiwillige Kompensation (ohne Anrechnung in Bilanz) sinnvoll zur Unterstützung der Länder des globalen Südens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348194-7B30-0494-D317-1D73F6DFB74B}"/>
              </a:ext>
            </a:extLst>
          </p:cNvPr>
          <p:cNvSpPr txBox="1"/>
          <p:nvPr/>
        </p:nvSpPr>
        <p:spPr>
          <a:xfrm>
            <a:off x="3960019" y="577630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/>
              <a:t>vermeiden - vermindern - kompensieren</a:t>
            </a:r>
          </a:p>
        </p:txBody>
      </p:sp>
    </p:spTree>
    <p:extLst>
      <p:ext uri="{BB962C8B-B14F-4D97-AF65-F5344CB8AC3E}">
        <p14:creationId xmlns:p14="http://schemas.microsoft.com/office/powerpoint/2010/main" val="300401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5C30F4-02F8-25E3-7E9E-7A4D6BB7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2E42EE-BB1F-8EE9-A8BC-AB7CC1E5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Handlungsempfehlungen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382E77-9B07-A8DD-DE7F-8097CB6543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1) Grundsatzbeschluss zur Klimaneutralität</a:t>
            </a:r>
          </a:p>
          <a:p>
            <a:r>
              <a:rPr lang="de-DE" dirty="0"/>
              <a:t>Noch kein Beschluss zur Klimaneutralität?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Einreichung einer entsprechenden Vorlage beim Gemeinderat / Gremium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dirty="0">
                <a:sym typeface="Wingdings" panose="05000000000000000000" pitchFamily="2" charset="2"/>
              </a:rPr>
              <a:t>2) Planungskapazitäten</a:t>
            </a:r>
          </a:p>
          <a:p>
            <a:r>
              <a:rPr lang="de-DE" dirty="0">
                <a:sym typeface="Wingdings" panose="05000000000000000000" pitchFamily="2" charset="2"/>
              </a:rPr>
              <a:t>Beschluss liegt vor  Umsetzungskonzept und Budgetplanung für Einplanung erforderlicher Personal- und Finanzressourcen</a:t>
            </a:r>
          </a:p>
          <a:p>
            <a:r>
              <a:rPr lang="de-DE" dirty="0">
                <a:sym typeface="Wingdings" panose="05000000000000000000" pitchFamily="2" charset="2"/>
              </a:rPr>
              <a:t>Über Förderprogramm Klimaschutz-Plus kann Personalstelle </a:t>
            </a:r>
            <a:r>
              <a:rPr lang="de-DE" b="1" dirty="0"/>
              <a:t>„Beauftragte für eine klimaneutrale Kommunalverwaltung“ </a:t>
            </a:r>
            <a:r>
              <a:rPr lang="de-DE" dirty="0"/>
              <a:t>beantragt werden</a:t>
            </a:r>
          </a:p>
          <a:p>
            <a:r>
              <a:rPr lang="de-DE" dirty="0"/>
              <a:t>gefördert wird eine zusätzliche Stelle über einen Zeitraum von bis zu </a:t>
            </a:r>
            <a:r>
              <a:rPr lang="de-DE" b="1" dirty="0"/>
              <a:t>fünf Jahren</a:t>
            </a:r>
            <a:r>
              <a:rPr lang="de-DE" dirty="0"/>
              <a:t> inkl. begleitende externe Beratungen und Sachkosten</a:t>
            </a:r>
          </a:p>
          <a:p>
            <a:r>
              <a:rPr lang="de-DE" dirty="0"/>
              <a:t>in Zusammenarbeit mit Nachbarkommunen möglich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571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083539B-C652-D64E-B525-B5D9539FF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374280"/>
            <a:ext cx="8064895" cy="1080359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de-DE" b="0" dirty="0"/>
              <a:t>Leitfaden „Klimaneutrale Kommunalverwaltung Baden-Württemberg“ </a:t>
            </a:r>
            <a:br>
              <a:rPr lang="de-DE" b="0" dirty="0"/>
            </a:br>
            <a:r>
              <a:rPr lang="de-DE" sz="2700" b="0" dirty="0"/>
              <a:t>Institut für Energie- und Umweltforschung Heidelberg (</a:t>
            </a:r>
            <a:r>
              <a:rPr lang="de-DE" sz="2700" b="0" dirty="0" err="1"/>
              <a:t>ifeu</a:t>
            </a:r>
            <a:r>
              <a:rPr lang="de-DE" sz="2700" b="0" dirty="0"/>
              <a:t>) + KEA BW</a:t>
            </a:r>
            <a:endParaRPr lang="de-DE" b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ECACDD3-7694-4359-8BE3-E937712A7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3853"/>
            <a:ext cx="3240000" cy="13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6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5C30F4-02F8-25E3-7E9E-7A4D6BB7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2E42EE-BB1F-8EE9-A8BC-AB7CC1E5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Handlungsempfehlungen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382E77-9B07-A8DD-DE7F-8097CB6543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3) Aufgaben Beauftragte/r klimaneutrale Kommunalverwaltung </a:t>
            </a:r>
          </a:p>
          <a:p>
            <a:r>
              <a:rPr lang="de-DE" dirty="0"/>
              <a:t>durchgeführte, bestehende und geplante Maßnahmen werden gesammelt und die </a:t>
            </a:r>
            <a:r>
              <a:rPr lang="de-DE" b="1" dirty="0"/>
              <a:t>aktuellen THG-Emissionen </a:t>
            </a:r>
            <a:r>
              <a:rPr lang="de-DE" dirty="0"/>
              <a:t>der Verwaltung bilanziert</a:t>
            </a:r>
          </a:p>
          <a:p>
            <a:r>
              <a:rPr lang="de-DE" dirty="0"/>
              <a:t>Festlegung des </a:t>
            </a:r>
            <a:r>
              <a:rPr lang="de-DE" b="1" dirty="0"/>
              <a:t>Minderungspfades</a:t>
            </a:r>
          </a:p>
          <a:p>
            <a:r>
              <a:rPr lang="de-DE" dirty="0"/>
              <a:t>Ableitung weiterer </a:t>
            </a:r>
            <a:r>
              <a:rPr lang="de-DE" b="1" dirty="0"/>
              <a:t>Klimaschutzmaßnahmen</a:t>
            </a:r>
          </a:p>
          <a:p>
            <a:r>
              <a:rPr lang="de-DE" dirty="0"/>
              <a:t>Schrittweise </a:t>
            </a:r>
            <a:r>
              <a:rPr lang="de-DE" b="1" dirty="0"/>
              <a:t>Umsetzung</a:t>
            </a:r>
            <a:r>
              <a:rPr lang="de-DE" dirty="0"/>
              <a:t> der definierten </a:t>
            </a:r>
            <a:r>
              <a:rPr lang="de-DE" b="1" dirty="0"/>
              <a:t>Maßnahmen </a:t>
            </a:r>
          </a:p>
          <a:p>
            <a:r>
              <a:rPr lang="de-DE" dirty="0"/>
              <a:t>Dokumentation der Ergebnisse in einem </a:t>
            </a:r>
            <a:r>
              <a:rPr lang="de-DE" b="1" dirty="0"/>
              <a:t>Energie- und Klimaschutzbericht</a:t>
            </a:r>
          </a:p>
          <a:p>
            <a:r>
              <a:rPr lang="de-DE" dirty="0"/>
              <a:t>Aufbau und Durchführung eines </a:t>
            </a:r>
            <a:r>
              <a:rPr lang="de-DE" b="1" dirty="0" err="1"/>
              <a:t>Monitoringprozesses</a:t>
            </a:r>
            <a:r>
              <a:rPr lang="de-DE" dirty="0"/>
              <a:t> </a:t>
            </a:r>
          </a:p>
          <a:p>
            <a:r>
              <a:rPr lang="de-DE" dirty="0"/>
              <a:t>Begleitende </a:t>
            </a:r>
            <a:r>
              <a:rPr lang="de-DE" b="1" dirty="0"/>
              <a:t>Überzeugungsarbeit, Abstimmungen, Kommunikation und Öffentlichkeitsarbeit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532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C5C30F4-02F8-25E3-7E9E-7A4D6BB7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2E42EE-BB1F-8EE9-A8BC-AB7CC1E5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Handlungsempfehlungen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382E77-9B07-A8DD-DE7F-8097CB6543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Einführung eines </a:t>
            </a:r>
            <a:r>
              <a:rPr lang="de-DE" b="1" dirty="0"/>
              <a:t>Energiemanagements</a:t>
            </a:r>
          </a:p>
          <a:p>
            <a:r>
              <a:rPr lang="de-DE" dirty="0"/>
              <a:t>Entwicklung einer </a:t>
            </a:r>
            <a:r>
              <a:rPr lang="de-DE" b="1" dirty="0"/>
              <a:t>Sanierungsstrategie</a:t>
            </a:r>
            <a:r>
              <a:rPr lang="de-DE" dirty="0"/>
              <a:t> für den Gebäudebestand inkl. Fahrplan für Umrüstung der Wärmeversorgung auf erneuerbare Energien in zwei Stufen: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1. </a:t>
            </a:r>
            <a:r>
              <a:rPr lang="de-DE" b="1" dirty="0"/>
              <a:t>Grobkonzept</a:t>
            </a:r>
            <a:r>
              <a:rPr lang="de-DE" dirty="0"/>
              <a:t> für gesamten Gebäudebestand,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2. </a:t>
            </a:r>
            <a:r>
              <a:rPr lang="de-DE" b="1" dirty="0"/>
              <a:t>Sanierungsfahrpläne</a:t>
            </a:r>
            <a:r>
              <a:rPr lang="de-DE" dirty="0"/>
              <a:t> je nach Priorität</a:t>
            </a:r>
          </a:p>
          <a:p>
            <a:r>
              <a:rPr lang="de-DE" dirty="0"/>
              <a:t>Erstellen einer </a:t>
            </a:r>
            <a:r>
              <a:rPr lang="de-DE" b="1" dirty="0"/>
              <a:t>Energieleitlinie</a:t>
            </a:r>
            <a:r>
              <a:rPr lang="de-DE" dirty="0"/>
              <a:t> inkl. Darlegung der Energieeffizienz- und Klimaschutzstandards</a:t>
            </a:r>
          </a:p>
          <a:p>
            <a:r>
              <a:rPr lang="de-DE" dirty="0"/>
              <a:t>Berücksichtigung der jeweils aktuellen </a:t>
            </a:r>
            <a:r>
              <a:rPr lang="de-DE" b="1" dirty="0"/>
              <a:t>Klimafolgekosten</a:t>
            </a:r>
            <a:r>
              <a:rPr lang="de-DE" dirty="0"/>
              <a:t> im Rahmen des Monitorings und der vorausschauenden Planung / Wirtschaftlichkeitsberechnungen 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80D5B19A-0E44-7350-73D1-0BFC196C4B75}"/>
              </a:ext>
            </a:extLst>
          </p:cNvPr>
          <p:cNvSpPr txBox="1">
            <a:spLocks/>
          </p:cNvSpPr>
          <p:nvPr/>
        </p:nvSpPr>
        <p:spPr bwMode="auto">
          <a:xfrm>
            <a:off x="347464" y="700088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Maßnahmen im Gebäudemanagement</a:t>
            </a:r>
          </a:p>
        </p:txBody>
      </p:sp>
    </p:spTree>
    <p:extLst>
      <p:ext uri="{BB962C8B-B14F-4D97-AF65-F5344CB8AC3E}">
        <p14:creationId xmlns:p14="http://schemas.microsoft.com/office/powerpoint/2010/main" val="1465985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DE31AE2-9F0C-471B-F315-BC9342F6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082B12-80C1-130F-CD8A-488B2A61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Handlungsempfehlungen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64911F-2449-D1E7-47D8-A9DE36E27C1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b="1" dirty="0"/>
              <a:t>Photovoltaik-Ausbaustrategie</a:t>
            </a:r>
            <a:r>
              <a:rPr lang="de-DE" dirty="0"/>
              <a:t> aufbauend auf einer Potenzialanalyse</a:t>
            </a:r>
          </a:p>
          <a:p>
            <a:r>
              <a:rPr lang="de-DE" dirty="0"/>
              <a:t>Einsatz von </a:t>
            </a:r>
            <a:r>
              <a:rPr lang="de-DE" b="1" dirty="0"/>
              <a:t>ressourcenschonenden Materialien </a:t>
            </a:r>
            <a:r>
              <a:rPr lang="de-DE" dirty="0"/>
              <a:t>im Neubau und Bestand</a:t>
            </a:r>
          </a:p>
          <a:p>
            <a:r>
              <a:rPr lang="de-DE" dirty="0"/>
              <a:t>Projekte zur </a:t>
            </a:r>
            <a:r>
              <a:rPr lang="de-DE" b="1" dirty="0"/>
              <a:t>Nutzersensibilisierung</a:t>
            </a:r>
            <a:r>
              <a:rPr lang="de-DE" dirty="0"/>
              <a:t> </a:t>
            </a:r>
          </a:p>
          <a:p>
            <a:r>
              <a:rPr lang="de-DE" dirty="0"/>
              <a:t>Verknüpfung der Umstellung auf erneuerbare Wärme mit der </a:t>
            </a:r>
            <a:r>
              <a:rPr lang="de-DE" b="1" dirty="0"/>
              <a:t>kommunalen Wärmeplanung</a:t>
            </a:r>
            <a:r>
              <a:rPr lang="de-DE" dirty="0"/>
              <a:t>: die Energieträgerauswahl der kommunalen Liegenschaften sollte sich am Wärmeplan orientieren </a:t>
            </a:r>
          </a:p>
          <a:p>
            <a:r>
              <a:rPr lang="de-DE" b="1" dirty="0"/>
              <a:t>Moratorium Kesselersatz</a:t>
            </a:r>
            <a:r>
              <a:rPr lang="de-DE" dirty="0"/>
              <a:t>: Kein reiner Ersatz von Erdgas- oder Heizölkesseln, solange kein Prioritäten- oder Sanierungsfahrplan mit dem Ziel Klimaneutralität vorliegt  </a:t>
            </a:r>
          </a:p>
          <a:p>
            <a:r>
              <a:rPr lang="de-DE" dirty="0"/>
              <a:t>Nutzung von </a:t>
            </a:r>
            <a:r>
              <a:rPr lang="de-DE" b="1" dirty="0" err="1"/>
              <a:t>Contracting</a:t>
            </a:r>
            <a:r>
              <a:rPr lang="de-DE" b="1" dirty="0"/>
              <a:t>-Modellen</a:t>
            </a:r>
            <a:r>
              <a:rPr lang="de-DE" dirty="0"/>
              <a:t> zur Planung und Finanzierung der Umsetzung</a:t>
            </a:r>
          </a:p>
          <a:p>
            <a:endParaRPr lang="de-DE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10C5FE41-C926-B7C6-27CB-94638FA46D98}"/>
              </a:ext>
            </a:extLst>
          </p:cNvPr>
          <p:cNvSpPr txBox="1">
            <a:spLocks/>
          </p:cNvSpPr>
          <p:nvPr/>
        </p:nvSpPr>
        <p:spPr bwMode="auto">
          <a:xfrm>
            <a:off x="347464" y="700088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Maßnahmen im Gebäudemanagement</a:t>
            </a:r>
          </a:p>
        </p:txBody>
      </p:sp>
    </p:spTree>
    <p:extLst>
      <p:ext uri="{BB962C8B-B14F-4D97-AF65-F5344CB8AC3E}">
        <p14:creationId xmlns:p14="http://schemas.microsoft.com/office/powerpoint/2010/main" val="272703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959E50D-522A-E4AA-8312-226B8AE1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29FC217-CF13-05B7-EFF0-8C695903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662099"/>
            <a:ext cx="6060740" cy="642938"/>
          </a:xfrm>
        </p:spPr>
        <p:txBody>
          <a:bodyPr/>
          <a:lstStyle/>
          <a:p>
            <a:br>
              <a:rPr lang="de-DE" sz="1600" dirty="0"/>
            </a:br>
            <a:br>
              <a:rPr lang="de-DE" dirty="0"/>
            </a:br>
            <a:r>
              <a:rPr lang="de-DE" sz="1600" dirty="0"/>
              <a:t>Kommunales Energiemanagement…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EF71EE-B308-F338-1487-F13804B1C5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… bedeutet, alle relevanten verwaltungsinternen Prozesse so zu gestalten, dass der Energieverbrauch kommunaler Einrichtungen dauerhaft minimiert wird.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Hierzu gehören:</a:t>
            </a:r>
          </a:p>
          <a:p>
            <a:r>
              <a:rPr lang="de-DE" sz="1800" dirty="0"/>
              <a:t>Kontinuierliche Verbrauchserfassung (</a:t>
            </a:r>
            <a:r>
              <a:rPr lang="de-DE" sz="1800" b="1" dirty="0"/>
              <a:t>Pflicht durch §7b (</a:t>
            </a:r>
            <a:r>
              <a:rPr lang="de-DE" sz="1800" b="1" dirty="0">
                <a:highlight>
                  <a:srgbClr val="FDDC17"/>
                </a:highlight>
              </a:rPr>
              <a:t>Frist war am 30.06.22</a:t>
            </a:r>
            <a:r>
              <a:rPr lang="de-DE" sz="1800" b="1" dirty="0"/>
              <a:t>) </a:t>
            </a:r>
            <a:r>
              <a:rPr lang="de-DE" sz="1800" dirty="0"/>
              <a:t>im KSG BW) und Auswertung </a:t>
            </a:r>
          </a:p>
          <a:p>
            <a:r>
              <a:rPr lang="de-DE" sz="1800" dirty="0"/>
              <a:t>Kontinuierliche Überwachung des Anlagenbetriebs und Anpassung an den Bedarf</a:t>
            </a:r>
          </a:p>
          <a:p>
            <a:r>
              <a:rPr lang="de-DE" sz="1800" dirty="0"/>
              <a:t>Umsetzung von organisatorischen Energiespar-Maßnahmen und </a:t>
            </a:r>
            <a:r>
              <a:rPr lang="de-DE" sz="1800" dirty="0">
                <a:highlight>
                  <a:srgbClr val="FDDC17"/>
                </a:highlight>
              </a:rPr>
              <a:t>Sensibilisierung der Nutzenden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Wichtig dabei!</a:t>
            </a:r>
          </a:p>
          <a:p>
            <a:r>
              <a:rPr lang="de-DE" sz="1800" dirty="0"/>
              <a:t>Definition von Zielen, Zuständigkeiten, Abläufen und Ressourcen</a:t>
            </a:r>
          </a:p>
          <a:p>
            <a:r>
              <a:rPr lang="de-DE" sz="1800" dirty="0"/>
              <a:t>Kontinuierliche Erfolgskontrolle und Prozessoptimierung</a:t>
            </a:r>
          </a:p>
          <a:p>
            <a:endParaRPr lang="de-DE" sz="2400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5BBCFFD1-D867-4EEE-0C54-E29286BA3E47}"/>
              </a:ext>
            </a:extLst>
          </p:cNvPr>
          <p:cNvSpPr txBox="1">
            <a:spLocks/>
          </p:cNvSpPr>
          <p:nvPr/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Handlungsempfehlungen</a:t>
            </a:r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9AD0FE9-0E25-79CE-1E16-8F44968D8AB9}"/>
              </a:ext>
            </a:extLst>
          </p:cNvPr>
          <p:cNvSpPr txBox="1">
            <a:spLocks/>
          </p:cNvSpPr>
          <p:nvPr/>
        </p:nvSpPr>
        <p:spPr bwMode="auto">
          <a:xfrm>
            <a:off x="347464" y="700088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Maßnahmen im Gebäudemanagement</a:t>
            </a:r>
          </a:p>
        </p:txBody>
      </p:sp>
    </p:spTree>
    <p:extLst>
      <p:ext uri="{BB962C8B-B14F-4D97-AF65-F5344CB8AC3E}">
        <p14:creationId xmlns:p14="http://schemas.microsoft.com/office/powerpoint/2010/main" val="4189997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D7EA5B3-6E66-A714-E9A5-0484A1BA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8E6AE5-2E44-CBAD-68BF-9659BDA7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1322784"/>
            <a:ext cx="6276764" cy="642938"/>
          </a:xfrm>
        </p:spPr>
        <p:txBody>
          <a:bodyPr/>
          <a:lstStyle/>
          <a:p>
            <a:r>
              <a:rPr lang="de-DE" sz="2000" dirty="0">
                <a:latin typeface="Calibri" panose="020F0502020204030204" pitchFamily="34" charset="0"/>
              </a:rPr>
              <a:t>Haupteffekte des systematischen Kommunalen Energiemanagements:</a:t>
            </a:r>
            <a:endParaRPr lang="de-DE" sz="20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C9C1AA-4DFC-10F0-CC41-9055B341F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665" y="2025253"/>
            <a:ext cx="5034426" cy="3509963"/>
          </a:xfrm>
        </p:spPr>
        <p:txBody>
          <a:bodyPr/>
          <a:lstStyle/>
          <a:p>
            <a:r>
              <a:rPr lang="de-DE" sz="1800" dirty="0"/>
              <a:t>Einsparpotenzial von 10 % bis 30 % durch </a:t>
            </a:r>
            <a:r>
              <a:rPr lang="de-DE" sz="1800" b="1" dirty="0"/>
              <a:t>nicht- und geringinvestive Maßnahmen</a:t>
            </a:r>
            <a:r>
              <a:rPr lang="de-DE" sz="1800" dirty="0"/>
              <a:t>.</a:t>
            </a:r>
          </a:p>
          <a:p>
            <a:r>
              <a:rPr lang="de-DE" sz="1800" dirty="0"/>
              <a:t>Verhältnis Energiekosteneinsparungen zu Personal- und Sachkosten: </a:t>
            </a:r>
            <a:r>
              <a:rPr lang="de-DE" sz="1800" b="1" dirty="0"/>
              <a:t>3 : 1</a:t>
            </a:r>
          </a:p>
          <a:p>
            <a:r>
              <a:rPr lang="de-DE" sz="1800" dirty="0"/>
              <a:t>Kommunen erhalten eine fundierte Datenbasis für </a:t>
            </a:r>
            <a:r>
              <a:rPr lang="de-DE" sz="1800" b="1" dirty="0"/>
              <a:t>optimale Investitionsentscheidungen</a:t>
            </a:r>
            <a:r>
              <a:rPr lang="de-DE" sz="1800" dirty="0"/>
              <a:t>.</a:t>
            </a:r>
          </a:p>
          <a:p>
            <a:r>
              <a:rPr lang="de-DE" sz="1800" dirty="0"/>
              <a:t>Die ersten 30 % THG-Minderung auf dem Weg zur </a:t>
            </a:r>
            <a:r>
              <a:rPr lang="de-DE" sz="1800" b="1" dirty="0"/>
              <a:t>klimaneutralen Kommunalverwaltung</a:t>
            </a:r>
          </a:p>
          <a:p>
            <a:r>
              <a:rPr lang="de-DE" sz="1800" b="1" dirty="0"/>
              <a:t>Vorbildfunktion</a:t>
            </a:r>
            <a:r>
              <a:rPr lang="de-DE" sz="1800" dirty="0"/>
              <a:t> bei Energieeffizienz und Klimaschutz für Bürger und Unternehmen.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5C008AA9-2971-3BC0-9BF7-5CC1B3055D35}"/>
              </a:ext>
            </a:extLst>
          </p:cNvPr>
          <p:cNvSpPr txBox="1">
            <a:spLocks/>
          </p:cNvSpPr>
          <p:nvPr/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Handlungsempfehlungen</a:t>
            </a:r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2C3C3A1D-C204-02F7-4A3B-BBABE0D53DA1}"/>
              </a:ext>
            </a:extLst>
          </p:cNvPr>
          <p:cNvSpPr txBox="1">
            <a:spLocks/>
          </p:cNvSpPr>
          <p:nvPr/>
        </p:nvSpPr>
        <p:spPr bwMode="auto">
          <a:xfrm>
            <a:off x="347464" y="700088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Maßnahmen im Gebäudemanagement</a:t>
            </a:r>
          </a:p>
        </p:txBody>
      </p:sp>
    </p:spTree>
    <p:extLst>
      <p:ext uri="{BB962C8B-B14F-4D97-AF65-F5344CB8AC3E}">
        <p14:creationId xmlns:p14="http://schemas.microsoft.com/office/powerpoint/2010/main" val="739088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Kom.EMS</a:t>
            </a:r>
            <a:r>
              <a:rPr lang="de-DE" dirty="0"/>
              <a:t>: Kommunales Energiemanagement mit System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586674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39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Kom.EMS</a:t>
            </a:r>
            <a:r>
              <a:rPr lang="de-DE" dirty="0"/>
              <a:t>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016130" cy="424847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Detaillierte Darstellung der Prozessschritte zum </a:t>
            </a:r>
            <a:r>
              <a:rPr lang="de-DE" b="1" dirty="0"/>
              <a:t>Aufbau und zur Verstetigung </a:t>
            </a:r>
            <a:r>
              <a:rPr lang="de-DE" dirty="0"/>
              <a:t>des Energiemanagements 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mit </a:t>
            </a:r>
            <a:r>
              <a:rPr lang="de-DE" b="1" dirty="0"/>
              <a:t>Praxiserfahrungen</a:t>
            </a:r>
            <a:r>
              <a:rPr lang="de-DE" dirty="0"/>
              <a:t> aus 4 Bundesländern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dirty="0"/>
              <a:t>länderübergreifender Qualitätsstandard  zur internen und externen </a:t>
            </a:r>
            <a:r>
              <a:rPr lang="de-DE" b="1" dirty="0"/>
              <a:t>Bewertung von KEM</a:t>
            </a:r>
            <a:r>
              <a:rPr lang="de-DE" dirty="0"/>
              <a:t> und Zertifizierung nach transparenten Kriterien 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b="1" dirty="0"/>
              <a:t>Schritt-für-Schritt-Anleitung</a:t>
            </a:r>
            <a:r>
              <a:rPr lang="de-DE" dirty="0"/>
              <a:t> mit vielen Arbeitshilfen zur </a:t>
            </a:r>
            <a:r>
              <a:rPr lang="de-DE" b="1" dirty="0"/>
              <a:t>zeiteffizienten Umsetzung 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endParaRPr lang="de-DE" b="1" dirty="0"/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b="1" dirty="0"/>
              <a:t>Prämisse</a:t>
            </a:r>
            <a:r>
              <a:rPr lang="de-DE" dirty="0"/>
              <a:t>: Einfach handhabbare Lösung </a:t>
            </a:r>
            <a:r>
              <a:rPr lang="de-DE" b="1" dirty="0"/>
              <a:t>ohne Mehraufwand</a:t>
            </a:r>
            <a:r>
              <a:rPr lang="de-DE" dirty="0"/>
              <a:t> für Kommunen</a:t>
            </a:r>
          </a:p>
          <a:p>
            <a:pPr marL="342900" indent="-342900">
              <a:buClr>
                <a:srgbClr val="D75811"/>
              </a:buClr>
              <a:buSzPct val="80000"/>
              <a:buFont typeface="Wingdings" panose="05000000000000000000" pitchFamily="2" charset="2"/>
              <a:buChar char="n"/>
            </a:pPr>
            <a:r>
              <a:rPr lang="de-DE" b="1" dirty="0"/>
              <a:t>Kostenfrei</a:t>
            </a:r>
            <a:r>
              <a:rPr lang="de-DE" dirty="0"/>
              <a:t> für Kommunen in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3512720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7A5924C-6561-8990-075F-F6C6E757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6F9BA7-12CB-DBFA-BDA4-1F97E339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Schritt für Schritt zur KNKV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199E124-9327-68DB-E177-D879870460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3277" y="1052736"/>
            <a:ext cx="3799400" cy="53285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959E7ED-2476-C867-DE49-AE4D3F31B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2736"/>
            <a:ext cx="382151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10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A0DACB-8EB1-4488-EF53-09C4AAF8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2CE25C-06B5-18E4-C019-476DF6C7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Kom.EMS</a:t>
            </a:r>
            <a:r>
              <a:rPr lang="de-DE" dirty="0"/>
              <a:t> und </a:t>
            </a:r>
            <a:r>
              <a:rPr lang="de-DE" dirty="0" err="1"/>
              <a:t>Kom.EMS</a:t>
            </a:r>
            <a:r>
              <a:rPr lang="de-DE" dirty="0"/>
              <a:t> </a:t>
            </a:r>
            <a:r>
              <a:rPr lang="de-DE" dirty="0" err="1"/>
              <a:t>zero</a:t>
            </a:r>
            <a:r>
              <a:rPr lang="de-DE" dirty="0"/>
              <a:t> und Bundes </a:t>
            </a:r>
            <a:r>
              <a:rPr lang="de-DE" dirty="0" err="1"/>
              <a:t>EnEfG</a:t>
            </a:r>
            <a:r>
              <a:rPr lang="de-DE" dirty="0"/>
              <a:t> in einem Werkzeug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19B6D18-95C8-4CD5-5E9E-D6014084E5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1" y="1557338"/>
            <a:ext cx="8008410" cy="4679950"/>
          </a:xfrm>
        </p:spPr>
      </p:pic>
    </p:spTree>
    <p:extLst>
      <p:ext uri="{BB962C8B-B14F-4D97-AF65-F5344CB8AC3E}">
        <p14:creationId xmlns:p14="http://schemas.microsoft.com/office/powerpoint/2010/main" val="3526976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Handlungsempfehlungen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9831" y="1237129"/>
            <a:ext cx="5964393" cy="414868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Mobilität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„Home“-Office-Regelungen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Job-Tickets, Mitfahr-Zentrale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Nutzung von E-Carsharing-Fahrzeugen</a:t>
            </a:r>
            <a:br>
              <a:rPr lang="de-DE" sz="2000" dirty="0"/>
            </a:br>
            <a:r>
              <a:rPr lang="de-DE" sz="2000" dirty="0"/>
              <a:t>zur Reduktion des Fuhrparks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Ersatzbeschaffung alternative Antriebe für Fuhrpark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E-Ladestationen für Mitarbeiter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Fahrrad/E-Bike als Dienstfahrzeug</a:t>
            </a:r>
          </a:p>
          <a:p>
            <a:pPr marL="342900" lvl="1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gute und sichere Fahrradabstellmöglichkeiten</a:t>
            </a:r>
            <a:endParaRPr lang="de-DE" sz="2000" dirty="0"/>
          </a:p>
          <a:p>
            <a:pPr marL="342900" lvl="1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de-DE" sz="2000" dirty="0"/>
              <a:t>Dienstreisen-Richtlinie</a:t>
            </a:r>
          </a:p>
          <a:p>
            <a:pPr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Textfeld 3">
            <a:hlinkClick r:id="rId2"/>
            <a:extLst>
              <a:ext uri="{FF2B5EF4-FFF2-40B4-BE49-F238E27FC236}">
                <a16:creationId xmlns:a16="http://schemas.microsoft.com/office/drawing/2014/main" id="{2A15CAC7-B05D-4051-BAEC-B870E46864DB}"/>
              </a:ext>
            </a:extLst>
          </p:cNvPr>
          <p:cNvSpPr txBox="1"/>
          <p:nvPr/>
        </p:nvSpPr>
        <p:spPr>
          <a:xfrm>
            <a:off x="6931152" y="5230368"/>
            <a:ext cx="1741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2932E3"/>
                </a:solidFill>
              </a:rPr>
              <a:t>Maßnahmenlisten</a:t>
            </a:r>
          </a:p>
        </p:txBody>
      </p:sp>
      <p:sp>
        <p:nvSpPr>
          <p:cNvPr id="5" name="Textfeld 4">
            <a:hlinkClick r:id="rId3"/>
            <a:extLst>
              <a:ext uri="{FF2B5EF4-FFF2-40B4-BE49-F238E27FC236}">
                <a16:creationId xmlns:a16="http://schemas.microsoft.com/office/drawing/2014/main" id="{07D70431-B4B7-4BD4-BAD3-A936BE7ED838}"/>
              </a:ext>
            </a:extLst>
          </p:cNvPr>
          <p:cNvSpPr txBox="1"/>
          <p:nvPr/>
        </p:nvSpPr>
        <p:spPr>
          <a:xfrm>
            <a:off x="6929037" y="5605272"/>
            <a:ext cx="174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2932E3"/>
                </a:solidFill>
              </a:rPr>
              <a:t>Förderprogramme</a:t>
            </a:r>
          </a:p>
        </p:txBody>
      </p:sp>
      <p:sp>
        <p:nvSpPr>
          <p:cNvPr id="9" name="Textfeld 8">
            <a:hlinkClick r:id="rId4"/>
            <a:extLst>
              <a:ext uri="{FF2B5EF4-FFF2-40B4-BE49-F238E27FC236}">
                <a16:creationId xmlns:a16="http://schemas.microsoft.com/office/drawing/2014/main" id="{5D1BBBE5-95FF-436C-9114-C30AB4900C61}"/>
              </a:ext>
            </a:extLst>
          </p:cNvPr>
          <p:cNvSpPr txBox="1"/>
          <p:nvPr/>
        </p:nvSpPr>
        <p:spPr>
          <a:xfrm>
            <a:off x="6929037" y="5980176"/>
            <a:ext cx="981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2932E3"/>
                </a:solidFill>
              </a:rPr>
              <a:t>Leitfaden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9D68A3-E476-4C79-B7C8-4448757EA84C}"/>
              </a:ext>
            </a:extLst>
          </p:cNvPr>
          <p:cNvSpPr txBox="1"/>
          <p:nvPr/>
        </p:nvSpPr>
        <p:spPr>
          <a:xfrm>
            <a:off x="6721351" y="4912781"/>
            <a:ext cx="71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Links:</a:t>
            </a:r>
          </a:p>
        </p:txBody>
      </p:sp>
    </p:spTree>
    <p:extLst>
      <p:ext uri="{BB962C8B-B14F-4D97-AF65-F5344CB8AC3E}">
        <p14:creationId xmlns:p14="http://schemas.microsoft.com/office/powerpoint/2010/main" val="80072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DB46528-7FC0-A526-3171-D3678DDA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6C80CA-958C-69EC-501A-7D51BDDA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2318A8-1BB7-44D2-751E-F9FD20574E8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2400" dirty="0"/>
              <a:t>Definition der System- und Bilanzgrenze</a:t>
            </a:r>
          </a:p>
          <a:p>
            <a:r>
              <a:rPr lang="de-DE" sz="2400" dirty="0"/>
              <a:t>Bilanzierungstool für die Kernbilanz</a:t>
            </a:r>
          </a:p>
          <a:p>
            <a:r>
              <a:rPr lang="de-DE" sz="2400" dirty="0"/>
              <a:t>Definition der Klimaneutralität</a:t>
            </a:r>
          </a:p>
          <a:p>
            <a:r>
              <a:rPr lang="de-DE" sz="2400" dirty="0"/>
              <a:t>Anrechnung von Ökostrom auf die THG-Bilanz</a:t>
            </a:r>
          </a:p>
          <a:p>
            <a:r>
              <a:rPr lang="de-DE" sz="2400" dirty="0"/>
              <a:t>Freiwillige CO</a:t>
            </a:r>
            <a:r>
              <a:rPr lang="de-DE" sz="2400" baseline="-25000" dirty="0"/>
              <a:t>2</a:t>
            </a:r>
            <a:r>
              <a:rPr lang="de-DE" sz="2400" dirty="0"/>
              <a:t>-Kompensation</a:t>
            </a:r>
          </a:p>
          <a:p>
            <a:r>
              <a:rPr lang="de-DE" sz="2400" dirty="0"/>
              <a:t>Handlungsempfehlungen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206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9EFBE4-833C-4954-B84F-F2A7CBDF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0BA77A-F406-337F-AEDE-E8D7351E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Handlungsempfehlungen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0C8F619-24BA-29D8-254B-101A3D3B594F}"/>
              </a:ext>
            </a:extLst>
          </p:cNvPr>
          <p:cNvSpPr txBox="1">
            <a:spLocks/>
          </p:cNvSpPr>
          <p:nvPr/>
        </p:nvSpPr>
        <p:spPr>
          <a:xfrm>
            <a:off x="399831" y="1237129"/>
            <a:ext cx="8610025" cy="414868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Monitoring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Klimaschutzbericht</a:t>
            </a:r>
            <a:r>
              <a:rPr lang="de-DE" dirty="0"/>
              <a:t> der Kommunalverwaltung </a:t>
            </a:r>
          </a:p>
          <a:p>
            <a:r>
              <a:rPr lang="de-DE" b="1" dirty="0"/>
              <a:t>Jährliche THG-Bilanzierung </a:t>
            </a:r>
            <a:r>
              <a:rPr lang="de-DE" dirty="0"/>
              <a:t>der Kommunalverwaltung und Überprüfung maßnahmenscharfer Indikatoren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Entwicklung der </a:t>
            </a:r>
            <a:r>
              <a:rPr lang="de-DE" b="1" dirty="0"/>
              <a:t>THG-Emissionen</a:t>
            </a:r>
            <a:r>
              <a:rPr lang="de-DE" dirty="0"/>
              <a:t> insg. und pro Einwohner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Entwicklung des </a:t>
            </a:r>
            <a:r>
              <a:rPr lang="de-DE" b="1" dirty="0"/>
              <a:t>Endenergieverbrauch</a:t>
            </a:r>
            <a:r>
              <a:rPr lang="de-DE" dirty="0"/>
              <a:t> insg. und pro Einwohner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Entwicklung </a:t>
            </a:r>
            <a:r>
              <a:rPr lang="de-DE" b="1" dirty="0"/>
              <a:t>Strom, Wärme und energiebedingte THG-Emissionen</a:t>
            </a:r>
            <a:r>
              <a:rPr lang="de-DE" dirty="0"/>
              <a:t> pro m² Nutzfläche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Entwicklung </a:t>
            </a:r>
            <a:r>
              <a:rPr lang="de-DE" b="1" dirty="0"/>
              <a:t>Stromverbrauch</a:t>
            </a:r>
            <a:r>
              <a:rPr lang="de-DE" dirty="0"/>
              <a:t> pro km Straßenbeleuchtung; Stromverbrauch Kläranlage pro angeschlossenem Einwohner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 Entwicklung der </a:t>
            </a:r>
            <a:r>
              <a:rPr lang="de-DE" b="1" dirty="0"/>
              <a:t>Nutzfläche</a:t>
            </a:r>
            <a:r>
              <a:rPr lang="de-DE" dirty="0"/>
              <a:t> und der Nutzfläche pro Einwohner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Entwicklung Anteil </a:t>
            </a:r>
            <a:r>
              <a:rPr lang="de-DE" b="1" dirty="0"/>
              <a:t>erneuerbarer Stromerzeugung </a:t>
            </a:r>
            <a:r>
              <a:rPr lang="de-DE" dirty="0"/>
              <a:t>und Ausnutzung des PV-Potentials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Entwicklung Anteil </a:t>
            </a:r>
            <a:r>
              <a:rPr lang="de-DE" b="1" dirty="0"/>
              <a:t>E-Fahrzeuge am Fuhrpark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987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295F34F-32AB-2EF6-4A6A-527C3DD8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63790C-E7E9-FE51-1F53-3F05E416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Handlungsempfehlungen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AD9C3E-5880-BF47-64EA-1387DED56F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464" y="1220909"/>
            <a:ext cx="8472487" cy="467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Finanzierung</a:t>
            </a:r>
          </a:p>
          <a:p>
            <a:r>
              <a:rPr lang="de-DE" sz="1800" dirty="0"/>
              <a:t>Einberechnung der Klimafolgekosten als Ansatz Klimaschutz in der Haushaltsplanung zu verankern. </a:t>
            </a:r>
          </a:p>
          <a:p>
            <a:r>
              <a:rPr lang="de-DE" sz="1800" dirty="0"/>
              <a:t>Das Umweltbundesamt veröffentlicht die spezifischen Klimafolgekosten einer Tonne Treibhausgase: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/>
              <a:t>2020:	195 €/Tonne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b="1" dirty="0"/>
              <a:t>2030:	215 €/Tonne</a:t>
            </a:r>
          </a:p>
          <a:p>
            <a:pPr lvl="1"/>
            <a:endParaRPr lang="de-DE" dirty="0"/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Basis THG Bilanz: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jährlich Klimafolgekosten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 ausgewiesen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Einzahlung auf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internen Klimaschutzfond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(Mehrkosten für Klimaschutzmaßnahmen)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Einbeziehung der Klimafolgekosten bei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Planung von Investitionen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(auch nachhaltige Alternativen haben eine Chance) 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Nichterreichen des Absenkpfades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Klimafolgekosten überschüssiger THG Emissionen auf Klimafond</a:t>
            </a:r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828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Handlungsempfehlungen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5974B5-926E-431E-A38E-52F91A71A974}"/>
              </a:ext>
            </a:extLst>
          </p:cNvPr>
          <p:cNvSpPr txBox="1"/>
          <p:nvPr/>
        </p:nvSpPr>
        <p:spPr>
          <a:xfrm>
            <a:off x="927680" y="4247417"/>
            <a:ext cx="277388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r>
              <a:rPr lang="de-DE" sz="1800" dirty="0"/>
              <a:t>Gebäudemanagement / Hochbauamt</a:t>
            </a: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r>
              <a:rPr lang="de-DE" sz="1800" dirty="0"/>
              <a:t>Energiemanager/in</a:t>
            </a: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r>
              <a:rPr lang="de-DE" sz="1800" dirty="0"/>
              <a:t>Kämmerei</a:t>
            </a: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r>
              <a:rPr lang="de-DE" sz="1800" dirty="0"/>
              <a:t>Fuhrparkmanagement</a:t>
            </a:r>
          </a:p>
          <a:p>
            <a:pPr marL="34290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r>
              <a:rPr lang="de-DE" sz="1800" dirty="0"/>
              <a:t>Beschaffung</a:t>
            </a: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BF8FFE-0F0B-4AFD-C1D4-7994C7E21946}"/>
              </a:ext>
            </a:extLst>
          </p:cNvPr>
          <p:cNvSpPr txBox="1"/>
          <p:nvPr/>
        </p:nvSpPr>
        <p:spPr>
          <a:xfrm>
            <a:off x="4173901" y="4247417"/>
            <a:ext cx="3569677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r>
              <a:rPr lang="de-DE" sz="1800" dirty="0"/>
              <a:t>Personalamt</a:t>
            </a: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r>
              <a:rPr lang="de-DE" sz="1800" dirty="0"/>
              <a:t>Mobilitätsbeauftragte</a:t>
            </a: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r>
              <a:rPr lang="de-DE" sz="1800" dirty="0"/>
              <a:t>Klimaschutzmanager/in und im weiteren Kreis regionale Energieagentur </a:t>
            </a: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Symbol" panose="05050102010706020507" pitchFamily="18" charset="2"/>
              <a:buChar char="-"/>
            </a:pPr>
            <a:r>
              <a:rPr lang="de-DE" sz="1800" dirty="0"/>
              <a:t>Stadtwerke/Energieversorger</a:t>
            </a:r>
          </a:p>
          <a:p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C4ABABE-8036-6485-DB0F-8A9D4FADE7CC}"/>
              </a:ext>
            </a:extLst>
          </p:cNvPr>
          <p:cNvSpPr txBox="1">
            <a:spLocks/>
          </p:cNvSpPr>
          <p:nvPr/>
        </p:nvSpPr>
        <p:spPr>
          <a:xfrm>
            <a:off x="399831" y="1237130"/>
            <a:ext cx="5964393" cy="23888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2100"/>
              </a:lnSpc>
              <a:spcAft>
                <a:spcPts val="1200"/>
              </a:spcAft>
              <a:buNone/>
            </a:pPr>
            <a:r>
              <a:rPr lang="de-DE" b="1" dirty="0"/>
              <a:t>Organisation</a:t>
            </a:r>
          </a:p>
          <a:p>
            <a:pPr marL="285750" lvl="0" indent="-28575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Wingdings" pitchFamily="2" charset="2"/>
              <a:buChar char="§"/>
            </a:pPr>
            <a:r>
              <a:rPr lang="de-DE" sz="2000" dirty="0"/>
              <a:t>Maßnahmen mit verantwortlichen Personen bzw. Ämtern hinterlegt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klare </a:t>
            </a:r>
            <a:r>
              <a:rPr lang="de-DE" sz="2000" b="1" dirty="0"/>
              <a:t>Zuständigkeiten</a:t>
            </a:r>
            <a:r>
              <a:rPr lang="de-DE" sz="2000" dirty="0"/>
              <a:t> zur Umsetzung </a:t>
            </a:r>
          </a:p>
          <a:p>
            <a:pPr marL="285750" lvl="0" indent="-28575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Wingdings" pitchFamily="2" charset="2"/>
              <a:buChar char="§"/>
            </a:pPr>
            <a:r>
              <a:rPr lang="de-DE" sz="2000" dirty="0"/>
              <a:t>interne Kommunikation und </a:t>
            </a:r>
            <a:r>
              <a:rPr lang="de-DE" sz="2000" b="1" dirty="0"/>
              <a:t>Kooperation</a:t>
            </a:r>
            <a:r>
              <a:rPr lang="de-DE" sz="2000" dirty="0"/>
              <a:t> als wichtiger Erfolgsfaktor</a:t>
            </a:r>
          </a:p>
          <a:p>
            <a:pPr marL="342900" lvl="0" indent="-342900">
              <a:lnSpc>
                <a:spcPts val="2100"/>
              </a:lnSpc>
              <a:spcAft>
                <a:spcPts val="1200"/>
              </a:spcAft>
              <a:buClr>
                <a:srgbClr val="627600"/>
              </a:buClr>
              <a:buSzPct val="155000"/>
              <a:buFont typeface="Wingdings" panose="05000000000000000000" pitchFamily="2" charset="2"/>
              <a:buChar char="§"/>
            </a:pPr>
            <a:r>
              <a:rPr lang="de-DE" sz="2000" dirty="0"/>
              <a:t>Einberufung einer </a:t>
            </a:r>
            <a:r>
              <a:rPr lang="de-DE" sz="2000" b="1" dirty="0"/>
              <a:t>internen Arbeitsgruppe </a:t>
            </a:r>
            <a:r>
              <a:rPr lang="de-DE" sz="2000" dirty="0"/>
              <a:t>oder enger Austausch mit relevanten Kontakten:</a:t>
            </a:r>
          </a:p>
        </p:txBody>
      </p:sp>
    </p:spTree>
    <p:extLst>
      <p:ext uri="{BB962C8B-B14F-4D97-AF65-F5344CB8AC3E}">
        <p14:creationId xmlns:p14="http://schemas.microsoft.com/office/powerpoint/2010/main" val="1011287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E8CF751-A49E-21DB-21A0-CC3C79BD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1A2FC99-8349-DC44-155F-385BEAD6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Quellen: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FC6D19-A4C4-912D-45D6-32832F38D46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https://www.kea-bw.de/fileadmin/user_upload/Kommunaler_Klimaschutz/Wissensportal/Leitfaden_Klimaneutrale_Kommunalverwaltung_KEA-BW_ifeu_2022.pdf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>
                <a:hlinkClick r:id="rId3"/>
              </a:rPr>
              <a:t>https://www.komems.de/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137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73F288-4934-455E-965D-2AE554826C2F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35BCE08-7F2C-4DBA-B975-8FB48C888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16" y="1628800"/>
            <a:ext cx="3312367" cy="1063024"/>
          </a:xfrm>
        </p:spPr>
        <p:txBody>
          <a:bodyPr/>
          <a:lstStyle/>
          <a:p>
            <a:r>
              <a:rPr lang="de-DE" altLang="de-DE" dirty="0"/>
              <a:t>Unsere nächsten Termine: immer dienstags</a:t>
            </a:r>
            <a:br>
              <a:rPr lang="de-DE" altLang="de-DE" dirty="0"/>
            </a:br>
            <a:r>
              <a:rPr lang="de-DE" altLang="de-DE" dirty="0"/>
              <a:t>von 10:45 bis 11:45 Uhr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AF3E531-C706-4C93-B618-900617F1E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3" y="1628800"/>
            <a:ext cx="51312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E703"/>
              </a:buClr>
              <a:buSzPct val="155000"/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800" kern="0" dirty="0"/>
              <a:t>Di., 15. November 2022</a:t>
            </a:r>
            <a:br>
              <a:rPr lang="de-DE" sz="1800" kern="0" dirty="0"/>
            </a:br>
            <a:r>
              <a:rPr lang="de-DE" sz="1800" b="1" kern="0" dirty="0"/>
              <a:t>Wie Kommunen die Klimakrise meistern können – aktuelle Förderprogramme für Baden-Württemberg </a:t>
            </a:r>
          </a:p>
          <a:p>
            <a:pPr>
              <a:spcAft>
                <a:spcPts val="600"/>
              </a:spcAft>
            </a:pPr>
            <a:endParaRPr lang="de-DE" sz="1800" b="1" kern="0" dirty="0"/>
          </a:p>
          <a:p>
            <a:pPr>
              <a:spcAft>
                <a:spcPts val="600"/>
              </a:spcAft>
            </a:pPr>
            <a:r>
              <a:rPr lang="de-DE" sz="1800" kern="0" dirty="0"/>
              <a:t>Di., 6. Dezember 2022</a:t>
            </a:r>
            <a:br>
              <a:rPr lang="de-DE" sz="1800" kern="0" dirty="0"/>
            </a:br>
            <a:r>
              <a:rPr lang="de-DE" sz="1800" b="1" kern="0" dirty="0"/>
              <a:t>Statusbericht Kommunaler Klimaschutz Baden-Württemberg: Erfolge und Potenziale</a:t>
            </a:r>
          </a:p>
          <a:p>
            <a:pPr>
              <a:spcAft>
                <a:spcPts val="600"/>
              </a:spcAft>
            </a:pPr>
            <a:endParaRPr lang="de-DE" sz="1800" b="1" kern="0" dirty="0"/>
          </a:p>
          <a:p>
            <a:pPr marL="355600" indent="0">
              <a:spcAft>
                <a:spcPts val="0"/>
              </a:spcAft>
              <a:buNone/>
            </a:pPr>
            <a:r>
              <a:rPr lang="de-DE" sz="1800" kern="0" dirty="0"/>
              <a:t>weitere Termine und Anmeldung siehe:</a:t>
            </a:r>
          </a:p>
          <a:p>
            <a:pPr marL="355600" indent="0">
              <a:spcAft>
                <a:spcPts val="0"/>
              </a:spcAft>
              <a:buNone/>
            </a:pPr>
            <a:r>
              <a:rPr lang="de-DE" sz="1800" b="1" kern="0" dirty="0">
                <a:hlinkClick r:id="rId3"/>
              </a:rPr>
              <a:t>www.kea-bw.de/veranstaltungen</a:t>
            </a:r>
            <a:r>
              <a:rPr lang="de-DE" sz="1800" b="1" kern="0" dirty="0"/>
              <a:t>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0717964-08BC-4128-9C7A-BAF298A23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16632"/>
            <a:ext cx="2880320" cy="123144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r="9144"/>
          <a:stretch/>
        </p:blipFill>
        <p:spPr>
          <a:xfrm>
            <a:off x="516464" y="2962251"/>
            <a:ext cx="3168351" cy="22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7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7820DC8-2FDF-0F6D-DBE5-D8BAEC1E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6F6852-EF73-F4B3-F319-8E44DC41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3" y="195486"/>
            <a:ext cx="4945505" cy="857250"/>
          </a:xfrm>
        </p:spPr>
        <p:txBody>
          <a:bodyPr/>
          <a:lstStyle/>
          <a:p>
            <a:r>
              <a:rPr lang="de-DE" dirty="0"/>
              <a:t>Definition der System- und Bilanzgrenze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5DBA6B-B6BC-8BE3-0F84-71280AAC29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Bilanzgrenze: </a:t>
            </a:r>
            <a:r>
              <a:rPr lang="de-DE" dirty="0"/>
              <a:t>Festlegung, welche Standorte, Bereiche und Organisationseinheiten in THG-Bilanz einbezogen werden.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Erfassung der Bereiche,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die in direkter Entscheidungs- und Weisungshoheit der Kommunalverwaltung liegen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für die Energiekosten anfallen 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67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F903A92-A6DF-BA24-73B9-CEE49C2A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8FDCF1-05EC-5D20-04FC-771644F0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3" y="195486"/>
            <a:ext cx="4936713" cy="857250"/>
          </a:xfrm>
        </p:spPr>
        <p:txBody>
          <a:bodyPr/>
          <a:lstStyle/>
          <a:p>
            <a:r>
              <a:rPr lang="de-DE" dirty="0"/>
              <a:t>Definition der System- und Bilanzgrenze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D10982-FC1A-4A15-304D-6ECEBF91E6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663" y="1557338"/>
            <a:ext cx="5958822" cy="467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Bestimmung Bilanzgrenze: </a:t>
            </a:r>
          </a:p>
          <a:p>
            <a:r>
              <a:rPr lang="de-DE" sz="1800" dirty="0"/>
              <a:t>Anforderungen aus dem </a:t>
            </a:r>
            <a:r>
              <a:rPr lang="de-DE" sz="1800" dirty="0" err="1"/>
              <a:t>Greenhouse</a:t>
            </a:r>
            <a:r>
              <a:rPr lang="de-DE" sz="1800" dirty="0"/>
              <a:t>-Gas-Protokoll als gute Leitlinie: anerkannte &amp; weltweit etablierte Orientierungshilfe zum Vorgehen</a:t>
            </a:r>
          </a:p>
          <a:p>
            <a:endParaRPr lang="de-DE" sz="1800" dirty="0"/>
          </a:p>
          <a:p>
            <a:r>
              <a:rPr lang="de-DE" sz="1800" b="1" dirty="0" err="1"/>
              <a:t>Scope</a:t>
            </a:r>
            <a:r>
              <a:rPr lang="de-DE" sz="1800" b="1" dirty="0"/>
              <a:t> 1-Emisssionen: </a:t>
            </a:r>
          </a:p>
          <a:p>
            <a:pPr marL="0" indent="0">
              <a:buNone/>
            </a:pPr>
            <a:r>
              <a:rPr lang="de-DE" sz="1800" dirty="0"/>
              <a:t>	direkte Emissionen, die im Betrieb der 	Kommunalverwaltung selbst anfallen </a:t>
            </a:r>
          </a:p>
          <a:p>
            <a:r>
              <a:rPr lang="de-DE" sz="1800" b="1" dirty="0" err="1"/>
              <a:t>Scope</a:t>
            </a:r>
            <a:r>
              <a:rPr lang="de-DE" sz="1800" b="1" dirty="0"/>
              <a:t> 2-Emissionen: </a:t>
            </a:r>
          </a:p>
          <a:p>
            <a:pPr marL="0" indent="0">
              <a:buNone/>
            </a:pPr>
            <a:r>
              <a:rPr lang="de-DE" sz="1800" b="1" dirty="0"/>
              <a:t>	</a:t>
            </a:r>
            <a:r>
              <a:rPr lang="de-DE" sz="1800" dirty="0"/>
              <a:t>indirekte Emissionen aus Bezug von Strom, Wärme 	und Kälte</a:t>
            </a:r>
          </a:p>
          <a:p>
            <a:r>
              <a:rPr lang="de-DE" sz="1800" b="1" dirty="0" err="1"/>
              <a:t>Scope</a:t>
            </a:r>
            <a:r>
              <a:rPr lang="de-DE" sz="1800" b="1" dirty="0"/>
              <a:t> 3-Emissionen</a:t>
            </a:r>
            <a:r>
              <a:rPr lang="de-DE" sz="1800" dirty="0"/>
              <a:t>: </a:t>
            </a:r>
          </a:p>
          <a:p>
            <a:pPr marL="0" indent="0">
              <a:buNone/>
            </a:pPr>
            <a:r>
              <a:rPr lang="de-DE" sz="1800" dirty="0"/>
              <a:t>	Emissionen aus vor- und nachgelagerten Prozessen</a:t>
            </a:r>
          </a:p>
          <a:p>
            <a:endParaRPr lang="de-DE" sz="24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AD20488-50B6-7C5B-0E98-9111B6101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" r="34047"/>
          <a:stretch/>
        </p:blipFill>
        <p:spPr>
          <a:xfrm>
            <a:off x="6306486" y="1518222"/>
            <a:ext cx="2519745" cy="21362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FB251B3-EBBD-A070-E756-89BC22AFC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818" y="3654495"/>
            <a:ext cx="1249080" cy="21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7463" y="195486"/>
            <a:ext cx="4927921" cy="857250"/>
          </a:xfrm>
        </p:spPr>
        <p:txBody>
          <a:bodyPr/>
          <a:lstStyle/>
          <a:p>
            <a:r>
              <a:rPr lang="de-DE" dirty="0"/>
              <a:t>Definition der System- und Bilanzgrenze</a:t>
            </a:r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347464" y="2022407"/>
            <a:ext cx="3174689" cy="17645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Kernbilanz: Energieverbräuche</a:t>
            </a:r>
            <a:endParaRPr lang="de-DE" sz="1800" dirty="0"/>
          </a:p>
          <a:p>
            <a:r>
              <a:rPr lang="de-DE" sz="1800" dirty="0"/>
              <a:t>Liegenschaften</a:t>
            </a:r>
          </a:p>
          <a:p>
            <a:r>
              <a:rPr lang="de-DE" sz="1800" dirty="0"/>
              <a:t>Straßenbeleuchtung</a:t>
            </a:r>
          </a:p>
          <a:p>
            <a:r>
              <a:rPr lang="de-DE" sz="1800" dirty="0" err="1"/>
              <a:t>Wasserver</a:t>
            </a:r>
            <a:r>
              <a:rPr lang="de-DE" sz="1800" dirty="0"/>
              <a:t>- / -entsorgung, Kläranlage</a:t>
            </a:r>
          </a:p>
          <a:p>
            <a:r>
              <a:rPr lang="de-DE" sz="1800" dirty="0"/>
              <a:t>Fuhrpark</a:t>
            </a:r>
          </a:p>
          <a:p>
            <a:r>
              <a:rPr lang="de-DE" sz="1800" dirty="0"/>
              <a:t>Vorketten der Energieträger</a:t>
            </a:r>
          </a:p>
          <a:p>
            <a:r>
              <a:rPr lang="de-DE" sz="1800" dirty="0"/>
              <a:t>Dienstgänge und Dienstreisen</a:t>
            </a:r>
          </a:p>
          <a:p>
            <a:endParaRPr lang="de-DE" sz="1350" dirty="0"/>
          </a:p>
        </p:txBody>
      </p:sp>
      <p:sp>
        <p:nvSpPr>
          <p:cNvPr id="9" name="Textfeld 8"/>
          <p:cNvSpPr txBox="1"/>
          <p:nvPr/>
        </p:nvSpPr>
        <p:spPr>
          <a:xfrm>
            <a:off x="3411415" y="2384013"/>
            <a:ext cx="280626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i="1" dirty="0"/>
              <a:t>Daten sind bei eingeführtem Energiemanagement verfügbar</a:t>
            </a:r>
          </a:p>
          <a:p>
            <a:endParaRPr lang="de-DE" sz="1600" i="1" dirty="0"/>
          </a:p>
          <a:p>
            <a:r>
              <a:rPr lang="de-DE" sz="1600" i="1" dirty="0"/>
              <a:t>Verbandskläranlage anteilig</a:t>
            </a:r>
          </a:p>
          <a:p>
            <a:endParaRPr lang="de-DE" sz="1600" i="1" dirty="0"/>
          </a:p>
          <a:p>
            <a:endParaRPr lang="de-DE" sz="1600" i="1" dirty="0"/>
          </a:p>
          <a:p>
            <a:endParaRPr lang="de-DE" sz="1600" i="1" dirty="0"/>
          </a:p>
          <a:p>
            <a:endParaRPr lang="de-DE" sz="1600" i="1" dirty="0"/>
          </a:p>
          <a:p>
            <a:r>
              <a:rPr lang="de-DE" sz="1600" i="1" dirty="0"/>
              <a:t>Reisekostenabrechnungen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F91210-2BCD-CD58-F22F-CC0D1D8EC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" r="34047"/>
          <a:stretch/>
        </p:blipFill>
        <p:spPr>
          <a:xfrm>
            <a:off x="6306486" y="1518222"/>
            <a:ext cx="2519745" cy="21362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402446-D87A-C1C5-00C5-C2BF3015E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818" y="3654495"/>
            <a:ext cx="1249080" cy="2151499"/>
          </a:xfrm>
          <a:prstGeom prst="rect">
            <a:avLst/>
          </a:prstGeom>
        </p:spPr>
      </p:pic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FC6FE91C-D0DA-7F9F-9F36-D25894C6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453211"/>
            <a:ext cx="477416" cy="365125"/>
          </a:xfrm>
        </p:spPr>
        <p:txBody>
          <a:bodyPr/>
          <a:lstStyle/>
          <a:p>
            <a:fld id="{7F320AE6-3771-4BDC-AC2E-AA58B5B5328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5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ADEFE95-4B55-4FD2-69F0-2A9AE622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09F417-732D-6709-DDB0-11AE2E22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3" y="195486"/>
            <a:ext cx="4883959" cy="857250"/>
          </a:xfrm>
        </p:spPr>
        <p:txBody>
          <a:bodyPr/>
          <a:lstStyle/>
          <a:p>
            <a:r>
              <a:rPr lang="de-DE" dirty="0"/>
              <a:t>Definition der System- und Bilanzgrenze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9ADB831-EDE6-8994-7872-B3C05DAD48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221549" y="3064124"/>
            <a:ext cx="4800600" cy="3013364"/>
          </a:xfr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BE4AD08A-6A50-48C7-85B1-241D863E38AD}"/>
              </a:ext>
            </a:extLst>
          </p:cNvPr>
          <p:cNvSpPr txBox="1">
            <a:spLocks/>
          </p:cNvSpPr>
          <p:nvPr/>
        </p:nvSpPr>
        <p:spPr>
          <a:xfrm>
            <a:off x="347464" y="1455260"/>
            <a:ext cx="3174689" cy="17645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4C400"/>
              </a:buClr>
              <a:buSzPct val="80000"/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Freiwillig nachrichtlich</a:t>
            </a:r>
            <a:endParaRPr lang="de-DE" sz="1800" dirty="0"/>
          </a:p>
          <a:p>
            <a:r>
              <a:rPr lang="de-DE" sz="1800" dirty="0"/>
              <a:t>Berufsverkehr der Mitarbeiter</a:t>
            </a:r>
          </a:p>
          <a:p>
            <a:r>
              <a:rPr lang="de-DE" sz="1800" dirty="0"/>
              <a:t>Beschaffung von Waren und Dienstleistungen </a:t>
            </a:r>
          </a:p>
          <a:p>
            <a:r>
              <a:rPr lang="de-DE" sz="1800" dirty="0"/>
              <a:t>Veranstaltungen</a:t>
            </a:r>
          </a:p>
          <a:p>
            <a:r>
              <a:rPr lang="de-DE" sz="1800" dirty="0"/>
              <a:t>„Graue Energie“ für Gebäude, Anlagen</a:t>
            </a:r>
          </a:p>
          <a:p>
            <a:r>
              <a:rPr lang="de-DE" sz="1800" dirty="0"/>
              <a:t>Abfallentsorgung</a:t>
            </a:r>
          </a:p>
          <a:p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3E79D6-D01B-0728-D2E1-3E9855173EA8}"/>
              </a:ext>
            </a:extLst>
          </p:cNvPr>
          <p:cNvSpPr txBox="1"/>
          <p:nvPr/>
        </p:nvSpPr>
        <p:spPr>
          <a:xfrm>
            <a:off x="3878194" y="1688123"/>
            <a:ext cx="2795167" cy="1108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i="1" dirty="0"/>
              <a:t>Beitrag meist nur gering und/oder Erhebung mit unverhältnismäßigem Aufwand verbunden </a:t>
            </a:r>
          </a:p>
        </p:txBody>
      </p:sp>
    </p:spTree>
    <p:extLst>
      <p:ext uri="{BB962C8B-B14F-4D97-AF65-F5344CB8AC3E}">
        <p14:creationId xmlns:p14="http://schemas.microsoft.com/office/powerpoint/2010/main" val="20548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2AF35E5-C32C-0110-E2C3-BB15759A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78F972-8FDE-63F9-A21E-D2DBAA13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195486"/>
            <a:ext cx="4954298" cy="857250"/>
          </a:xfrm>
        </p:spPr>
        <p:txBody>
          <a:bodyPr/>
          <a:lstStyle/>
          <a:p>
            <a:r>
              <a:rPr lang="de-DE" dirty="0"/>
              <a:t>Definition der System- und Bilanzgrenze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4272C3-0458-9B01-7784-9C8AED22CD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663" y="1557338"/>
            <a:ext cx="7386637" cy="467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Nicht erfasst werden:</a:t>
            </a:r>
          </a:p>
          <a:p>
            <a:r>
              <a:rPr lang="de-DE" sz="1800" dirty="0"/>
              <a:t>Beteiligungsunternehmen (z.B. Krankenhäuser, Wohnbaugesellschaften) </a:t>
            </a:r>
          </a:p>
          <a:p>
            <a:r>
              <a:rPr lang="de-DE" sz="1800" dirty="0"/>
              <a:t>Vermietete Wohngebäude</a:t>
            </a:r>
          </a:p>
          <a:p>
            <a:r>
              <a:rPr lang="de-DE" sz="1800" dirty="0"/>
              <a:t>Soziale Wohnbauten</a:t>
            </a:r>
          </a:p>
          <a:p>
            <a:r>
              <a:rPr lang="de-DE" sz="1800" dirty="0"/>
              <a:t>Asyl- und Obdachlosenunterkünfte</a:t>
            </a:r>
          </a:p>
          <a:p>
            <a:endParaRPr lang="de-DE" sz="1800" dirty="0"/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Für Stadtwerke, Krankenhäuser und städtische Wohnbaugesellschaften</a:t>
            </a:r>
            <a:br>
              <a:rPr lang="de-DE" sz="1800" dirty="0"/>
            </a:br>
            <a:r>
              <a:rPr lang="de-DE" sz="1800" dirty="0"/>
              <a:t>      empfehlen wir eine eigene Bilanzierung. </a:t>
            </a:r>
          </a:p>
        </p:txBody>
      </p:sp>
    </p:spTree>
    <p:extLst>
      <p:ext uri="{BB962C8B-B14F-4D97-AF65-F5344CB8AC3E}">
        <p14:creationId xmlns:p14="http://schemas.microsoft.com/office/powerpoint/2010/main" val="262809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0AE6-3771-4BDC-AC2E-AA58B5B5328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Klimaneutrale Kommunalverwaltung</a:t>
            </a:r>
            <a:br>
              <a:rPr lang="de-DE" dirty="0"/>
            </a:br>
            <a:r>
              <a:rPr lang="de-DE" dirty="0"/>
              <a:t>Kommunale Beteiligungen</a:t>
            </a:r>
          </a:p>
        </p:txBody>
      </p:sp>
      <p:sp>
        <p:nvSpPr>
          <p:cNvPr id="6" name="Foliennummernplatzhalter 4"/>
          <p:cNvSpPr txBox="1">
            <a:spLocks/>
          </p:cNvSpPr>
          <p:nvPr/>
        </p:nvSpPr>
        <p:spPr bwMode="auto">
          <a:xfrm>
            <a:off x="8532440" y="6453211"/>
            <a:ext cx="47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1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320AE6-3771-4BDC-AC2E-AA58B5B5328F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5F13F4F8-19C3-4F37-90A1-F3E567A13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229645"/>
              </p:ext>
            </p:extLst>
          </p:nvPr>
        </p:nvGraphicFramePr>
        <p:xfrm>
          <a:off x="760665" y="1748631"/>
          <a:ext cx="4930775" cy="355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30105" imgH="3551094" progId="Excel.Sheet.12">
                  <p:embed/>
                </p:oleObj>
              </mc:Choice>
              <mc:Fallback>
                <p:oleObj name="Worksheet" r:id="rId3" imgW="4930105" imgH="35510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665" y="1748631"/>
                        <a:ext cx="4930775" cy="355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5FF51234-315B-490D-9A4C-034C1B601595}"/>
              </a:ext>
            </a:extLst>
          </p:cNvPr>
          <p:cNvSpPr txBox="1"/>
          <p:nvPr/>
        </p:nvSpPr>
        <p:spPr>
          <a:xfrm>
            <a:off x="5917948" y="4965442"/>
            <a:ext cx="283898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>
              <a:defRPr sz="1600" i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/>
              <a:t>Durch getrennte Bilanzierung der Beteiligungen sind die Kommunen besser vergleichbar</a:t>
            </a:r>
          </a:p>
        </p:txBody>
      </p:sp>
    </p:spTree>
    <p:extLst>
      <p:ext uri="{BB962C8B-B14F-4D97-AF65-F5344CB8AC3E}">
        <p14:creationId xmlns:p14="http://schemas.microsoft.com/office/powerpoint/2010/main" val="38296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A057A0DB0CD94ABE8A64AC7129AC48" ma:contentTypeVersion="5" ma:contentTypeDescription="Ein neues Dokument erstellen." ma:contentTypeScope="" ma:versionID="577f4b401ff92f4010ad6659f33f894f">
  <xsd:schema xmlns:xsd="http://www.w3.org/2001/XMLSchema" xmlns:xs="http://www.w3.org/2001/XMLSchema" xmlns:p="http://schemas.microsoft.com/office/2006/metadata/properties" xmlns:ns3="5accaf16-397e-4417-b035-7f6aadc72023" xmlns:ns4="4ff80fc9-23c8-43d0-997b-a61c6704a9ae" targetNamespace="http://schemas.microsoft.com/office/2006/metadata/properties" ma:root="true" ma:fieldsID="97adf6df67d51391757fc27b563d2c9b" ns3:_="" ns4:_="">
    <xsd:import namespace="5accaf16-397e-4417-b035-7f6aadc72023"/>
    <xsd:import namespace="4ff80fc9-23c8-43d0-997b-a61c6704a9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caf16-397e-4417-b035-7f6aadc720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80fc9-23c8-43d0-997b-a61c6704a9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E0796E-848F-4551-99C8-B5AED828A44B}">
  <ds:schemaRefs>
    <ds:schemaRef ds:uri="http://purl.org/dc/dcmitype/"/>
    <ds:schemaRef ds:uri="4ff80fc9-23c8-43d0-997b-a61c6704a9ae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accaf16-397e-4417-b035-7f6aadc72023"/>
  </ds:schemaRefs>
</ds:datastoreItem>
</file>

<file path=customXml/itemProps2.xml><?xml version="1.0" encoding="utf-8"?>
<ds:datastoreItem xmlns:ds="http://schemas.openxmlformats.org/officeDocument/2006/customXml" ds:itemID="{C04BF548-AC4B-41F7-A299-865340AAF5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C0DA2D-2905-4F44-A14D-C30F2E071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caf16-397e-4417-b035-7f6aadc72023"/>
    <ds:schemaRef ds:uri="4ff80fc9-23c8-43d0-997b-a61c6704a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1840</Words>
  <Application>Microsoft Office PowerPoint</Application>
  <PresentationFormat>Bildschirmpräsentation (4:3)</PresentationFormat>
  <Paragraphs>333</Paragraphs>
  <Slides>34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Larissa-Design</vt:lpstr>
      <vt:lpstr>Worksheet</vt:lpstr>
      <vt:lpstr>Auf dem Weg zur klimaneutralen Kommunalverwaltung: Definition und Handlungsempfehlungen</vt:lpstr>
      <vt:lpstr>Leitfaden „Klimaneutrale Kommunalverwaltung Baden-Württemberg“  Institut für Energie- und Umweltforschung Heidelberg (ifeu) + KEA BW</vt:lpstr>
      <vt:lpstr>Inhalt</vt:lpstr>
      <vt:lpstr>Definition der System- und Bilanzgrenze</vt:lpstr>
      <vt:lpstr>Definition der System- und Bilanzgrenze</vt:lpstr>
      <vt:lpstr>Definition der System- und Bilanzgrenze</vt:lpstr>
      <vt:lpstr>Definition der System- und Bilanzgrenze</vt:lpstr>
      <vt:lpstr>Definition der System- und Bilanzgrenze</vt:lpstr>
      <vt:lpstr>Klimaneutrale Kommunalverwaltung Kommunale Beteiligungen</vt:lpstr>
      <vt:lpstr>Einbettung der Bilanzierung der klimaneutralen Kommunalverwaltung in der Bilanzierung mit BICO2 BW</vt:lpstr>
      <vt:lpstr>Bilanzierungstool für die Kernbilanz  </vt:lpstr>
      <vt:lpstr>Bilanzierungstool für die Kernbilanz  </vt:lpstr>
      <vt:lpstr>Definition der Klimaneutralität Minderungspfad</vt:lpstr>
      <vt:lpstr>Definition der Klimaneutralität Ziele</vt:lpstr>
      <vt:lpstr>Definition der Klimaneutralität Ziele</vt:lpstr>
      <vt:lpstr>Anrechnung Ökostrom auf die THG Bilanz</vt:lpstr>
      <vt:lpstr>Anrechnung Ökostrom auf die THG Bilanz</vt:lpstr>
      <vt:lpstr>Freiwillige CO2-Kompensation </vt:lpstr>
      <vt:lpstr>Handlungsempfehlungen</vt:lpstr>
      <vt:lpstr>Handlungsempfehlungen</vt:lpstr>
      <vt:lpstr>Handlungsempfehlungen</vt:lpstr>
      <vt:lpstr>Handlungsempfehlungen</vt:lpstr>
      <vt:lpstr>  Kommunales Energiemanagement…</vt:lpstr>
      <vt:lpstr>Haupteffekte des systematischen Kommunalen Energiemanagements:</vt:lpstr>
      <vt:lpstr>Kom.EMS: Kommunales Energiemanagement mit System</vt:lpstr>
      <vt:lpstr>Was ist Kom.EMS?</vt:lpstr>
      <vt:lpstr>Schritt für Schritt zur KNKV</vt:lpstr>
      <vt:lpstr>Kom.EMS und Kom.EMS zero und Bundes EnEfG in einem Werkzeug</vt:lpstr>
      <vt:lpstr>Handlungsempfehlungen</vt:lpstr>
      <vt:lpstr>Handlungsempfehlungen</vt:lpstr>
      <vt:lpstr>Handlungsempfehlungen</vt:lpstr>
      <vt:lpstr>Handlungsempfehlungen</vt:lpstr>
      <vt:lpstr>Quellen:</vt:lpstr>
      <vt:lpstr>Unsere nächsten Termine: immer dienstags von 10:45 bis 11:45 Uhr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Jürgen Leuchtner</dc:creator>
  <cp:lastModifiedBy>Katharina Krause</cp:lastModifiedBy>
  <cp:revision>307</cp:revision>
  <cp:lastPrinted>2020-11-13T11:34:47Z</cp:lastPrinted>
  <dcterms:created xsi:type="dcterms:W3CDTF">2016-06-28T14:55:03Z</dcterms:created>
  <dcterms:modified xsi:type="dcterms:W3CDTF">2022-11-24T10:54:01Z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0x010100EEA057A0DB0CD94ABE8A64AC7129AC48</vt:lpwstr>
  </property>
</Properties>
</file>