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7" r:id="rId2"/>
    <p:sldId id="259" r:id="rId3"/>
    <p:sldId id="406" r:id="rId4"/>
    <p:sldId id="419" r:id="rId5"/>
    <p:sldId id="408" r:id="rId6"/>
    <p:sldId id="423" r:id="rId7"/>
    <p:sldId id="424" r:id="rId8"/>
    <p:sldId id="429" r:id="rId9"/>
    <p:sldId id="427" r:id="rId10"/>
    <p:sldId id="431" r:id="rId11"/>
    <p:sldId id="432" r:id="rId12"/>
    <p:sldId id="433" r:id="rId13"/>
    <p:sldId id="434" r:id="rId14"/>
    <p:sldId id="435" r:id="rId15"/>
    <p:sldId id="436" r:id="rId16"/>
    <p:sldId id="313" r:id="rId17"/>
  </p:sldIdLst>
  <p:sldSz cx="9144000" cy="6858000" type="screen4x3"/>
  <p:notesSz cx="7102475" cy="102346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513" cy="512304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2304" y="0"/>
            <a:ext cx="3078513" cy="512304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F8C26AD-25BD-450C-8B9B-CED9D8C8E54B}" type="datetimeFigureOut">
              <a:rPr lang="de-DE"/>
              <a:pPr>
                <a:defRPr/>
              </a:pPr>
              <a:t>02.09.2022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7" tIns="47393" rIns="94787" bIns="47393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17" y="4861155"/>
            <a:ext cx="5682643" cy="4605821"/>
          </a:xfrm>
          <a:prstGeom prst="rect">
            <a:avLst/>
          </a:prstGeom>
        </p:spPr>
        <p:txBody>
          <a:bodyPr vert="horz" lIns="94787" tIns="47393" rIns="94787" bIns="47393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0673"/>
            <a:ext cx="3078513" cy="512303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2304" y="9720673"/>
            <a:ext cx="3078513" cy="512303"/>
          </a:xfrm>
          <a:prstGeom prst="rect">
            <a:avLst/>
          </a:prstGeom>
        </p:spPr>
        <p:txBody>
          <a:bodyPr vert="horz" wrap="square" lIns="94787" tIns="47393" rIns="94787" bIns="4739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EC61509-3C96-420E-820C-517A270E264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407763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C61509-3C96-420E-820C-517A270E2647}" type="slidenum">
              <a:rPr lang="de-DE" altLang="de-DE" smtClean="0"/>
              <a:pPr>
                <a:defRPr/>
              </a:pPr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86011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C61509-3C96-420E-820C-517A270E2647}" type="slidenum">
              <a:rPr lang="de-DE" altLang="de-DE" smtClean="0"/>
              <a:pPr>
                <a:defRPr/>
              </a:pPr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98897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C61509-3C96-420E-820C-517A270E2647}" type="slidenum">
              <a:rPr lang="de-DE" altLang="de-DE" smtClean="0"/>
              <a:pPr>
                <a:defRPr/>
              </a:pPr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65925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C61509-3C96-420E-820C-517A270E2647}" type="slidenum">
              <a:rPr lang="de-DE" altLang="de-DE" smtClean="0"/>
              <a:pPr>
                <a:defRPr/>
              </a:pPr>
              <a:t>16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79850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19.09.2022</a:t>
            </a:r>
            <a:endParaRPr lang="de-DE"/>
          </a:p>
        </p:txBody>
      </p:sp>
      <p:sp>
        <p:nvSpPr>
          <p:cNvPr id="5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88F89-595C-4BEB-95E9-4471EEE3FE5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7612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19.09.2022</a:t>
            </a:r>
            <a:endParaRPr lang="de-DE"/>
          </a:p>
        </p:txBody>
      </p:sp>
      <p:sp>
        <p:nvSpPr>
          <p:cNvPr id="5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B2CC3-F489-4CB5-88B6-575B03D7ABF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83669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19.09.2022</a:t>
            </a:r>
            <a:endParaRPr lang="de-DE"/>
          </a:p>
        </p:txBody>
      </p:sp>
      <p:sp>
        <p:nvSpPr>
          <p:cNvPr id="5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9FEE8-38CE-4A90-AF98-4CFE5EC4987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94118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19.09.2022</a:t>
            </a:r>
            <a:endParaRPr lang="de-DE"/>
          </a:p>
        </p:txBody>
      </p:sp>
      <p:sp>
        <p:nvSpPr>
          <p:cNvPr id="5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423E2-8929-4EFB-B3AE-981DB5B086D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72617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19.09.2022</a:t>
            </a:r>
            <a:endParaRPr lang="de-DE"/>
          </a:p>
        </p:txBody>
      </p:sp>
      <p:sp>
        <p:nvSpPr>
          <p:cNvPr id="5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4735C-664B-4B1C-AD49-8F7FA09564C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43570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19.09.2022</a:t>
            </a:r>
            <a:endParaRPr lang="de-DE"/>
          </a:p>
        </p:txBody>
      </p:sp>
      <p:sp>
        <p:nvSpPr>
          <p:cNvPr id="6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9BCFD-BE7F-47DD-B3F4-47651742072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36605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19.09.2022</a:t>
            </a:r>
            <a:endParaRPr lang="de-DE"/>
          </a:p>
        </p:txBody>
      </p:sp>
      <p:sp>
        <p:nvSpPr>
          <p:cNvPr id="8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4B669-3ADF-4337-AE13-E340CF4F79E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39867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19.09.2022</a:t>
            </a:r>
            <a:endParaRPr lang="de-DE"/>
          </a:p>
        </p:txBody>
      </p:sp>
      <p:sp>
        <p:nvSpPr>
          <p:cNvPr id="4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0E820-F3C1-4E6F-A8F1-6132C27DF13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03593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19.09.2022</a:t>
            </a:r>
            <a:endParaRPr lang="de-DE"/>
          </a:p>
        </p:txBody>
      </p:sp>
      <p:sp>
        <p:nvSpPr>
          <p:cNvPr id="3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9DA1B-0DDF-4F2B-B873-37B20968CF6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73547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19.09.2022</a:t>
            </a:r>
            <a:endParaRPr lang="de-DE"/>
          </a:p>
        </p:txBody>
      </p:sp>
      <p:sp>
        <p:nvSpPr>
          <p:cNvPr id="6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86DC9-719E-4B82-9197-47BD50EDEEF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31889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ine Ecke des Rechtecks schneiden und abrunden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htwinkliges Dreiec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ihand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 dirty="0"/>
          </a:p>
        </p:txBody>
      </p:sp>
      <p:sp>
        <p:nvSpPr>
          <p:cNvPr id="9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19.09.2022</a:t>
            </a:r>
            <a:endParaRPr lang="de-DE"/>
          </a:p>
        </p:txBody>
      </p:sp>
      <p:sp>
        <p:nvSpPr>
          <p:cNvPr id="10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B1137-C9DB-448F-BB1E-0490DC43248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05562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elplatzhalt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  <a:endParaRPr lang="en-US" altLang="de-DE" smtClean="0"/>
          </a:p>
        </p:txBody>
      </p:sp>
      <p:sp>
        <p:nvSpPr>
          <p:cNvPr id="1029" name="Textplatzhalt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  <a:endParaRPr lang="en-US" altLang="de-DE" smtClean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19.09.2022</a:t>
            </a:r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F6FD1E53-D230-4C7F-A149-E9E0650CADC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grpSp>
        <p:nvGrpSpPr>
          <p:cNvPr id="1033" name="Gruppieren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grpSp>
          <p:nvGrpSpPr>
            <p:cNvPr id="1034" name="Freihandform 11"/>
            <p:cNvGrpSpPr>
              <a:grpSpLocks/>
            </p:cNvGrpSpPr>
            <p:nvPr/>
          </p:nvGrpSpPr>
          <p:grpSpPr bwMode="auto">
            <a:xfrm>
              <a:off x="-6091" y="-11569"/>
              <a:ext cx="9137939" cy="1050979"/>
              <a:chOff x="-6096" y="-24384"/>
              <a:chExt cx="9137904" cy="1048512"/>
            </a:xfrm>
          </p:grpSpPr>
          <p:pic>
            <p:nvPicPr>
              <p:cNvPr id="1038" name="Freihandform 11"/>
              <p:cNvPicPr>
                <a:picLocks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96" y="-24384"/>
                <a:ext cx="9137904" cy="1048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39" name="Text Box 11"/>
              <p:cNvSpPr txBox="1">
                <a:spLocks noChangeArrowheads="1"/>
              </p:cNvSpPr>
              <p:nvPr/>
            </p:nvSpPr>
            <p:spPr bwMode="auto">
              <a:xfrm rot="-164308">
                <a:off x="-30163" y="422275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de-DE" smtClean="0">
                  <a:latin typeface="Constantia" panose="02030602050306030303" pitchFamily="18" charset="0"/>
                </a:endParaRPr>
              </a:p>
            </p:txBody>
          </p:sp>
        </p:grpSp>
        <p:grpSp>
          <p:nvGrpSpPr>
            <p:cNvPr id="1035" name="Freihandform 12"/>
            <p:cNvGrpSpPr>
              <a:grpSpLocks/>
            </p:cNvGrpSpPr>
            <p:nvPr/>
          </p:nvGrpSpPr>
          <p:grpSpPr bwMode="auto">
            <a:xfrm>
              <a:off x="-6091" y="61755"/>
              <a:ext cx="9156227" cy="910441"/>
              <a:chOff x="-6096" y="48768"/>
              <a:chExt cx="9156192" cy="908304"/>
            </a:xfrm>
          </p:grpSpPr>
          <p:pic>
            <p:nvPicPr>
              <p:cNvPr id="1036" name="Freihandform 12"/>
              <p:cNvPicPr>
                <a:picLocks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96" y="48768"/>
                <a:ext cx="9156192" cy="908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37" name="Text Box 14"/>
              <p:cNvSpPr txBox="1">
                <a:spLocks noChangeArrowheads="1"/>
              </p:cNvSpPr>
              <p:nvPr/>
            </p:nvSpPr>
            <p:spPr bwMode="auto">
              <a:xfrm rot="-164308">
                <a:off x="-22225" y="496888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de-DE" smtClean="0">
                  <a:latin typeface="Constantia" panose="02030602050306030303" pitchFamily="18" charset="0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5" r:id="rId9"/>
    <p:sldLayoutId id="2147483842" r:id="rId10"/>
    <p:sldLayoutId id="2147483843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WordArt 9"/>
          <p:cNvSpPr>
            <a:spLocks noChangeArrowheads="1" noChangeShapeType="1" noTextEdit="1"/>
          </p:cNvSpPr>
          <p:nvPr/>
        </p:nvSpPr>
        <p:spPr bwMode="auto">
          <a:xfrm>
            <a:off x="1835150" y="5229225"/>
            <a:ext cx="424973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de-DE" sz="28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CCFF"/>
              </a:solidFill>
              <a:latin typeface="Calibri" panose="020F0502020204030204" pitchFamily="34" charset="0"/>
            </a:endParaRPr>
          </a:p>
        </p:txBody>
      </p:sp>
      <p:sp>
        <p:nvSpPr>
          <p:cNvPr id="5125" name="Textfeld 7"/>
          <p:cNvSpPr txBox="1">
            <a:spLocks noChangeArrowheads="1"/>
          </p:cNvSpPr>
          <p:nvPr/>
        </p:nvSpPr>
        <p:spPr bwMode="auto">
          <a:xfrm>
            <a:off x="1509963" y="1189213"/>
            <a:ext cx="6624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>
              <a:latin typeface="Lucida Sans Unicode" panose="020B0602030504020204" pitchFamily="34" charset="0"/>
            </a:endParaRPr>
          </a:p>
        </p:txBody>
      </p:sp>
      <p:sp>
        <p:nvSpPr>
          <p:cNvPr id="5126" name="Textfeld 8"/>
          <p:cNvSpPr txBox="1">
            <a:spLocks noChangeArrowheads="1"/>
          </p:cNvSpPr>
          <p:nvPr/>
        </p:nvSpPr>
        <p:spPr bwMode="auto">
          <a:xfrm>
            <a:off x="-8194" y="1559101"/>
            <a:ext cx="914400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3000" b="1" dirty="0" smtClean="0">
                <a:latin typeface="Arial" panose="020B0604020202020204" pitchFamily="34" charset="0"/>
              </a:rPr>
              <a:t>KWK - Tagung KEA – BW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30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3000" b="1" dirty="0" smtClean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3000" b="1" dirty="0" smtClean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3000" b="1" dirty="0" smtClean="0">
                <a:latin typeface="Arial" panose="020B0604020202020204" pitchFamily="34" charset="0"/>
              </a:rPr>
              <a:t>19.09.2022</a:t>
            </a:r>
            <a:endParaRPr lang="de-DE" altLang="de-DE" sz="3000" b="1" dirty="0">
              <a:latin typeface="Arial" panose="020B0604020202020204" pitchFamily="34" charset="0"/>
            </a:endParaRPr>
          </a:p>
        </p:txBody>
      </p:sp>
      <p:sp>
        <p:nvSpPr>
          <p:cNvPr id="5129" name="Textfeld 4"/>
          <p:cNvSpPr txBox="1">
            <a:spLocks noChangeArrowheads="1"/>
          </p:cNvSpPr>
          <p:nvPr/>
        </p:nvSpPr>
        <p:spPr bwMode="auto">
          <a:xfrm>
            <a:off x="2339752" y="4121997"/>
            <a:ext cx="4573587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e-DE" altLang="de-DE" b="1" dirty="0"/>
              <a:t>Günther </a:t>
            </a:r>
            <a:r>
              <a:rPr lang="de-DE" altLang="de-DE" b="1" dirty="0" smtClean="0"/>
              <a:t>Garbe</a:t>
            </a:r>
          </a:p>
          <a:p>
            <a:pPr algn="ctr"/>
            <a:r>
              <a:rPr lang="de-DE" altLang="de-DE" b="1" dirty="0" smtClean="0"/>
              <a:t>Stadtwerke Altensteig</a:t>
            </a:r>
          </a:p>
          <a:p>
            <a:pPr algn="ctr"/>
            <a:r>
              <a:rPr lang="de-DE" altLang="de-DE" sz="1600" b="1" dirty="0" smtClean="0"/>
              <a:t>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323528" y="6306277"/>
            <a:ext cx="21336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000" smtClean="0">
                <a:solidFill>
                  <a:srgbClr val="045C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19.09.2022</a:t>
            </a:r>
            <a:endParaRPr lang="de-DE" sz="1000" dirty="0">
              <a:solidFill>
                <a:srgbClr val="045C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188F89-595C-4BEB-95E9-4471EEE3FE5B}" type="slidenum">
              <a:rPr lang="de-DE" altLang="de-DE" smtClean="0"/>
              <a:pPr>
                <a:defRPr/>
              </a:pPr>
              <a:t>1</a:t>
            </a:fld>
            <a:endParaRPr lang="de-DE" alt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703" y="5419202"/>
            <a:ext cx="1684205" cy="915446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342" y="2276872"/>
            <a:ext cx="2066925" cy="771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39552" y="623320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19.09.2022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69DA1B-0DDF-4F2B-B873-37B20968CF6F}" type="slidenum">
              <a:rPr lang="de-DE" altLang="de-DE" smtClean="0"/>
              <a:pPr>
                <a:defRPr/>
              </a:pPr>
              <a:t>10</a:t>
            </a:fld>
            <a:endParaRPr lang="de-DE" altLang="de-DE"/>
          </a:p>
        </p:txBody>
      </p:sp>
      <p:sp>
        <p:nvSpPr>
          <p:cNvPr id="4" name="Textfeld 3"/>
          <p:cNvSpPr txBox="1"/>
          <p:nvPr/>
        </p:nvSpPr>
        <p:spPr>
          <a:xfrm>
            <a:off x="445503" y="836712"/>
            <a:ext cx="84352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/>
              <a:t>Wärmeversorgung der Stadtwerke Altensteig </a:t>
            </a:r>
            <a:endParaRPr lang="de-DE" sz="30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651992" y="2276872"/>
            <a:ext cx="72728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b="1" dirty="0" smtClean="0"/>
              <a:t>Diskussion wie wollen wir zukünftig die Wärme abrechnen?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b="1" dirty="0" smtClean="0"/>
              <a:t>Wärmepreise oder Wärmegebühren?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b="1" dirty="0" smtClean="0"/>
              <a:t>Die SWA haben sich gemeinsam mit der Stadtverwaltung über die beiden Möglichkeiten der Wärmeabrechnung ausgetauscht. 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93877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19.09.2022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69DA1B-0DDF-4F2B-B873-37B20968CF6F}" type="slidenum">
              <a:rPr lang="de-DE" altLang="de-DE" smtClean="0"/>
              <a:pPr>
                <a:defRPr/>
              </a:pPr>
              <a:t>11</a:t>
            </a:fld>
            <a:endParaRPr lang="de-DE" altLang="de-DE"/>
          </a:p>
        </p:txBody>
      </p:sp>
      <p:sp>
        <p:nvSpPr>
          <p:cNvPr id="4" name="Textfeld 3"/>
          <p:cNvSpPr txBox="1"/>
          <p:nvPr/>
        </p:nvSpPr>
        <p:spPr>
          <a:xfrm>
            <a:off x="457200" y="908720"/>
            <a:ext cx="88204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/>
              <a:t>Wärmeversorgung der Stadtwerke Altensteig </a:t>
            </a:r>
            <a:endParaRPr lang="de-DE" sz="30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755576" y="1916832"/>
            <a:ext cx="7272808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 </a:t>
            </a:r>
            <a:r>
              <a:rPr lang="de-DE" b="1" u="sng" dirty="0" smtClean="0"/>
              <a:t>Wärmepreise: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b="1" dirty="0" smtClean="0"/>
              <a:t>Hohe Flexibilität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b="1" dirty="0" smtClean="0"/>
              <a:t>Einfache Kalkulation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b="1" dirty="0" smtClean="0"/>
              <a:t>Keine Rechtsaufsicht über Landratsamt und Regierungspräsidium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b="1" dirty="0" smtClean="0"/>
              <a:t>Wenig Transparenz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b="1" dirty="0" smtClean="0"/>
              <a:t>Kein Gremium notwendig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b="1" dirty="0" smtClean="0"/>
              <a:t>Unterjährige Preisanpassung leichter möglich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61646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19.09.2022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69DA1B-0DDF-4F2B-B873-37B20968CF6F}" type="slidenum">
              <a:rPr lang="de-DE" altLang="de-DE" smtClean="0"/>
              <a:pPr>
                <a:defRPr/>
              </a:pPr>
              <a:t>12</a:t>
            </a:fld>
            <a:endParaRPr lang="de-DE" altLang="de-DE"/>
          </a:p>
        </p:txBody>
      </p:sp>
      <p:sp>
        <p:nvSpPr>
          <p:cNvPr id="4" name="Textfeld 3"/>
          <p:cNvSpPr txBox="1"/>
          <p:nvPr/>
        </p:nvSpPr>
        <p:spPr>
          <a:xfrm>
            <a:off x="414818" y="692696"/>
            <a:ext cx="85689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/>
              <a:t>Wärmeversorgung der Stadtwerke Altensteig </a:t>
            </a:r>
            <a:endParaRPr lang="de-DE" sz="30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827584" y="1484784"/>
            <a:ext cx="8208912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Wärmegebühren: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b="1" dirty="0"/>
              <a:t>Kalkulation nach gesetzlichen Vorschriften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b="1" dirty="0"/>
              <a:t>Hohe Transparenz durch Beratung und Beschlussfassung in öffentlicher Sitzung durch den Gemeinderat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b="1" dirty="0"/>
              <a:t>Kunde kann die Kalkulation komplett nachvollziehen, da alle relevanten Kosten und Erlöse in der Kalkulation offen gelegt werden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b="1" dirty="0"/>
              <a:t>Gebührensatzung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b="1" dirty="0"/>
              <a:t>Unterjährige Anpassung extrem schwierig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b="1" dirty="0"/>
              <a:t>Prüfung der Kalkulation durch Rechtsaufsicht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b="1" dirty="0"/>
              <a:t>Transparente und belastbare Beschaffung von Primärenergie (Gas, Strom, Hackschnitzel), Einkaufsstrategie bei Gebührenüberprüfung durch Rechtsaufsicht</a:t>
            </a:r>
          </a:p>
          <a:p>
            <a:endParaRPr lang="de-DE" b="1" dirty="0" smtClean="0"/>
          </a:p>
        </p:txBody>
      </p:sp>
    </p:spTree>
    <p:extLst>
      <p:ext uri="{BB962C8B-B14F-4D97-AF65-F5344CB8AC3E}">
        <p14:creationId xmlns:p14="http://schemas.microsoft.com/office/powerpoint/2010/main" val="416406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19.09.2022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69DA1B-0DDF-4F2B-B873-37B20968CF6F}" type="slidenum">
              <a:rPr lang="de-DE" altLang="de-DE" smtClean="0"/>
              <a:pPr>
                <a:defRPr/>
              </a:pPr>
              <a:t>13</a:t>
            </a:fld>
            <a:endParaRPr lang="de-DE" altLang="de-DE"/>
          </a:p>
        </p:txBody>
      </p:sp>
      <p:sp>
        <p:nvSpPr>
          <p:cNvPr id="4" name="Textfeld 3"/>
          <p:cNvSpPr txBox="1"/>
          <p:nvPr/>
        </p:nvSpPr>
        <p:spPr>
          <a:xfrm>
            <a:off x="457200" y="764704"/>
            <a:ext cx="85792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/>
              <a:t>Wärmeversorgung der Stadtwerke Altensteig </a:t>
            </a:r>
            <a:endParaRPr lang="de-DE" sz="30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651992" y="1988840"/>
            <a:ext cx="7272808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Gründe für die Entscheidung des Gemeinderats das Gebührenmodell zu verwenden: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b="1" dirty="0" smtClean="0"/>
              <a:t>Hohe Transparenz für den Kunden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b="1" dirty="0" smtClean="0"/>
              <a:t>Entscheidung für die Höhe der Gebühren liegt beim Gremium</a:t>
            </a:r>
          </a:p>
          <a:p>
            <a:pPr>
              <a:lnSpc>
                <a:spcPct val="150000"/>
              </a:lnSpc>
            </a:pPr>
            <a:r>
              <a:rPr lang="de-DE" b="1" dirty="0"/>
              <a:t> </a:t>
            </a:r>
            <a:r>
              <a:rPr lang="de-DE" b="1" dirty="0" smtClean="0"/>
              <a:t>   (gewählte Vertreter der Bürgerschaft)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1" dirty="0"/>
          </a:p>
          <a:p>
            <a:endParaRPr lang="de-DE" b="1" dirty="0" smtClean="0"/>
          </a:p>
        </p:txBody>
      </p:sp>
    </p:spTree>
    <p:extLst>
      <p:ext uri="{BB962C8B-B14F-4D97-AF65-F5344CB8AC3E}">
        <p14:creationId xmlns:p14="http://schemas.microsoft.com/office/powerpoint/2010/main" val="327159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19.09.2022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69DA1B-0DDF-4F2B-B873-37B20968CF6F}" type="slidenum">
              <a:rPr lang="de-DE" altLang="de-DE" smtClean="0"/>
              <a:pPr>
                <a:defRPr/>
              </a:pPr>
              <a:t>14</a:t>
            </a:fld>
            <a:endParaRPr lang="de-DE" altLang="de-DE"/>
          </a:p>
        </p:txBody>
      </p:sp>
      <p:sp>
        <p:nvSpPr>
          <p:cNvPr id="4" name="Textfeld 3"/>
          <p:cNvSpPr txBox="1"/>
          <p:nvPr/>
        </p:nvSpPr>
        <p:spPr>
          <a:xfrm>
            <a:off x="482285" y="764704"/>
            <a:ext cx="85689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/>
              <a:t>Wärmeversorgung der Stadtwerke Altensteig </a:t>
            </a:r>
            <a:endParaRPr lang="de-DE" sz="30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755576" y="1556792"/>
            <a:ext cx="7272808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Beschaffungsstrategie der SWA für den Einkauf für Gas und Strom für die Wärmeversorgung:</a:t>
            </a:r>
          </a:p>
          <a:p>
            <a:endParaRPr lang="de-DE" b="1" u="sng" dirty="0"/>
          </a:p>
          <a:p>
            <a:endParaRPr lang="de-DE" b="1" u="sng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b="1" dirty="0" smtClean="0"/>
              <a:t>Im Rahmen der Gebührenkalkulation müssen für die Festlegung der Gebühren Obergrenze alle notwendigen Kosten  und Erlöse in der Kalkulation schon vorhanden sein.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b="1" dirty="0" smtClean="0"/>
              <a:t>Die Gebühren werden im Werksausschuss vorberaten und in der folgenden Gemeinderatssitzung (Nov/Dez) öffentlich beraten und beschlossen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b="1" dirty="0" smtClean="0"/>
              <a:t>Die Gebühren gelten grundsätzlich für ein Jahr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b="1" dirty="0" smtClean="0"/>
              <a:t>Die SWA beschaffen die notwendigen Strom- und Gasmengen über unsere Stromhandelsgesellschaft SWS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  <a:p>
            <a:endParaRPr lang="de-DE" b="1" dirty="0" smtClean="0"/>
          </a:p>
        </p:txBody>
      </p:sp>
    </p:spTree>
    <p:extLst>
      <p:ext uri="{BB962C8B-B14F-4D97-AF65-F5344CB8AC3E}">
        <p14:creationId xmlns:p14="http://schemas.microsoft.com/office/powerpoint/2010/main" val="236825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51391" y="6381382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19.09.2022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69DA1B-0DDF-4F2B-B873-37B20968CF6F}" type="slidenum">
              <a:rPr lang="de-DE" altLang="de-DE" smtClean="0"/>
              <a:pPr>
                <a:defRPr/>
              </a:pPr>
              <a:t>15</a:t>
            </a:fld>
            <a:endParaRPr lang="de-DE" altLang="de-DE"/>
          </a:p>
        </p:txBody>
      </p:sp>
      <p:sp>
        <p:nvSpPr>
          <p:cNvPr id="4" name="Textfeld 3"/>
          <p:cNvSpPr txBox="1"/>
          <p:nvPr/>
        </p:nvSpPr>
        <p:spPr>
          <a:xfrm>
            <a:off x="551391" y="692696"/>
            <a:ext cx="85689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/>
              <a:t>Wärmeversorgung der Stadtwerke Altensteig </a:t>
            </a:r>
            <a:endParaRPr lang="de-DE" sz="30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899592" y="1366163"/>
            <a:ext cx="72728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Beschaffungsstrategie der SWA für den Einkauf für Gas und Strom für die Wärmeversorgung:</a:t>
            </a:r>
          </a:p>
          <a:p>
            <a:endParaRPr lang="de-DE" b="1" u="sng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b="1" dirty="0" smtClean="0"/>
              <a:t>Die Beschaffung läuft über eine sogenannte kontinuierliche Beschaffung über einen Zeitraum von mindestens 200 Tagen in gleichbleibenden Tranchen um einen belastbaren Marktpreis für das Folgejahr zu erzielen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b="1" dirty="0" smtClean="0"/>
              <a:t>Vorteil: Unterjährige Schwankungen des Energiepreises können ausgeglichen werden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b="1" dirty="0" smtClean="0"/>
              <a:t>Die Beschaffung der gesamten Energiemenge an einem Handelstag (Ausschreibung) ist stark risikobelastet (zocken!)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b="1" dirty="0" smtClean="0"/>
              <a:t>Die Energiemengen werden in einem Unterportfolio des SWA- Vertriebs gelistet (Transparenz)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14187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 bwMode="auto">
          <a:xfrm>
            <a:off x="1763688" y="3933056"/>
            <a:ext cx="7851648" cy="226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18288" bIns="0">
            <a:normAutofit fontScale="92500"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tabLst>
                <a:tab pos="1074738" algn="l"/>
              </a:tabLst>
              <a:defRPr/>
            </a:pPr>
            <a:r>
              <a:rPr lang="de-DE" sz="3600" b="1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de-DE" sz="3600" b="1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de-DE" sz="3600" b="1">
                <a:solidFill>
                  <a:schemeClr val="accent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de-DE" sz="3600" b="1">
                <a:solidFill>
                  <a:schemeClr val="accent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de-DE" sz="3600" b="1">
                <a:solidFill>
                  <a:schemeClr val="accent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de-DE" sz="3600" b="1">
                <a:solidFill>
                  <a:schemeClr val="accent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de-DE" sz="3600" b="1">
                <a:solidFill>
                  <a:schemeClr val="accent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de-DE" sz="3600" b="1">
                <a:solidFill>
                  <a:schemeClr val="accent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de-DE" sz="900" b="1">
                <a:solidFill>
                  <a:schemeClr val="accent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de-DE" sz="900" b="1">
                <a:solidFill>
                  <a:schemeClr val="accent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de-DE" sz="2400" b="1" dirty="0">
              <a:solidFill>
                <a:schemeClr val="accent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4341" name="WordArt 11"/>
          <p:cNvSpPr>
            <a:spLocks noChangeArrowheads="1" noChangeShapeType="1" noTextEdit="1"/>
          </p:cNvSpPr>
          <p:nvPr/>
        </p:nvSpPr>
        <p:spPr bwMode="auto">
          <a:xfrm>
            <a:off x="900113" y="1700213"/>
            <a:ext cx="7286625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de-DE" sz="32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FFFF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Datumsplatzhalter 3"/>
          <p:cNvSpPr>
            <a:spLocks noGrp="1"/>
          </p:cNvSpPr>
          <p:nvPr>
            <p:ph type="dt" sz="quarter" idx="10"/>
          </p:nvPr>
        </p:nvSpPr>
        <p:spPr>
          <a:xfrm>
            <a:off x="467544" y="6356350"/>
            <a:ext cx="21336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000" smtClean="0">
                <a:solidFill>
                  <a:srgbClr val="045C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19.09.2022</a:t>
            </a:r>
            <a:endParaRPr lang="de-DE" sz="1000" dirty="0">
              <a:solidFill>
                <a:srgbClr val="045C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259632" y="937128"/>
            <a:ext cx="619268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altLang="de-DE" sz="2600" b="1" dirty="0" smtClean="0"/>
              <a:t>Vielen Dank für Ihre Aufmerksamkeit!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423E2-8929-4EFB-B3AE-981DB5B086DE}" type="slidenum">
              <a:rPr lang="de-DE" altLang="de-DE" smtClean="0"/>
              <a:pPr>
                <a:defRPr/>
              </a:pPr>
              <a:t>16</a:t>
            </a:fld>
            <a:endParaRPr lang="de-DE" alt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588509"/>
            <a:ext cx="5632368" cy="46555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>
          <a:xfrm>
            <a:off x="467544" y="6356350"/>
            <a:ext cx="21336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000" smtClean="0">
                <a:solidFill>
                  <a:srgbClr val="045C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19.09.2022</a:t>
            </a:r>
            <a:endParaRPr lang="de-DE" sz="1000" dirty="0">
              <a:solidFill>
                <a:srgbClr val="045C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4" name="Textfeld 15"/>
          <p:cNvSpPr txBox="1">
            <a:spLocks noChangeArrowheads="1"/>
          </p:cNvSpPr>
          <p:nvPr/>
        </p:nvSpPr>
        <p:spPr bwMode="auto">
          <a:xfrm>
            <a:off x="4651375" y="1363663"/>
            <a:ext cx="449262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de-DE" altLang="de-DE" sz="1600" dirty="0">
                <a:latin typeface="Lucida Sans Unicode" panose="020B0602030504020204" pitchFamily="34" charset="0"/>
              </a:rPr>
              <a:t/>
            </a:r>
            <a:br>
              <a:rPr lang="de-DE" altLang="de-DE" sz="1600" dirty="0">
                <a:latin typeface="Lucida Sans Unicode" panose="020B0602030504020204" pitchFamily="34" charset="0"/>
              </a:rPr>
            </a:br>
            <a:endParaRPr lang="de-DE" altLang="de-DE" sz="1600" dirty="0">
              <a:latin typeface="Lucida Sans Unicode" panose="020B0602030504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600" dirty="0">
                <a:latin typeface="Lucida Sans Unicode" panose="020B0602030504020204" pitchFamily="34" charset="0"/>
              </a:rPr>
              <a:t> </a:t>
            </a:r>
          </a:p>
        </p:txBody>
      </p:sp>
      <p:sp>
        <p:nvSpPr>
          <p:cNvPr id="6155" name="Textfeld 13"/>
          <p:cNvSpPr txBox="1">
            <a:spLocks noChangeArrowheads="1"/>
          </p:cNvSpPr>
          <p:nvPr/>
        </p:nvSpPr>
        <p:spPr bwMode="auto">
          <a:xfrm>
            <a:off x="1534344" y="818912"/>
            <a:ext cx="619283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3000" b="1" dirty="0" smtClean="0">
                <a:latin typeface="Arial" panose="020B0604020202020204" pitchFamily="34" charset="0"/>
              </a:rPr>
              <a:t>Stadt Altensteig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3000" b="1" dirty="0" smtClean="0">
                <a:latin typeface="Arial" panose="020B0604020202020204" pitchFamily="34" charset="0"/>
              </a:rPr>
              <a:t>Kreis Calw, ca. 11.000 Einwohner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3000" b="1" dirty="0" smtClean="0">
                <a:latin typeface="Arial" panose="020B0604020202020204" pitchFamily="34" charset="0"/>
              </a:rPr>
              <a:t>8 </a:t>
            </a:r>
            <a:r>
              <a:rPr lang="de-DE" altLang="de-DE" sz="3000" b="1" dirty="0">
                <a:latin typeface="Arial" panose="020B0604020202020204" pitchFamily="34" charset="0"/>
              </a:rPr>
              <a:t>Ortsteile</a:t>
            </a:r>
            <a:endParaRPr lang="de-DE" altLang="de-DE" sz="3000" b="1" dirty="0" smtClean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3000" b="1" dirty="0" smtClean="0">
                <a:latin typeface="Arial" panose="020B0604020202020204" pitchFamily="34" charset="0"/>
              </a:rPr>
              <a:t>im Nordschwarzwald</a:t>
            </a:r>
            <a:endParaRPr lang="de-DE" altLang="de-DE" sz="3000" b="1" dirty="0">
              <a:latin typeface="Arial" panose="020B060402020202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3" y="2742339"/>
            <a:ext cx="4176538" cy="313316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008006"/>
            <a:ext cx="4923146" cy="3308043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7030616" y="6329483"/>
            <a:ext cx="165618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 smtClean="0">
                <a:latin typeface="Lucida Sans" panose="020B0602030504020204" pitchFamily="34" charset="0"/>
              </a:rPr>
              <a:t>Bild: Wolfgang </a:t>
            </a:r>
            <a:r>
              <a:rPr lang="de-DE" sz="700" dirty="0" err="1" smtClean="0">
                <a:latin typeface="Lucida Sans" panose="020B0602030504020204" pitchFamily="34" charset="0"/>
              </a:rPr>
              <a:t>Schlumberger</a:t>
            </a:r>
            <a:endParaRPr lang="de-DE" sz="700" dirty="0">
              <a:latin typeface="Lucida Sans" panose="020B0602030504020204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188F89-595C-4BEB-95E9-4471EEE3FE5B}" type="slidenum">
              <a:rPr lang="de-DE" altLang="de-DE" smtClean="0"/>
              <a:pPr>
                <a:defRPr/>
              </a:pPr>
              <a:t>2</a:t>
            </a:fld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1277938"/>
            <a:ext cx="3662569" cy="2670280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de-DE" sz="1000" smtClean="0">
                <a:solidFill>
                  <a:srgbClr val="045C75"/>
                </a:solidFill>
              </a:rPr>
              <a:t>19.09.2022</a:t>
            </a:r>
            <a:endParaRPr lang="de-DE" altLang="de-DE" sz="1000" dirty="0" smtClean="0">
              <a:solidFill>
                <a:srgbClr val="045C75"/>
              </a:solidFill>
            </a:endParaRPr>
          </a:p>
        </p:txBody>
      </p:sp>
      <p:sp>
        <p:nvSpPr>
          <p:cNvPr id="5131" name="Textfeld 15"/>
          <p:cNvSpPr txBox="1">
            <a:spLocks noChangeArrowheads="1"/>
          </p:cNvSpPr>
          <p:nvPr/>
        </p:nvSpPr>
        <p:spPr bwMode="auto">
          <a:xfrm>
            <a:off x="989718" y="4180344"/>
            <a:ext cx="532859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 sz="400" dirty="0">
              <a:latin typeface="Lucida Sans Unicode" panose="020B0602030504020204" pitchFamily="34" charset="0"/>
            </a:endParaRPr>
          </a:p>
          <a:p>
            <a:pPr eaLnBrk="1" hangingPunct="1"/>
            <a:endParaRPr lang="de-DE" altLang="de-DE" sz="400" dirty="0">
              <a:latin typeface="Lucida Sans Unicode" panose="020B0602030504020204" pitchFamily="34" charset="0"/>
            </a:endParaRPr>
          </a:p>
          <a:p>
            <a:pPr eaLnBrk="1" hangingPunct="1"/>
            <a:endParaRPr lang="de-DE" altLang="de-DE" sz="400" dirty="0">
              <a:latin typeface="Lucida Sans Unicode" panose="020B0602030504020204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§"/>
            </a:pPr>
            <a:r>
              <a:rPr lang="de-DE" altLang="de-DE" sz="2000" b="1" dirty="0" smtClean="0"/>
              <a:t>Mitarbeiter/innen </a:t>
            </a:r>
            <a:r>
              <a:rPr lang="de-DE" altLang="de-DE" sz="2000" dirty="0" smtClean="0"/>
              <a:t>70</a:t>
            </a:r>
            <a:r>
              <a:rPr lang="de-DE" altLang="de-DE" sz="2000" dirty="0"/>
              <a:t/>
            </a:r>
            <a:br>
              <a:rPr lang="de-DE" altLang="de-DE" sz="2000" dirty="0"/>
            </a:br>
            <a:endParaRPr lang="de-DE" altLang="de-DE" sz="2000" dirty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de-DE" altLang="de-DE" sz="2000" dirty="0"/>
              <a:t>  </a:t>
            </a:r>
            <a:r>
              <a:rPr lang="de-DE" altLang="de-DE" sz="2000" dirty="0" smtClean="0"/>
              <a:t> </a:t>
            </a:r>
            <a:r>
              <a:rPr lang="de-DE" altLang="de-DE" sz="2000" b="1" dirty="0" smtClean="0"/>
              <a:t>Umsatz </a:t>
            </a:r>
            <a:r>
              <a:rPr lang="de-DE" altLang="de-DE" sz="2000" dirty="0"/>
              <a:t>rund </a:t>
            </a:r>
            <a:r>
              <a:rPr lang="de-DE" altLang="de-DE" sz="2000" dirty="0" smtClean="0"/>
              <a:t>35 </a:t>
            </a:r>
            <a:r>
              <a:rPr lang="de-DE" altLang="de-DE" sz="2000" dirty="0"/>
              <a:t>Mio. €</a:t>
            </a:r>
            <a:br>
              <a:rPr lang="de-DE" altLang="de-DE" sz="2000" dirty="0"/>
            </a:br>
            <a:endParaRPr lang="de-DE" altLang="de-DE" sz="2000" dirty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de-DE" altLang="de-DE" sz="2000" dirty="0"/>
              <a:t> </a:t>
            </a:r>
            <a:r>
              <a:rPr lang="de-DE" altLang="de-DE" sz="2000" dirty="0" smtClean="0"/>
              <a:t>  </a:t>
            </a:r>
            <a:r>
              <a:rPr lang="de-DE" altLang="de-DE" sz="2000" b="1" dirty="0" smtClean="0"/>
              <a:t>100 </a:t>
            </a:r>
            <a:r>
              <a:rPr lang="de-DE" altLang="de-DE" sz="2000" b="1" dirty="0"/>
              <a:t>% </a:t>
            </a:r>
            <a:r>
              <a:rPr lang="de-DE" altLang="de-DE" sz="2000" b="1" dirty="0" smtClean="0"/>
              <a:t>kommunal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de-DE" altLang="de-DE" sz="2000" b="1" dirty="0" smtClean="0"/>
              <a:t>    Eigenbetrieb</a:t>
            </a:r>
            <a:r>
              <a:rPr lang="de-DE" altLang="de-DE" sz="2000" b="1" dirty="0"/>
              <a:t/>
            </a:r>
            <a:br>
              <a:rPr lang="de-DE" altLang="de-DE" sz="2000" b="1" dirty="0"/>
            </a:br>
            <a:endParaRPr lang="de-DE" altLang="de-DE" sz="2000" b="1" dirty="0"/>
          </a:p>
          <a:p>
            <a:pPr eaLnBrk="1" hangingPunct="1"/>
            <a:r>
              <a:rPr lang="de-DE" altLang="de-DE" sz="1600" dirty="0">
                <a:latin typeface="Lucida Sans Unicode" panose="020B0602030504020204" pitchFamily="34" charset="0"/>
              </a:rPr>
              <a:t> </a:t>
            </a:r>
          </a:p>
        </p:txBody>
      </p:sp>
      <p:sp>
        <p:nvSpPr>
          <p:cNvPr id="12" name="Titel 1"/>
          <p:cNvSpPr txBox="1">
            <a:spLocks/>
          </p:cNvSpPr>
          <p:nvPr/>
        </p:nvSpPr>
        <p:spPr bwMode="auto">
          <a:xfrm>
            <a:off x="725049" y="26064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18288" bIns="0" numCol="1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de-DE" sz="30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Stadtwerke Altensteig</a:t>
            </a:r>
            <a:endParaRPr lang="de-DE" sz="30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4" y="1305174"/>
            <a:ext cx="3726299" cy="2794725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502" y="3565585"/>
            <a:ext cx="3767535" cy="2825651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188F89-595C-4BEB-95E9-4471EEE3FE5B}" type="slidenum">
              <a:rPr lang="de-DE" altLang="de-DE" smtClean="0"/>
              <a:pPr>
                <a:defRPr/>
              </a:pPr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3926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de-DE" sz="1000" dirty="0" smtClean="0">
                <a:solidFill>
                  <a:srgbClr val="045C75"/>
                </a:solidFill>
              </a:rPr>
              <a:t>19.09.2022</a:t>
            </a:r>
            <a:endParaRPr lang="de-DE" altLang="de-DE" sz="1000" dirty="0" smtClean="0">
              <a:solidFill>
                <a:srgbClr val="045C75"/>
              </a:solidFill>
            </a:endParaRPr>
          </a:p>
        </p:txBody>
      </p:sp>
      <p:pic>
        <p:nvPicPr>
          <p:cNvPr id="5127" name="Grafik 10" descr="SWA - Fotos Bard, K, Altensteig, Luftbild, Schnaitbach 0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91" y="2037743"/>
            <a:ext cx="2165350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348" y="1561132"/>
            <a:ext cx="2455091" cy="1636727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96" y="4939124"/>
            <a:ext cx="2399681" cy="1599788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73" y="2615194"/>
            <a:ext cx="3132348" cy="208823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0" y="509668"/>
            <a:ext cx="91431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1" dirty="0" smtClean="0"/>
              <a:t>Strom, Wasser, Wärme, Gas, Bäder, Parken, </a:t>
            </a:r>
          </a:p>
          <a:p>
            <a:pPr algn="ctr"/>
            <a:r>
              <a:rPr lang="de-DE" sz="3000" b="1" dirty="0" smtClean="0"/>
              <a:t>Telekommunikation, Installation, </a:t>
            </a:r>
          </a:p>
          <a:p>
            <a:pPr algn="ctr"/>
            <a:r>
              <a:rPr lang="de-DE" sz="3000" b="1" dirty="0" err="1" smtClean="0"/>
              <a:t>Contracting</a:t>
            </a:r>
            <a:r>
              <a:rPr lang="de-DE" sz="3000" b="1" dirty="0" smtClean="0"/>
              <a:t> </a:t>
            </a:r>
            <a:endParaRPr lang="de-DE" sz="3000" b="1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367" y="3288142"/>
            <a:ext cx="3421846" cy="192628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043110"/>
            <a:ext cx="2087724" cy="139181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83" y="3314725"/>
            <a:ext cx="2641277" cy="198095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539" y="4854136"/>
            <a:ext cx="2489785" cy="1867339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188F89-595C-4BEB-95E9-4471EEE3FE5B}" type="slidenum">
              <a:rPr lang="de-DE" altLang="de-DE" smtClean="0"/>
              <a:pPr>
                <a:defRPr/>
              </a:pPr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1247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19.09.2022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701783" y="445975"/>
            <a:ext cx="43924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/>
              <a:t>Erneuerbare Energien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6530" y="2003226"/>
            <a:ext cx="2664296" cy="2664296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0946" y="1097962"/>
            <a:ext cx="2758232" cy="2068674"/>
          </a:xfrm>
          <a:prstGeom prst="rect">
            <a:avLst/>
          </a:prstGeom>
        </p:spPr>
      </p:pic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69DA1B-0DDF-4F2B-B873-37B20968CF6F}" type="slidenum">
              <a:rPr lang="de-DE" altLang="de-DE" smtClean="0"/>
              <a:pPr>
                <a:defRPr/>
              </a:pPr>
              <a:t>5</a:t>
            </a:fld>
            <a:endParaRPr lang="de-DE" altLang="de-DE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245" y="4364153"/>
            <a:ext cx="2809414" cy="210706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42" y="3510301"/>
            <a:ext cx="3302305" cy="247672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46529" y="1820583"/>
            <a:ext cx="2746434" cy="2059826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074" y="4564346"/>
            <a:ext cx="2785415" cy="208906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157" y="2392129"/>
            <a:ext cx="2629365" cy="1972024"/>
          </a:xfrm>
          <a:prstGeom prst="rect">
            <a:avLst/>
          </a:prstGeom>
        </p:spPr>
      </p:pic>
      <p:pic>
        <p:nvPicPr>
          <p:cNvPr id="16" name="283FD8E5-DCC1-49DA-AB4A-8818D57A6959" descr="283FD8E5-DCC1-49DA-AB4A-8818D57A6959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0" t="4931" r="1850" b="17262"/>
          <a:stretch/>
        </p:blipFill>
        <p:spPr bwMode="auto">
          <a:xfrm rot="10800000">
            <a:off x="7084910" y="455638"/>
            <a:ext cx="1865057" cy="108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3391501" y="987563"/>
            <a:ext cx="28494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500" dirty="0" smtClean="0"/>
              <a:t>7 Windparkbeteiligungen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500" dirty="0" smtClean="0"/>
              <a:t>5 PV Parkbeteiligungen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500" dirty="0" smtClean="0"/>
              <a:t>22 eigene PV-Anlagen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500" dirty="0" smtClean="0"/>
              <a:t>6 Wasserkraftanlagen </a:t>
            </a:r>
            <a:endParaRPr lang="de-DE" sz="1500" dirty="0"/>
          </a:p>
        </p:txBody>
      </p:sp>
    </p:spTree>
    <p:extLst>
      <p:ext uri="{BB962C8B-B14F-4D97-AF65-F5344CB8AC3E}">
        <p14:creationId xmlns:p14="http://schemas.microsoft.com/office/powerpoint/2010/main" val="191889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19.09.2022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69DA1B-0DDF-4F2B-B873-37B20968CF6F}" type="slidenum">
              <a:rPr lang="de-DE" altLang="de-DE" smtClean="0"/>
              <a:pPr>
                <a:defRPr/>
              </a:pPr>
              <a:t>6</a:t>
            </a:fld>
            <a:endParaRPr lang="de-DE" altLang="de-DE"/>
          </a:p>
        </p:txBody>
      </p:sp>
      <p:sp>
        <p:nvSpPr>
          <p:cNvPr id="4" name="Textfeld 3"/>
          <p:cNvSpPr txBox="1"/>
          <p:nvPr/>
        </p:nvSpPr>
        <p:spPr>
          <a:xfrm>
            <a:off x="1115616" y="764704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1" dirty="0" smtClean="0"/>
              <a:t>European </a:t>
            </a:r>
            <a:r>
              <a:rPr lang="de-DE" sz="3000" b="1" dirty="0" err="1" smtClean="0"/>
              <a:t>Energy</a:t>
            </a:r>
            <a:r>
              <a:rPr lang="de-DE" sz="3000" b="1" dirty="0" smtClean="0"/>
              <a:t> Award (EEA)</a:t>
            </a:r>
          </a:p>
          <a:p>
            <a:endParaRPr lang="de-DE" sz="2400" b="1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988840"/>
            <a:ext cx="5439144" cy="259228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971" y="3147840"/>
            <a:ext cx="3183829" cy="320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12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19.09.2022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69DA1B-0DDF-4F2B-B873-37B20968CF6F}" type="slidenum">
              <a:rPr lang="de-DE" altLang="de-DE" smtClean="0"/>
              <a:pPr>
                <a:defRPr/>
              </a:pPr>
              <a:t>7</a:t>
            </a:fld>
            <a:endParaRPr lang="de-DE" altLang="de-DE"/>
          </a:p>
        </p:txBody>
      </p:sp>
      <p:sp>
        <p:nvSpPr>
          <p:cNvPr id="4" name="Textfeld 3"/>
          <p:cNvSpPr txBox="1"/>
          <p:nvPr/>
        </p:nvSpPr>
        <p:spPr>
          <a:xfrm>
            <a:off x="1331640" y="566399"/>
            <a:ext cx="6768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1" dirty="0" smtClean="0"/>
              <a:t>Integriertes Klimaschutzkonzept – </a:t>
            </a:r>
          </a:p>
          <a:p>
            <a:pPr algn="ctr"/>
            <a:r>
              <a:rPr lang="de-DE" sz="3000" b="1" dirty="0" smtClean="0"/>
              <a:t>Stadt Altensteig 2013</a:t>
            </a:r>
            <a:endParaRPr lang="de-DE" sz="3000" b="1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582062"/>
            <a:ext cx="4896544" cy="513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90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19.09.2022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03607" y="3167222"/>
            <a:ext cx="4090431" cy="1648955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73710" y="692696"/>
            <a:ext cx="85627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/>
              <a:t>Wärmeversorgung der Stadtwerke Altensteig </a:t>
            </a:r>
            <a:endParaRPr lang="de-DE" sz="3000" b="1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883" y="3436149"/>
            <a:ext cx="1893833" cy="142037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638" y="4686302"/>
            <a:ext cx="2554367" cy="1703743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691640" y="1707491"/>
            <a:ext cx="510449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b="1" dirty="0" smtClean="0"/>
              <a:t>14 </a:t>
            </a:r>
            <a:r>
              <a:rPr lang="de-DE" sz="1600" b="1" dirty="0" err="1" smtClean="0"/>
              <a:t>BHKW´s</a:t>
            </a:r>
            <a:r>
              <a:rPr lang="de-DE" sz="1600" b="1" dirty="0" smtClean="0"/>
              <a:t> in Betrieb in verschiedenen Heizzentralen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b="1" dirty="0" smtClean="0"/>
              <a:t>Hohe Nachfrage an neuen Wärmeanschlüssen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b="1" dirty="0" smtClean="0"/>
              <a:t>Aktuell 4 Projekte in Planung (davon 3 privat)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000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69DA1B-0DDF-4F2B-B873-37B20968CF6F}" type="slidenum">
              <a:rPr lang="de-DE" altLang="de-DE" smtClean="0"/>
              <a:pPr>
                <a:defRPr/>
              </a:pPr>
              <a:t>8</a:t>
            </a:fld>
            <a:endParaRPr lang="de-DE" alt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80" y="3262881"/>
            <a:ext cx="2267744" cy="170080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937714"/>
            <a:ext cx="2320119" cy="174008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896868"/>
            <a:ext cx="2181801" cy="1636351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9" t="5333" r="4781" b="6509"/>
          <a:stretch/>
        </p:blipFill>
        <p:spPr>
          <a:xfrm>
            <a:off x="6084168" y="1317321"/>
            <a:ext cx="2448272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88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395536" y="6356349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19.09.2022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69DA1B-0DDF-4F2B-B873-37B20968CF6F}" type="slidenum">
              <a:rPr lang="de-DE" altLang="de-DE" smtClean="0"/>
              <a:pPr>
                <a:defRPr/>
              </a:pPr>
              <a:t>9</a:t>
            </a:fld>
            <a:endParaRPr lang="de-DE" altLang="de-DE"/>
          </a:p>
        </p:txBody>
      </p:sp>
      <p:sp>
        <p:nvSpPr>
          <p:cNvPr id="4" name="Textfeld 3"/>
          <p:cNvSpPr txBox="1"/>
          <p:nvPr/>
        </p:nvSpPr>
        <p:spPr>
          <a:xfrm>
            <a:off x="477888" y="836712"/>
            <a:ext cx="85689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/>
              <a:t>Wärmeversorgung der Stadtwerke Altensteig </a:t>
            </a:r>
            <a:endParaRPr lang="de-DE" sz="30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837928" y="2080922"/>
            <a:ext cx="78488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b="1" dirty="0" smtClean="0"/>
              <a:t>Start der Wärmeversorgung 1986/87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de-DE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b="1" dirty="0" smtClean="0"/>
              <a:t>Am Anfang nur kommunale Gebäude und Eirichtungen (Schulen, Seniorenheim, Seniorenwohnungen)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de-DE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b="1" dirty="0" smtClean="0"/>
              <a:t>Ab 1994 Ausbau der Wärmeversorgung und Erweiterung der Wärmenetze durch Anschluss von privaten Gebäudeeigentümern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de-DE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b="1" dirty="0"/>
              <a:t>Aufbau der Wärmeversorgung war durch klimapolitische Ziele </a:t>
            </a:r>
            <a:r>
              <a:rPr lang="de-DE" b="1" dirty="0" err="1"/>
              <a:t>initiert</a:t>
            </a:r>
            <a:r>
              <a:rPr lang="de-DE" b="1" dirty="0"/>
              <a:t> (CO2 Einsparung, Effizienz)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b="1" dirty="0" smtClean="0"/>
              <a:t>Keine Gewinnerzielungsabsicht, sondern nur angemessene Verzinsung des EK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63603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perion">
  <a:themeElements>
    <a:clrScheme name="Hyperion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Hyperion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yperio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527</Words>
  <Application>Microsoft Office PowerPoint</Application>
  <PresentationFormat>Bildschirmpräsentation (4:3)</PresentationFormat>
  <Paragraphs>133</Paragraphs>
  <Slides>16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5" baseType="lpstr">
      <vt:lpstr>Arial</vt:lpstr>
      <vt:lpstr>Arial Black</vt:lpstr>
      <vt:lpstr>Calibri</vt:lpstr>
      <vt:lpstr>Constantia</vt:lpstr>
      <vt:lpstr>Lucida Sans</vt:lpstr>
      <vt:lpstr>Lucida Sans Unicode</vt:lpstr>
      <vt:lpstr>Wingdings</vt:lpstr>
      <vt:lpstr>Wingdings 2</vt:lpstr>
      <vt:lpstr>Hyperion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Regionalverband Nordschwarzwald</dc:title>
  <dc:creator>Chris</dc:creator>
  <cp:lastModifiedBy>Martina Schwikowski</cp:lastModifiedBy>
  <cp:revision>356</cp:revision>
  <cp:lastPrinted>2021-01-19T08:47:05Z</cp:lastPrinted>
  <dcterms:created xsi:type="dcterms:W3CDTF">2010-02-26T14:14:52Z</dcterms:created>
  <dcterms:modified xsi:type="dcterms:W3CDTF">2022-09-02T07:53:43Z</dcterms:modified>
</cp:coreProperties>
</file>