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14"/>
  </p:notesMasterIdLst>
  <p:sldIdLst>
    <p:sldId id="381" r:id="rId3"/>
    <p:sldId id="737" r:id="rId4"/>
    <p:sldId id="756" r:id="rId5"/>
    <p:sldId id="757" r:id="rId6"/>
    <p:sldId id="758" r:id="rId7"/>
    <p:sldId id="759" r:id="rId8"/>
    <p:sldId id="760" r:id="rId9"/>
    <p:sldId id="761" r:id="rId10"/>
    <p:sldId id="762" r:id="rId11"/>
    <p:sldId id="763" r:id="rId12"/>
    <p:sldId id="764" r:id="rId1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2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CC66"/>
    <a:srgbClr val="0000FF"/>
    <a:srgbClr val="FF6699"/>
    <a:srgbClr val="FF99FF"/>
    <a:srgbClr val="CC6600"/>
    <a:srgbClr val="99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8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E9E2811-66E1-44BF-B65D-B93D14DEB3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56E71A-D3C9-470F-88E0-58BF70EDB6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609BEB-F2AA-46AD-90F0-8A339FEF9B5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3246D2B-2999-4B3D-A549-1E3737DF237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71108AE-BFCD-4C83-B328-C2A9475DAE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5CF16DC-E774-4040-9E17-5EAB449958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A180CF-7B49-41C8-BF69-636E48E7BDE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059F351B-4E6F-4142-BA86-1493C2375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F5979652-7EB4-41EF-98B4-582EF9727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A2F3B945-BD71-48F5-AF7E-78D78A1678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439F7EE4-BB25-4FEF-96C3-58EA87C04043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7A912C5E-61CC-4553-B368-435D99B0E1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3ACA8BC1-55FE-4518-B25F-017F47F7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6EA069C3-7693-4DD8-BE1A-3D37C1286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7F32A3AD-9970-41EB-9CCA-E8ACEEF60029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8E13946E-D24F-4627-AEAD-78DC51EAE7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852ACAA2-7299-4095-A888-D2806D991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E0328F5D-1081-4C03-9C84-F6A3A192F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CF942245-9480-421C-9D4C-0615A0971CA8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73DC18BB-F16C-4FEC-816A-F1E8C2740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BA791420-40E4-4359-B511-209DB5F24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A717B551-BA4F-4D2A-84EF-A83E2A768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D194BE32-6C82-40AF-810A-4DA93734E6C8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15D154E7-F2EE-481B-A114-2EDEB122E6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654D98D-787E-4943-B368-59C64C7FD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E615F52E-9286-4F8F-80C3-7525FAC67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D299C580-3913-4089-BCF8-93A45C2705F1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3F3519D6-F9EB-48F3-8366-625E1E42E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A7894D66-F46F-4735-8B09-5BF42D619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F25028C4-52C9-42F9-9483-CE871EF833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F90BBB8A-B4CB-4A73-8376-48853124D8D8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53FAC9D7-94D7-45B2-9B39-63FADFC6E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8F121FFE-D3AC-4319-9252-A8D968FFB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CAB1434F-CAE0-4694-AAE6-CBF53A9E96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E47F7CBC-0CAA-4521-9E27-FBA3512F7BF6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6FF6BAAA-A1C4-44EC-AD36-15E6B0768F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1B3DB512-6D02-4E34-9721-41F30F43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00FF3A78-FECD-430D-9722-433F489D45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38ECCB25-8E15-423C-8A2B-87CAFE17570C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2888E559-3BB1-4A6E-AF3B-8DDD264D1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3C6AF3C0-807F-4E3D-BFC7-FB7604731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14783727-163C-49FA-BD97-EA2E3723E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61EB53A2-E53C-4ED6-AE7B-8D2935FDAE5F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0DD66FA8-984B-4010-AB4E-50DFFE442B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F93019BD-AF7A-4873-8F66-C875E2A148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5966B1AF-2D57-45B6-8970-E7E741779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fld id="{019634FA-D271-44D7-8458-38C24701EB2B}" type="slidenum">
              <a:rPr lang="de-DE" altLang="de-DE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984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2788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0243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6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46DF8C-8F01-4445-AD6B-8A38D246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BD86-8FB2-4571-8166-F843D281AF59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06E21-EDC8-4AD4-AD45-C058420B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F4DCFF-27EB-4918-BDAC-1A66DBCCA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140F-3D55-48FC-B299-29058BBEFF0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894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DF7CC3-F487-4E6E-BAD0-636EB500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58DD7-9338-4ABD-8B62-4ED06FFC8803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67E852-D9BF-4064-9AC3-84A1227C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9C4017-CF26-4DA9-82F3-B190CD2D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7EDE-BFA5-44E1-908A-BEE4D9CF21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7478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6A4579-E848-4A49-A408-928002F5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BE88-1AD1-4540-9467-69CB7A50D39E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4E23C1-1ABA-4762-9793-220FC008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A644A5-4E0B-45AD-8A7E-D3A09457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DB2E-F51F-43CF-AD70-19DDCDBE67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734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775C775-C68D-4405-B6D6-8DC80AD0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CA4F-E6C3-49E7-B077-C04D49BF1B6E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2CFFD6A7-D594-49C0-8E08-18D0610B7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7450B48-9155-40D6-9C28-FAFC7A6C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E149A-4736-41AC-A629-B50F07CA497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879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5519CCB4-0D19-45C8-9CD4-436101CD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D263-6118-4BE5-B64C-6774258C8CFB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8829EAF9-08BE-4719-9325-E9E2D38A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33C3C2D-1045-463A-979D-9DB56F0F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29EA-4196-45FA-A60B-35BCF531AEB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653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BB2A7FF-4F1B-46A7-B2E6-20D9FCD0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E50D-3CE6-4283-BEFE-1ED4A53C3E6D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EE5A8E01-7623-4E6E-883D-2E4FDB3A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A092F1FD-F72A-43A3-BA7F-535481FD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61A65-57BB-4DD7-ACE6-F6C865C31F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828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FD0AA39-8ED6-4A32-9DDD-01FC4E78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8806-A9CF-4078-950F-90C24EDC9854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4DF8D2C5-9EC7-42DA-97C2-1EF055677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E86BCD35-5D71-4C91-B021-2C5D4A01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54FB-3471-421C-8E95-A68BCE05BD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4462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348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089158B6-2AF4-4F03-AC8E-236B6A8E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8C01-2BBD-4B8D-8457-C7160CA230E0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E35B05E-8E47-4B4B-B4CE-A0B8D03F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E25F2F8B-3FB3-4B35-AED5-0D9BA8AE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5948-B0DF-4785-A64F-1869122D443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063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C05FEB09-F01D-444B-804B-D4D88FE2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7717A-12A2-4C43-BE1C-0461545904B5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FE61454-A419-45D4-BB7E-92DB3EEE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7BF0CD21-58C3-4351-9C58-2CDF7D9C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E419-4F3A-4132-B85E-F5DDDECC779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20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EAC617-CE24-437E-8572-54E2835F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4D42-46DD-49E9-8D64-DE060B9BBCB9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B8AE15-1061-4432-B6C9-98E2D24F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AC2DCF-3836-412D-84DF-077CCCB1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C9E58-75C5-432B-87FB-44CC7060928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7552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BBF5CB-325C-4977-A8E0-7D949344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1C687-3106-4877-A865-3D5C6A3E878E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079FB7-B529-4D0C-8A13-F4A6DF7C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735D8A-6D73-4F93-B054-730EF6F8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2D65-488D-49F5-8855-1CD40386AC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962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43594DD-61ED-499A-8C97-5EB5E96A3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975E-1564-422E-9300-E33FBC33A220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65B1469-BFB9-4534-B7F5-C5E904FC0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92311801-1AE5-42DF-95DE-7315968DD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D27CC-3D77-483C-BD4B-82D880FA46B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086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469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177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519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96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6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719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6789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2">
            <a:extLst>
              <a:ext uri="{FF2B5EF4-FFF2-40B4-BE49-F238E27FC236}">
                <a16:creationId xmlns:a16="http://schemas.microsoft.com/office/drawing/2014/main" id="{F294FE0C-F6B5-443B-AEF1-45D3C1477E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1000" y="381000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sp>
        <p:nvSpPr>
          <p:cNvPr id="1027" name="Rectangle 15">
            <a:extLst>
              <a:ext uri="{FF2B5EF4-FFF2-40B4-BE49-F238E27FC236}">
                <a16:creationId xmlns:a16="http://schemas.microsoft.com/office/drawing/2014/main" id="{E9DEB4BA-09BE-4E6B-9ECC-93BE50E2EA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48400" y="0"/>
            <a:ext cx="76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  <p:pic>
        <p:nvPicPr>
          <p:cNvPr id="1028" name="Bild 12" descr="PowerPoint_Silhouette_red_50K.jpg">
            <a:extLst>
              <a:ext uri="{FF2B5EF4-FFF2-40B4-BE49-F238E27FC236}">
                <a16:creationId xmlns:a16="http://schemas.microsoft.com/office/drawing/2014/main" id="{112D4D21-8CDB-4D13-B37F-D915FB183F5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Grafik 2">
            <a:extLst>
              <a:ext uri="{FF2B5EF4-FFF2-40B4-BE49-F238E27FC236}">
                <a16:creationId xmlns:a16="http://schemas.microsoft.com/office/drawing/2014/main" id="{D312EA3C-7CE5-4924-94DA-F112063F7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215900"/>
            <a:ext cx="2622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125992-Logo-sthrt-stz-1956">
            <a:extLst>
              <a:ext uri="{FF2B5EF4-FFF2-40B4-BE49-F238E27FC236}">
                <a16:creationId xmlns:a16="http://schemas.microsoft.com/office/drawing/2014/main" id="{489EB7A6-03C5-4A8B-97B4-3AC83B5CC6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30591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6">
            <a:extLst>
              <a:ext uri="{FF2B5EF4-FFF2-40B4-BE49-F238E27FC236}">
                <a16:creationId xmlns:a16="http://schemas.microsoft.com/office/drawing/2014/main" id="{828DA5A5-2070-4EA8-8A03-249D0A3FA2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65488" y="206375"/>
            <a:ext cx="2468562" cy="706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defRPr/>
            </a:pPr>
            <a:r>
              <a:rPr lang="de-DE" altLang="de-DE" sz="2000" b="0">
                <a:latin typeface="Franklin Gothic Medium" panose="020B0603020102020204" pitchFamily="34" charset="0"/>
              </a:rPr>
              <a:t>KWK Tagung 2022</a:t>
            </a:r>
          </a:p>
          <a:p>
            <a:pPr algn="ctr">
              <a:defRPr/>
            </a:pPr>
            <a:r>
              <a:rPr lang="de-DE" altLang="de-DE" sz="2000" b="0">
                <a:latin typeface="Franklin Gothic Medium" panose="020B0603020102020204" pitchFamily="34" charset="0"/>
              </a:rPr>
              <a:t>Stuttgart, 19.9.2022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>
            <a:extLst>
              <a:ext uri="{FF2B5EF4-FFF2-40B4-BE49-F238E27FC236}">
                <a16:creationId xmlns:a16="http://schemas.microsoft.com/office/drawing/2014/main" id="{5CD21390-EFB5-4487-93EA-81B8D0CBDE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51" name="Textplatzhalter 2">
            <a:extLst>
              <a:ext uri="{FF2B5EF4-FFF2-40B4-BE49-F238E27FC236}">
                <a16:creationId xmlns:a16="http://schemas.microsoft.com/office/drawing/2014/main" id="{BE18D6E1-94C7-4EF5-A2E8-F465FFB276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6DC13C-FEB6-4C11-9E72-CF41B5C29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497FEA7-8B4E-40BF-BE18-32023B01A551}" type="datetimeFigureOut">
              <a:rPr lang="de-DE"/>
              <a:pPr>
                <a:defRPr/>
              </a:pPr>
              <a:t>13.09.2022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A297F-9813-405C-B663-585C945AA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EC3315-E6FC-4EFE-B22C-41DE4A55D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3496F3-D492-4C60-97BF-7A4327345B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899014-3D82-40C6-BC4A-83BE4DE1F6C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 bwMode="auto">
          <a:xfrm>
            <a:off x="6350" y="2055813"/>
            <a:ext cx="9144000" cy="701675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 sz="3500" b="1">
                <a:solidFill>
                  <a:srgbClr val="0070C0"/>
                </a:solidFill>
                <a:latin typeface="Franklin Gothic Medium" panose="020B0603020102020204" pitchFamily="34" charset="0"/>
              </a:rPr>
              <a:t>BHKW-Auslegung für einen Industriebetrieb mit Nahwärmenetz</a:t>
            </a:r>
            <a:endParaRPr lang="de-DE" altLang="de-DE" sz="3000" b="1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099" name="Text Box 26">
            <a:extLst>
              <a:ext uri="{FF2B5EF4-FFF2-40B4-BE49-F238E27FC236}">
                <a16:creationId xmlns:a16="http://schemas.microsoft.com/office/drawing/2014/main" id="{DE87F1FB-B916-4AA7-BC68-5DC6CBD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573463"/>
            <a:ext cx="57594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de-DE" sz="2500" b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Prof. Dr.-Ing. Bernd Thomas</a:t>
            </a:r>
          </a:p>
          <a:p>
            <a:pPr algn="ctr">
              <a:spcBef>
                <a:spcPct val="20000"/>
              </a:spcBef>
            </a:pPr>
            <a:r>
              <a:rPr lang="en-US" altLang="de-DE" sz="2500" b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Hochschule Reutlingen</a:t>
            </a:r>
          </a:p>
          <a:p>
            <a:pPr algn="ctr">
              <a:spcBef>
                <a:spcPct val="20000"/>
              </a:spcBef>
            </a:pPr>
            <a:r>
              <a:rPr lang="en-US" altLang="de-DE" sz="2000" b="0">
                <a:solidFill>
                  <a:schemeClr val="tx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email: bernd.thomas@reutlingen-university.de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8050D83-9DAD-453F-979E-FB7F9F794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6457950"/>
            <a:ext cx="7459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de-DE" altLang="de-DE" sz="900" b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Prof. Dr.-Ing. Bernd Thomas, wiss. Leiter RRI, Fak. Technik, Hochschule Reutlingen, Alteburgstraße  150, 72762 Reutlingen, www.reutlingen-university.de </a:t>
            </a:r>
          </a:p>
          <a:p>
            <a:pPr eaLnBrk="1" hangingPunct="1">
              <a:lnSpc>
                <a:spcPts val="1200"/>
              </a:lnSpc>
            </a:pPr>
            <a:r>
              <a:rPr lang="de-DE" altLang="de-DE" sz="900" b="0">
                <a:solidFill>
                  <a:schemeClr val="tx1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Tel. +49 (0)7121 271-7041, Fax +49 (0)7121 271-7004, bernd.thomas@reutlingen-university.de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>
            <a:extLst>
              <a:ext uri="{FF2B5EF4-FFF2-40B4-BE49-F238E27FC236}">
                <a16:creationId xmlns:a16="http://schemas.microsoft.com/office/drawing/2014/main" id="{8590881A-CD7B-4B3D-A61E-6CB42CACB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722438"/>
            <a:ext cx="76327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7574C2AD-BA33-4710-B1A2-78E429CFA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8021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Wirtschaftlichkeitsrechnung - Kapitalwertmethode </a:t>
            </a:r>
          </a:p>
        </p:txBody>
      </p:sp>
      <p:cxnSp>
        <p:nvCxnSpPr>
          <p:cNvPr id="21508" name="Gerader Verbinder 3">
            <a:extLst>
              <a:ext uri="{FF2B5EF4-FFF2-40B4-BE49-F238E27FC236}">
                <a16:creationId xmlns:a16="http://schemas.microsoft.com/office/drawing/2014/main" id="{037788F4-68C8-47DB-81C6-8A55146016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221163"/>
            <a:ext cx="568801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3BB14F9-BA7C-4FC3-A311-5E999029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9953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Fazit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5DF4A8C-BB51-44B0-975A-A16D120B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628775"/>
            <a:ext cx="86582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Alle 3 BHKW sind wirtschaftlich.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Das große BHKW mit 20 kW</a:t>
            </a:r>
            <a:r>
              <a:rPr lang="de-DE" altLang="de-DE" sz="20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und einer jährlichen Laufzeit von </a:t>
            </a:r>
            <a:b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ca. 3.500 Stunden ist am wirtschaftlichsten.</a:t>
            </a:r>
            <a:b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de-DE" altLang="de-DE" sz="1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	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jährl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. Betriebsstunden: 	3.510 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Bh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/a</a:t>
            </a:r>
            <a:b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	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jährl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. Wärmeerzeugung:	156.398 kWh/a (98,5% Bedarfsdeckung)</a:t>
            </a:r>
            <a:b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	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jährl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. Stromerzeugung:	69.564 kWh/a (davon 56,3% Eigennutzung)</a:t>
            </a:r>
          </a:p>
          <a:p>
            <a:pPr eaLnBrk="1" hangingPunct="1">
              <a:defRPr/>
            </a:pPr>
            <a:endParaRPr lang="de-DE" altLang="de-DE" sz="10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Der positive Kapitalwert wird zur Finanzierung des Nahwärmenetzes</a:t>
            </a:r>
            <a:b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herangezogen (z.B. nach 10 Jahren: 150.000 €)</a:t>
            </a:r>
            <a:endParaRPr lang="de-DE" altLang="de-DE" sz="200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3556" name="Textfeld 11">
            <a:extLst>
              <a:ext uri="{FF2B5EF4-FFF2-40B4-BE49-F238E27FC236}">
                <a16:creationId xmlns:a16="http://schemas.microsoft.com/office/drawing/2014/main" id="{7AD30DF3-AC84-4CD6-95A0-01447F24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581775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de-DE" altLang="de-DE" sz="1200" b="0"/>
              <a:t>(gemäß: www.fluessiggas-gemeinsam-kaufen.de)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08EEAE7-E6F6-4C47-AE1A-B0E7984C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668838"/>
            <a:ext cx="872807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Die Lösung soll umgesetzt werden.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Die Planungen für die Errichtung des Nahwärmenetzes laufen.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Perspektivisch können weitere Verbraucher angeschlossen werden.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Der Einsatz von Flüssiggas bietet die Möglichkeit zum Umstieg auf EE-Gase.  </a:t>
            </a: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    </a:t>
            </a:r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CED7C896-36F0-40AB-852A-1398F9F2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24257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Ausgangslage </a:t>
            </a: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6BAFB822-CA59-4AFE-97AE-EB4641E9B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649413"/>
            <a:ext cx="883241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Textilverarbeitender Betrieb auf der Schwäbischen Alb</a:t>
            </a:r>
          </a:p>
          <a:p>
            <a:pPr eaLnBrk="1" hangingPunct="1"/>
            <a:r>
              <a:rPr lang="de-DE" altLang="de-DE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Firma Schweikardt Moden GmbH, Sonnenbühl</a:t>
            </a:r>
          </a:p>
          <a:p>
            <a:pPr eaLnBrk="1" hangingPunct="1"/>
            <a:endParaRPr lang="de-DE" altLang="de-DE" sz="10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Strombedarf:	ca. 130.000 kWh/a</a:t>
            </a:r>
          </a:p>
          <a:p>
            <a:pPr eaLnBrk="1" hangingPunct="1"/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PV-Anlage mit 57kW</a:t>
            </a:r>
            <a:r>
              <a:rPr lang="de-DE" altLang="de-DE" sz="22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peak</a:t>
            </a:r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liefert ca. 40.000 kWh/a für den Eigenverbrauch</a:t>
            </a:r>
          </a:p>
          <a:p>
            <a:pPr eaLnBrk="1" hangingPunct="1"/>
            <a:endParaRPr lang="de-DE" altLang="de-DE" sz="10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=&gt; Reststrombezug:	ca. 90.000 kWh/a</a:t>
            </a:r>
            <a:br>
              <a:rPr lang="de-DE" alt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Wärmeversorgung mittels Heizöl-Brennwertkessel</a:t>
            </a:r>
          </a:p>
          <a:p>
            <a:pPr eaLnBrk="1" hangingPunct="1"/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Energetische Sanierung des Firmengebäudes in 2011</a:t>
            </a:r>
          </a:p>
          <a:p>
            <a:pPr eaLnBrk="1" hangingPunct="1"/>
            <a:endParaRPr lang="de-DE" altLang="de-DE" sz="10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200" dirty="0">
                <a:solidFill>
                  <a:schemeClr val="tx1"/>
                </a:solidFill>
                <a:latin typeface="Franklin Gothic Book" panose="020B0503020102020204" pitchFamily="34" charset="0"/>
              </a:rPr>
              <a:t>=&gt; Wärmebedarf: 	ca. 3.000 l Heizöl/a =&gt; ca. 29.000 kWh/a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024244B1-09C9-495B-A030-A5D4F6552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5297957"/>
            <a:ext cx="76946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Ziel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altLang="de-DE" sz="22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Senkung des Reststrombezuges durch </a:t>
            </a:r>
            <a:r>
              <a:rPr lang="de-DE" altLang="de-DE" sz="2200" b="0" dirty="0">
                <a:solidFill>
                  <a:srgbClr val="FF0000"/>
                </a:solidFill>
                <a:latin typeface="Franklin Gothic Book" panose="020B0503020102020204" pitchFamily="34" charset="0"/>
              </a:rPr>
              <a:t>Einsatz eines BHKWs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8CAEC605-85E1-400E-BCC9-58395D39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26590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BHKW-Auswahl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5FB24A37-BF13-4A16-AFA3-E68D9DACA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649413"/>
            <a:ext cx="67992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tx1"/>
                </a:solidFill>
                <a:latin typeface="Franklin Gothic Book" panose="020B0503020102020204" pitchFamily="34" charset="0"/>
              </a:rPr>
              <a:t>1. Heizöl-BHKW =&gt; Flüssiggas-BHKW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     (keine Heizöl-BHKW bis 50 kW</a:t>
            </a:r>
            <a:r>
              <a:rPr lang="de-DE" altLang="de-DE" sz="2200" b="0" baseline="-25000">
                <a:solidFill>
                  <a:schemeClr val="tx1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 am Markt verfügbar)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CD3341D9-03AE-4EA9-992B-AC5D4788D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2852738"/>
            <a:ext cx="870585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tx1"/>
                </a:solidFill>
                <a:latin typeface="Franklin Gothic Book" panose="020B0503020102020204" pitchFamily="34" charset="0"/>
              </a:rPr>
              <a:t>2. Verhältnis Strombedarf zu Wärmebedarf: 3 zu 1</a:t>
            </a:r>
          </a:p>
          <a:p>
            <a:pPr eaLnBrk="1" hangingPunct="1"/>
            <a:endParaRPr lang="de-DE" altLang="de-DE" sz="1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400">
                <a:solidFill>
                  <a:schemeClr val="tx1"/>
                </a:solidFill>
                <a:latin typeface="Franklin Gothic Book" panose="020B0503020102020204" pitchFamily="34" charset="0"/>
              </a:rPr>
              <a:t>    Verhältnis Stromerzeugung zu Wärmeerzeugung BHKW: 1 zu 2</a:t>
            </a:r>
          </a:p>
          <a:p>
            <a:pPr eaLnBrk="1" hangingPunct="1"/>
            <a:endParaRPr lang="de-DE" altLang="de-DE" sz="24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400" b="0">
                <a:solidFill>
                  <a:schemeClr val="tx1"/>
                </a:solidFill>
                <a:latin typeface="Franklin Gothic Book" panose="020B0503020102020204" pitchFamily="34" charset="0"/>
              </a:rPr>
              <a:t>     =&gt; Versorgung weiterer umliegender Gebäude mit Wärme über</a:t>
            </a:r>
            <a:br>
              <a:rPr lang="de-DE" altLang="de-DE" sz="24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400" b="0">
                <a:solidFill>
                  <a:schemeClr val="tx1"/>
                </a:solidFill>
                <a:latin typeface="Franklin Gothic Book" panose="020B0503020102020204" pitchFamily="34" charset="0"/>
              </a:rPr>
              <a:t>           ein zu erstellendes Nahwärmenetz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D7A6164F-16D4-48A7-A2A4-20B9979A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4206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geplantes Nahwärmenetz </a:t>
            </a:r>
          </a:p>
        </p:txBody>
      </p:sp>
      <p:pic>
        <p:nvPicPr>
          <p:cNvPr id="9219" name="Grafik 3">
            <a:extLst>
              <a:ext uri="{FF2B5EF4-FFF2-40B4-BE49-F238E27FC236}">
                <a16:creationId xmlns:a16="http://schemas.microsoft.com/office/drawing/2014/main" id="{D69AA627-7F25-4E0C-B7D9-2ADF97582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1700213"/>
            <a:ext cx="57610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0" name="AutoShape 2">
            <a:extLst>
              <a:ext uri="{FF2B5EF4-FFF2-40B4-BE49-F238E27FC236}">
                <a16:creationId xmlns:a16="http://schemas.microsoft.com/office/drawing/2014/main" id="{4BB053FD-8A0B-490B-ABCC-6CBDA431FA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65550" y="1966913"/>
            <a:ext cx="2393950" cy="20716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AutoShape 3">
            <a:extLst>
              <a:ext uri="{FF2B5EF4-FFF2-40B4-BE49-F238E27FC236}">
                <a16:creationId xmlns:a16="http://schemas.microsoft.com/office/drawing/2014/main" id="{9DE755DE-4F3F-490B-9598-B243F563D84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74900" y="4049713"/>
            <a:ext cx="1350963" cy="7762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AutoShape 4">
            <a:extLst>
              <a:ext uri="{FF2B5EF4-FFF2-40B4-BE49-F238E27FC236}">
                <a16:creationId xmlns:a16="http://schemas.microsoft.com/office/drawing/2014/main" id="{079FF867-A6DE-4219-9120-3D7B9FFBA178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151563" y="1960563"/>
            <a:ext cx="609600" cy="444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AutoShape 5">
            <a:extLst>
              <a:ext uri="{FF2B5EF4-FFF2-40B4-BE49-F238E27FC236}">
                <a16:creationId xmlns:a16="http://schemas.microsoft.com/office/drawing/2014/main" id="{03566AFB-57EC-48B0-9BC7-A37B30845F2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374900" y="4835525"/>
            <a:ext cx="20638" cy="33337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AutoShape 6">
            <a:extLst>
              <a:ext uri="{FF2B5EF4-FFF2-40B4-BE49-F238E27FC236}">
                <a16:creationId xmlns:a16="http://schemas.microsoft.com/office/drawing/2014/main" id="{22E1D7E3-5BFB-410C-86F6-1916B3A7E0F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741738" y="4040188"/>
            <a:ext cx="215900" cy="2222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AutoShape 7">
            <a:extLst>
              <a:ext uri="{FF2B5EF4-FFF2-40B4-BE49-F238E27FC236}">
                <a16:creationId xmlns:a16="http://schemas.microsoft.com/office/drawing/2014/main" id="{544157FD-0316-4697-9E69-9B380D8BAE3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332163" y="4953000"/>
            <a:ext cx="4762" cy="2159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6" name="Rectangle 8">
            <a:extLst>
              <a:ext uri="{FF2B5EF4-FFF2-40B4-BE49-F238E27FC236}">
                <a16:creationId xmlns:a16="http://schemas.microsoft.com/office/drawing/2014/main" id="{D98B6670-1666-49E7-8E8C-CA0C21A1B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243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7" name="Textfeld 11">
            <a:extLst>
              <a:ext uri="{FF2B5EF4-FFF2-40B4-BE49-F238E27FC236}">
                <a16:creationId xmlns:a16="http://schemas.microsoft.com/office/drawing/2014/main" id="{DDED7184-AC61-491D-A187-3FEFE915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096000"/>
            <a:ext cx="2316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de-DE" altLang="de-DE" sz="1200" b="0"/>
              <a:t>(gemäß: https://www.google.de/maps)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9589146-0B2D-48E3-B118-5C5485D624F6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4356100"/>
            <a:ext cx="2362200" cy="646113"/>
            <a:chOff x="4211960" y="4356477"/>
            <a:chExt cx="2361499" cy="646331"/>
          </a:xfrm>
        </p:grpSpPr>
        <p:sp>
          <p:nvSpPr>
            <p:cNvPr id="9238" name="Textfeld 12">
              <a:extLst>
                <a:ext uri="{FF2B5EF4-FFF2-40B4-BE49-F238E27FC236}">
                  <a16:creationId xmlns:a16="http://schemas.microsoft.com/office/drawing/2014/main" id="{D2D6A735-95DA-477D-A226-108849840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4112" y="4356477"/>
              <a:ext cx="1829347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b="0">
                  <a:latin typeface="Franklin Gothic Book" panose="020B0503020102020204" pitchFamily="34" charset="0"/>
                </a:rPr>
                <a:t>Firmengebäude</a:t>
              </a:r>
            </a:p>
            <a:p>
              <a:r>
                <a:rPr lang="de-DE" altLang="de-DE" sz="1800" b="0">
                  <a:latin typeface="Franklin Gothic Book" panose="020B0503020102020204" pitchFamily="34" charset="0"/>
                </a:rPr>
                <a:t>3.000 L Heizöl/a</a:t>
              </a:r>
            </a:p>
          </p:txBody>
        </p:sp>
        <p:cxnSp>
          <p:nvCxnSpPr>
            <p:cNvPr id="9239" name="AutoShape 6">
              <a:extLst>
                <a:ext uri="{FF2B5EF4-FFF2-40B4-BE49-F238E27FC236}">
                  <a16:creationId xmlns:a16="http://schemas.microsoft.com/office/drawing/2014/main" id="{B89324FE-E3BD-46A5-88BE-1073618ECB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4211960" y="4628257"/>
              <a:ext cx="532152" cy="45719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848B961-1876-4AB4-B658-1AC50279DBD1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5375275"/>
            <a:ext cx="2222500" cy="646113"/>
            <a:chOff x="3563888" y="5375017"/>
            <a:chExt cx="2223333" cy="646331"/>
          </a:xfrm>
        </p:grpSpPr>
        <p:sp>
          <p:nvSpPr>
            <p:cNvPr id="9236" name="Textfeld 16">
              <a:extLst>
                <a:ext uri="{FF2B5EF4-FFF2-40B4-BE49-F238E27FC236}">
                  <a16:creationId xmlns:a16="http://schemas.microsoft.com/office/drawing/2014/main" id="{BF4BCF9F-F787-46A1-8C52-893F8161E4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874" y="5375017"/>
              <a:ext cx="1829347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b="0">
                  <a:latin typeface="Franklin Gothic Book" panose="020B0503020102020204" pitchFamily="34" charset="0"/>
                </a:rPr>
                <a:t>Bürogebäude</a:t>
              </a:r>
            </a:p>
            <a:p>
              <a:r>
                <a:rPr lang="de-DE" altLang="de-DE" sz="1800" b="0">
                  <a:latin typeface="Franklin Gothic Book" panose="020B0503020102020204" pitchFamily="34" charset="0"/>
                </a:rPr>
                <a:t>4.500 L Heizöl/a</a:t>
              </a:r>
            </a:p>
          </p:txBody>
        </p:sp>
        <p:cxnSp>
          <p:nvCxnSpPr>
            <p:cNvPr id="9237" name="AutoShape 6">
              <a:extLst>
                <a:ext uri="{FF2B5EF4-FFF2-40B4-BE49-F238E27FC236}">
                  <a16:creationId xmlns:a16="http://schemas.microsoft.com/office/drawing/2014/main" id="{88AAF0C5-838C-4F3B-B1B6-E304F16195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563888" y="5487178"/>
              <a:ext cx="393986" cy="222251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D8494318-DC67-42EE-AC69-2F62EF86E069}"/>
              </a:ext>
            </a:extLst>
          </p:cNvPr>
          <p:cNvGrpSpPr>
            <a:grpSpLocks/>
          </p:cNvGrpSpPr>
          <p:nvPr/>
        </p:nvGrpSpPr>
        <p:grpSpPr bwMode="auto">
          <a:xfrm>
            <a:off x="231775" y="4452938"/>
            <a:ext cx="2143125" cy="742950"/>
            <a:chOff x="232258" y="4452930"/>
            <a:chExt cx="2142879" cy="742591"/>
          </a:xfrm>
        </p:grpSpPr>
        <p:cxnSp>
          <p:nvCxnSpPr>
            <p:cNvPr id="9234" name="AutoShape 6">
              <a:extLst>
                <a:ext uri="{FF2B5EF4-FFF2-40B4-BE49-F238E27FC236}">
                  <a16:creationId xmlns:a16="http://schemas.microsoft.com/office/drawing/2014/main" id="{2C09F791-A34D-456B-A47A-A1E84B1023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63711" y="5113546"/>
              <a:ext cx="311426" cy="81975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35" name="Textfeld 20">
              <a:extLst>
                <a:ext uri="{FF2B5EF4-FFF2-40B4-BE49-F238E27FC236}">
                  <a16:creationId xmlns:a16="http://schemas.microsoft.com/office/drawing/2014/main" id="{1E8311D5-A355-4D6D-AE2C-50F539649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258" y="4452930"/>
              <a:ext cx="1829347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b="0">
                  <a:latin typeface="Franklin Gothic Book" panose="020B0503020102020204" pitchFamily="34" charset="0"/>
                </a:rPr>
                <a:t>Wohngebäude</a:t>
              </a:r>
            </a:p>
            <a:p>
              <a:r>
                <a:rPr lang="de-DE" altLang="de-DE" sz="1800" b="0">
                  <a:latin typeface="Franklin Gothic Book" panose="020B0503020102020204" pitchFamily="34" charset="0"/>
                </a:rPr>
                <a:t>3.750 L Heizöl/a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8398350-0C7F-4559-AFD0-40B4C6D7CDDD}"/>
              </a:ext>
            </a:extLst>
          </p:cNvPr>
          <p:cNvGrpSpPr>
            <a:grpSpLocks/>
          </p:cNvGrpSpPr>
          <p:nvPr/>
        </p:nvGrpSpPr>
        <p:grpSpPr bwMode="auto">
          <a:xfrm>
            <a:off x="7011988" y="2492375"/>
            <a:ext cx="2027237" cy="1006475"/>
            <a:chOff x="7011715" y="2492895"/>
            <a:chExt cx="2028059" cy="1006371"/>
          </a:xfrm>
        </p:grpSpPr>
        <p:sp>
          <p:nvSpPr>
            <p:cNvPr id="9232" name="Textfeld 21">
              <a:extLst>
                <a:ext uri="{FF2B5EF4-FFF2-40B4-BE49-F238E27FC236}">
                  <a16:creationId xmlns:a16="http://schemas.microsoft.com/office/drawing/2014/main" id="{F681F26D-C9D2-49B3-A454-285D3108E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0427" y="2852935"/>
              <a:ext cx="1829347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800" b="0">
                  <a:latin typeface="Franklin Gothic Book" panose="020B0503020102020204" pitchFamily="34" charset="0"/>
                </a:rPr>
                <a:t>Wohngebäude</a:t>
              </a:r>
            </a:p>
            <a:p>
              <a:r>
                <a:rPr lang="de-DE" altLang="de-DE" sz="1800" b="0">
                  <a:latin typeface="Franklin Gothic Book" panose="020B0503020102020204" pitchFamily="34" charset="0"/>
                </a:rPr>
                <a:t>5.500 L Heizöl/a</a:t>
              </a:r>
            </a:p>
          </p:txBody>
        </p:sp>
        <p:cxnSp>
          <p:nvCxnSpPr>
            <p:cNvPr id="9233" name="AutoShape 6">
              <a:extLst>
                <a:ext uri="{FF2B5EF4-FFF2-40B4-BE49-F238E27FC236}">
                  <a16:creationId xmlns:a16="http://schemas.microsoft.com/office/drawing/2014/main" id="{71424719-46A9-4063-9BFE-28CD0F9AA6D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011715" y="2492895"/>
              <a:ext cx="308480" cy="360040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86FE2A6E-A757-4110-BAB0-93C69D7F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830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Letztendliche Randbedingungen für BHKW-Auswahl: 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A4F9731E-0791-4FCD-BBFE-7AC2786D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773238"/>
            <a:ext cx="3916363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tx1"/>
                </a:solidFill>
                <a:latin typeface="Franklin Gothic Book" panose="020B0503020102020204" pitchFamily="34" charset="0"/>
              </a:rPr>
              <a:t>Reststrombedarf: 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91.274 kWh/a 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RLM-Messung 2019</a:t>
            </a:r>
          </a:p>
          <a:p>
            <a:pPr eaLnBrk="1" hangingPunct="1"/>
            <a:endParaRPr lang="de-DE" altLang="de-DE" sz="22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2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2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200">
                <a:solidFill>
                  <a:schemeClr val="tx1"/>
                </a:solidFill>
                <a:latin typeface="Franklin Gothic Book" panose="020B0503020102020204" pitchFamily="34" charset="0"/>
              </a:rPr>
              <a:t>Gesamtwärmebedarf: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149.184 kWh/a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Standardlastprofile nach BDEW</a:t>
            </a:r>
          </a:p>
          <a:p>
            <a:pPr eaLnBrk="1" hangingPunct="1"/>
            <a:endParaRPr lang="de-DE" altLang="de-DE" sz="22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200">
                <a:solidFill>
                  <a:schemeClr val="tx1"/>
                </a:solidFill>
                <a:latin typeface="Franklin Gothic Book" panose="020B0503020102020204" pitchFamily="34" charset="0"/>
              </a:rPr>
              <a:t>Länge Nahwärmenetz:</a:t>
            </a:r>
          </a:p>
          <a:p>
            <a:pPr eaLnBrk="1" hangingPunct="1"/>
            <a:r>
              <a:rPr lang="de-DE" altLang="de-DE" sz="2200" b="0">
                <a:solidFill>
                  <a:schemeClr val="tx1"/>
                </a:solidFill>
                <a:latin typeface="Franklin Gothic Book" panose="020B0503020102020204" pitchFamily="34" charset="0"/>
              </a:rPr>
              <a:t>ca. 260 m</a:t>
            </a:r>
          </a:p>
        </p:txBody>
      </p:sp>
      <p:pic>
        <p:nvPicPr>
          <p:cNvPr id="11268" name="Grafik 1">
            <a:extLst>
              <a:ext uri="{FF2B5EF4-FFF2-40B4-BE49-F238E27FC236}">
                <a16:creationId xmlns:a16="http://schemas.microsoft.com/office/drawing/2014/main" id="{4AEB70F4-3123-4F27-8E1F-02AD9904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1788"/>
            <a:ext cx="37988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2">
            <a:extLst>
              <a:ext uri="{FF2B5EF4-FFF2-40B4-BE49-F238E27FC236}">
                <a16:creationId xmlns:a16="http://schemas.microsoft.com/office/drawing/2014/main" id="{98348209-19C8-4531-9C2F-5873B24B7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784600"/>
            <a:ext cx="40894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25577B96-6644-483D-A74E-DABF55CC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2959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BHKW-Auslegung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45DF4A8C-BB51-44B0-975A-A16D120B9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1557338"/>
            <a:ext cx="7691438" cy="252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Grundlage: Wärmebedarf von ca. 158.000 kWh/a</a:t>
            </a:r>
            <a:br>
              <a:rPr lang="de-DE" altLang="de-DE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(inkl. Wärmeverluste im Nahwärmenetz)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90% Wärmedeckung und 3.500 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Bh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/a =&gt; ca. 40 kW</a:t>
            </a:r>
            <a:r>
              <a:rPr lang="de-DE" altLang="de-DE" sz="20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und 20 kW</a:t>
            </a:r>
            <a:r>
              <a:rPr lang="de-DE" altLang="de-DE" sz="20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el</a:t>
            </a:r>
            <a:endParaRPr lang="de-DE" altLang="de-DE" sz="2000" b="0" dirty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90% Wärmedeckung und 5.000 </a:t>
            </a:r>
            <a:r>
              <a:rPr lang="de-DE" altLang="de-DE" sz="2000" b="0" dirty="0" err="1">
                <a:solidFill>
                  <a:schemeClr val="tx1"/>
                </a:solidFill>
                <a:latin typeface="Franklin Gothic Book" panose="020B0503020102020204" pitchFamily="34" charset="0"/>
              </a:rPr>
              <a:t>Bh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/a =&gt; ca. 30 kW</a:t>
            </a:r>
            <a:r>
              <a:rPr lang="de-DE" altLang="de-DE" sz="20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th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und 15 kW</a:t>
            </a:r>
            <a:r>
              <a:rPr lang="de-DE" altLang="de-DE" sz="2000" b="0" baseline="-25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de-DE" sz="1000" b="0" dirty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de-DE" altLang="de-DE" sz="24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Auswahl von 3 BHKW:</a:t>
            </a:r>
            <a:r>
              <a:rPr lang="de-DE" altLang="de-DE" sz="24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</a:t>
            </a:r>
            <a:r>
              <a:rPr lang="de-DE" altLang="de-DE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BHKW 1: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11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, 25,3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</a:t>
            </a:r>
          </a:p>
          <a:p>
            <a:pPr eaLnBrk="1" hangingPunct="1">
              <a:defRPr/>
            </a:pP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	</a:t>
            </a:r>
            <a:r>
              <a:rPr lang="de-DE" altLang="de-DE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BHKW 2: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16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, 36,1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</a:t>
            </a:r>
          </a:p>
          <a:p>
            <a:pPr eaLnBrk="1" hangingPunct="1">
              <a:defRPr/>
            </a:pP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				</a:t>
            </a:r>
            <a:r>
              <a:rPr lang="de-DE" altLang="de-DE" sz="20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BHKW 3: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 20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el</a:t>
            </a:r>
            <a:r>
              <a:rPr lang="de-DE" altLang="de-DE" sz="2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, 46,7 kW</a:t>
            </a:r>
            <a:r>
              <a:rPr lang="de-DE" altLang="de-DE" sz="2000" baseline="-25000" dirty="0">
                <a:solidFill>
                  <a:srgbClr val="FF0000"/>
                </a:solidFill>
                <a:latin typeface="Franklin Gothic Book" panose="020B0503020102020204" pitchFamily="34" charset="0"/>
              </a:rPr>
              <a:t>th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AF9034AD-CE53-4D51-BEC1-5F26A30BD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4221163"/>
            <a:ext cx="855345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400">
                <a:solidFill>
                  <a:schemeClr val="tx1"/>
                </a:solidFill>
                <a:latin typeface="Franklin Gothic Book" panose="020B0503020102020204" pitchFamily="34" charset="0"/>
              </a:rPr>
              <a:t>Detailauslegung mit Hilfe eines Rechnerprogramms,</a:t>
            </a: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das die Lastverläufe für Wärme und Strom stundenweise (oder ¼-Stunden)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über ein komplettes Jahr berücksichtigt und den BHKW-Betrieb in Verbindung</a:t>
            </a:r>
            <a:b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mit dem Pufferspeicher über der Zeit (vom 1.1. bis zum 31.12.) berechnet.</a:t>
            </a:r>
            <a:b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(z.B. in MS-Excel) </a:t>
            </a:r>
            <a:b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rgbClr val="FF0000"/>
                </a:solidFill>
                <a:latin typeface="Franklin Gothic Book" panose="020B0503020102020204" pitchFamily="34" charset="0"/>
              </a:rPr>
              <a:t>KEINE Auslegung über die Jahresdauerlinie! =&gt; deutlich zu ungenau</a:t>
            </a:r>
            <a:r>
              <a:rPr lang="de-DE" altLang="de-DE" sz="2400" b="0">
                <a:solidFill>
                  <a:schemeClr val="tx1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1AD786E1-435E-4C51-8A00-BE2BA56C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3211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Speicherauslegung </a:t>
            </a:r>
          </a:p>
        </p:txBody>
      </p:sp>
      <p:pic>
        <p:nvPicPr>
          <p:cNvPr id="15363" name="Grafik 2">
            <a:extLst>
              <a:ext uri="{FF2B5EF4-FFF2-40B4-BE49-F238E27FC236}">
                <a16:creationId xmlns:a16="http://schemas.microsoft.com/office/drawing/2014/main" id="{7BD28E9F-C5FF-4F44-8EE5-54032C4AB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649413"/>
            <a:ext cx="8583612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AE2CA80-EDAC-476B-8FEE-B2FAFB342AEB}"/>
              </a:ext>
            </a:extLst>
          </p:cNvPr>
          <p:cNvGrpSpPr>
            <a:grpSpLocks/>
          </p:cNvGrpSpPr>
          <p:nvPr/>
        </p:nvGrpSpPr>
        <p:grpSpPr bwMode="auto">
          <a:xfrm>
            <a:off x="2454275" y="2420938"/>
            <a:ext cx="1254125" cy="2592387"/>
            <a:chOff x="2454087" y="2420888"/>
            <a:chExt cx="1253817" cy="2592288"/>
          </a:xfrm>
        </p:grpSpPr>
        <p:cxnSp>
          <p:nvCxnSpPr>
            <p:cNvPr id="15371" name="Gerade Verbindung mit Pfeil 5">
              <a:extLst>
                <a:ext uri="{FF2B5EF4-FFF2-40B4-BE49-F238E27FC236}">
                  <a16:creationId xmlns:a16="http://schemas.microsoft.com/office/drawing/2014/main" id="{1C807AD0-CB9A-4A32-A921-0DBCAB5B809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707904" y="2420888"/>
              <a:ext cx="0" cy="2592288"/>
            </a:xfrm>
            <a:prstGeom prst="straightConnector1">
              <a:avLst/>
            </a:prstGeom>
            <a:noFill/>
            <a:ln w="12700" algn="ctr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2" name="Textfeld 7">
              <a:extLst>
                <a:ext uri="{FF2B5EF4-FFF2-40B4-BE49-F238E27FC236}">
                  <a16:creationId xmlns:a16="http://schemas.microsoft.com/office/drawing/2014/main" id="{C0C88EBE-1F89-46E6-A835-AEB54926E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4087" y="4365104"/>
              <a:ext cx="1249637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60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V</a:t>
              </a:r>
              <a:r>
                <a:rPr lang="de-DE" altLang="de-DE" sz="1600" baseline="-2500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opt</a:t>
              </a:r>
              <a:r>
                <a:rPr lang="de-DE" altLang="de-DE" sz="1600">
                  <a:solidFill>
                    <a:srgbClr val="0070C0"/>
                  </a:solidFill>
                  <a:latin typeface="Franklin Gothic Book" panose="020B0503020102020204" pitchFamily="34" charset="0"/>
                </a:rPr>
                <a:t> BHKW 1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34FA1A4-4651-45F7-9F5B-A3248957B9A6}"/>
              </a:ext>
            </a:extLst>
          </p:cNvPr>
          <p:cNvGrpSpPr>
            <a:grpSpLocks/>
          </p:cNvGrpSpPr>
          <p:nvPr/>
        </p:nvGrpSpPr>
        <p:grpSpPr bwMode="auto">
          <a:xfrm>
            <a:off x="3946525" y="2852738"/>
            <a:ext cx="1250950" cy="2160587"/>
            <a:chOff x="3947181" y="2852936"/>
            <a:chExt cx="1249637" cy="2160240"/>
          </a:xfrm>
        </p:grpSpPr>
        <p:cxnSp>
          <p:nvCxnSpPr>
            <p:cNvPr id="15369" name="Gerade Verbindung mit Pfeil 10">
              <a:extLst>
                <a:ext uri="{FF2B5EF4-FFF2-40B4-BE49-F238E27FC236}">
                  <a16:creationId xmlns:a16="http://schemas.microsoft.com/office/drawing/2014/main" id="{145691F0-06C7-4D36-98BB-9780E36F945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88024" y="2852936"/>
              <a:ext cx="0" cy="2160240"/>
            </a:xfrm>
            <a:prstGeom prst="straightConnector1">
              <a:avLst/>
            </a:prstGeom>
            <a:noFill/>
            <a:ln w="12700" algn="ctr">
              <a:solidFill>
                <a:srgbClr val="FF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370" name="Textfeld 12">
              <a:extLst>
                <a:ext uri="{FF2B5EF4-FFF2-40B4-BE49-F238E27FC236}">
                  <a16:creationId xmlns:a16="http://schemas.microsoft.com/office/drawing/2014/main" id="{2B80E0F1-861C-4FFF-A616-196E95B212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181" y="3861048"/>
              <a:ext cx="1249637" cy="3385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2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de-DE" altLang="de-DE" sz="1600">
                  <a:solidFill>
                    <a:srgbClr val="FF9933"/>
                  </a:solidFill>
                  <a:latin typeface="Franklin Gothic Book" panose="020B0503020102020204" pitchFamily="34" charset="0"/>
                </a:rPr>
                <a:t>V</a:t>
              </a:r>
              <a:r>
                <a:rPr lang="de-DE" altLang="de-DE" sz="1600" baseline="-25000">
                  <a:solidFill>
                    <a:srgbClr val="FF9933"/>
                  </a:solidFill>
                  <a:latin typeface="Franklin Gothic Book" panose="020B0503020102020204" pitchFamily="34" charset="0"/>
                </a:rPr>
                <a:t>opt</a:t>
              </a:r>
              <a:r>
                <a:rPr lang="de-DE" altLang="de-DE" sz="1600">
                  <a:solidFill>
                    <a:srgbClr val="FF9933"/>
                  </a:solidFill>
                  <a:latin typeface="Franklin Gothic Book" panose="020B0503020102020204" pitchFamily="34" charset="0"/>
                </a:rPr>
                <a:t> BHKW 2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646B11F-FB90-429B-BD15-B90548042149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303588"/>
            <a:ext cx="1249363" cy="1709737"/>
            <a:chOff x="5436096" y="3303698"/>
            <a:chExt cx="1249637" cy="1709478"/>
          </a:xfrm>
        </p:grpSpPr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C5EC14F4-F57D-4E79-AF9D-8D485C3CA37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36096" y="3303698"/>
              <a:ext cx="0" cy="1709478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0CB7CEF-CED8-43B2-96AE-65FA32AF132A}"/>
                </a:ext>
              </a:extLst>
            </p:cNvPr>
            <p:cNvSpPr txBox="1"/>
            <p:nvPr/>
          </p:nvSpPr>
          <p:spPr>
            <a:xfrm>
              <a:off x="5436096" y="4365574"/>
              <a:ext cx="1249637" cy="3380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rPr>
                <a:t>V</a:t>
              </a:r>
              <a:r>
                <a:rPr lang="de-DE" sz="1600" baseline="-25000" dirty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rPr>
                <a:t>opt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Franklin Gothic Book" panose="020B0503020102020204" pitchFamily="34" charset="0"/>
                </a:rPr>
                <a:t> BHKW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F8377619-6378-4DA1-81B0-B537D5D0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4600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Wirtschaftlichkeitsrechnung </a:t>
            </a: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35D6A02B-53FE-4DB5-B856-35AB9BE6F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695450"/>
            <a:ext cx="85375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variable Kosten/Erlöse:</a:t>
            </a:r>
          </a:p>
          <a:p>
            <a:pPr eaLnBrk="1" hangingPunct="1"/>
            <a:endParaRPr lang="de-DE" altLang="de-DE" sz="10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Strompreis:	37,31 ct/kWh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(EnBW ab Sept. 2022, brutto)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Stromvergütung:	18,698 ct/kWh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(üblicher Preis nach KWKG)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KWK-Zuschläge:	16,0 / 8,0 ct/kWh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(nach KWKG)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Heizölpreis:	165,7 ct/Liter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(Durchschn. in Deutschland am 9.9.22, brutto)</a:t>
            </a: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Flüssiggaspreis:	12,25 ct/kWh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(=80,45 ct/l, Region Reutlingen am 9.9.22, brutto)</a:t>
            </a:r>
            <a:b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b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Wartungskosten:	3,7 – 4,2 ct/kWh</a:t>
            </a:r>
            <a:b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            </a:t>
            </a:r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(nach Herstellerangabe, netto)</a:t>
            </a:r>
          </a:p>
          <a:p>
            <a:pPr eaLnBrk="1" hangingPunct="1"/>
            <a:endParaRPr lang="de-DE" altLang="de-DE" sz="20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sowie teilweise Entlastung </a:t>
            </a:r>
            <a:b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de-DE" altLang="de-DE" sz="2000" b="0">
                <a:solidFill>
                  <a:schemeClr val="tx1"/>
                </a:solidFill>
                <a:latin typeface="Franklin Gothic Book" panose="020B0503020102020204" pitchFamily="34" charset="0"/>
              </a:rPr>
              <a:t>von der Energiesteuer</a:t>
            </a:r>
          </a:p>
          <a:p>
            <a:pPr eaLnBrk="1" hangingPunct="1"/>
            <a:endParaRPr lang="de-DE" altLang="de-DE" sz="2000" b="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7412" name="Grafik 5">
            <a:extLst>
              <a:ext uri="{FF2B5EF4-FFF2-40B4-BE49-F238E27FC236}">
                <a16:creationId xmlns:a16="http://schemas.microsoft.com/office/drawing/2014/main" id="{F0BD5CE5-21AD-4FB9-A83C-F514B49A8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3778250"/>
            <a:ext cx="457358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feld 11">
            <a:extLst>
              <a:ext uri="{FF2B5EF4-FFF2-40B4-BE49-F238E27FC236}">
                <a16:creationId xmlns:a16="http://schemas.microsoft.com/office/drawing/2014/main" id="{4626E6E2-EB2A-4B7D-9DBC-BA1E656D9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6581775"/>
            <a:ext cx="2959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de-DE" altLang="de-DE" sz="1200" b="0"/>
              <a:t>(gemäß: www.fluessiggas-gemeinsam-kaufen.de)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164153ED-92B8-4E47-86E9-ED88CAD85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1125538"/>
            <a:ext cx="4600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800">
                <a:solidFill>
                  <a:srgbClr val="0070C0"/>
                </a:solidFill>
                <a:latin typeface="Franklin Gothic Medium" panose="020B0603020102020204" pitchFamily="34" charset="0"/>
              </a:rPr>
              <a:t>Wirtschaftlichkeitsrechnung 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DAD1700B-560F-46EF-8982-170620760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1746250"/>
            <a:ext cx="586105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1pPr>
            <a:lvl2pPr marL="742950" indent="-28575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chemeClr val="tx1"/>
                </a:solidFill>
                <a:latin typeface="Franklin Gothic Book" panose="020B0503020102020204" pitchFamily="34" charset="0"/>
              </a:rPr>
              <a:t>Investitionskosten (Nettowerte):</a:t>
            </a: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endParaRPr lang="de-DE" altLang="de-DE" sz="2000">
              <a:solidFill>
                <a:schemeClr val="tx1"/>
              </a:solidFill>
              <a:latin typeface="Franklin Gothic Book" panose="020B0503020102020204" pitchFamily="34" charset="0"/>
            </a:endParaRPr>
          </a:p>
          <a:p>
            <a:pPr eaLnBrk="1" hangingPunct="1"/>
            <a:r>
              <a:rPr lang="de-DE" altLang="de-DE" sz="1800" b="0">
                <a:solidFill>
                  <a:schemeClr val="tx1"/>
                </a:solidFill>
                <a:latin typeface="Franklin Gothic Book" panose="020B0503020102020204" pitchFamily="34" charset="0"/>
              </a:rPr>
              <a:t>* Laut Hersteller, Dez. 2021, zzgl. 10% Teuerungszuschlag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F48384D-02F1-4124-B174-750764B2F4D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349500"/>
          <a:ext cx="8208963" cy="2595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71">
                  <a:extLst>
                    <a:ext uri="{9D8B030D-6E8A-4147-A177-3AD203B41FA5}">
                      <a16:colId xmlns:a16="http://schemas.microsoft.com/office/drawing/2014/main" val="893440653"/>
                    </a:ext>
                  </a:extLst>
                </a:gridCol>
                <a:gridCol w="1728203">
                  <a:extLst>
                    <a:ext uri="{9D8B030D-6E8A-4147-A177-3AD203B41FA5}">
                      <a16:colId xmlns:a16="http://schemas.microsoft.com/office/drawing/2014/main" val="2784053098"/>
                    </a:ext>
                  </a:extLst>
                </a:gridCol>
                <a:gridCol w="1728203">
                  <a:extLst>
                    <a:ext uri="{9D8B030D-6E8A-4147-A177-3AD203B41FA5}">
                      <a16:colId xmlns:a16="http://schemas.microsoft.com/office/drawing/2014/main" val="1684813152"/>
                    </a:ext>
                  </a:extLst>
                </a:gridCol>
                <a:gridCol w="1584186">
                  <a:extLst>
                    <a:ext uri="{9D8B030D-6E8A-4147-A177-3AD203B41FA5}">
                      <a16:colId xmlns:a16="http://schemas.microsoft.com/office/drawing/2014/main" val="3811060641"/>
                    </a:ext>
                  </a:extLst>
                </a:gridCol>
              </a:tblGrid>
              <a:tr h="370795">
                <a:tc>
                  <a:txBody>
                    <a:bodyPr/>
                    <a:lstStyle/>
                    <a:p>
                      <a:endParaRPr lang="de-DE" sz="1800" dirty="0">
                        <a:latin typeface="Franklin Gothic Book" panose="020B0503020102020204" pitchFamily="34" charset="0"/>
                      </a:endParaRP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20 kW</a:t>
                      </a:r>
                      <a:r>
                        <a:rPr lang="de-DE" sz="1800" b="1" baseline="-25000" dirty="0">
                          <a:latin typeface="Franklin Gothic Book" panose="020B0503020102020204" pitchFamily="34" charset="0"/>
                        </a:rPr>
                        <a:t>el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16 kW</a:t>
                      </a:r>
                      <a:r>
                        <a:rPr lang="de-DE" sz="1800" b="1" baseline="-25000" dirty="0">
                          <a:latin typeface="Franklin Gothic Book" panose="020B0503020102020204" pitchFamily="34" charset="0"/>
                        </a:rPr>
                        <a:t>el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11 kW</a:t>
                      </a:r>
                      <a:r>
                        <a:rPr lang="de-DE" sz="1800" b="1" baseline="-25000" dirty="0">
                          <a:latin typeface="Franklin Gothic Book" panose="020B0503020102020204" pitchFamily="34" charset="0"/>
                        </a:rPr>
                        <a:t>el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240099394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BHKW*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43.605 €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42.625 €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38.268 €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797858047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Zubehör, Aufstellung, Inbetr.*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9.422 €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9.422 €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8.163 €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1076279025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Pufferspeicher*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3.443 €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2.981 €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2.603 €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3974449410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Flüssiggastank 2,9 </a:t>
                      </a:r>
                      <a:r>
                        <a:rPr lang="de-DE" sz="1800" dirty="0" err="1">
                          <a:latin typeface="Franklin Gothic Book" panose="020B0503020102020204" pitchFamily="34" charset="0"/>
                        </a:rPr>
                        <a:t>to</a:t>
                      </a:r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*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4.257 €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4.257 €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4.257 €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380811696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Sonstiges (10%)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6.073 €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5.929 €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Franklin Gothic Book" panose="020B0503020102020204" pitchFamily="34" charset="0"/>
                        </a:rPr>
                        <a:t>5.329 €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4212619059"/>
                  </a:ext>
                </a:extLst>
              </a:tr>
              <a:tr h="370795">
                <a:tc>
                  <a:txBody>
                    <a:bodyPr/>
                    <a:lstStyle/>
                    <a:p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Gesamtkosten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66.800 €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65.214 €</a:t>
                      </a:r>
                    </a:p>
                  </a:txBody>
                  <a:tcPr marL="91441" marR="91441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latin typeface="Franklin Gothic Book" panose="020B0503020102020204" pitchFamily="34" charset="0"/>
                        </a:rPr>
                        <a:t>58.620 €</a:t>
                      </a:r>
                    </a:p>
                  </a:txBody>
                  <a:tcPr marL="91441" marR="91441" marT="45714" marB="45714"/>
                </a:tc>
                <a:extLst>
                  <a:ext uri="{0D108BD9-81ED-4DB2-BD59-A6C34878D82A}">
                    <a16:rowId xmlns:a16="http://schemas.microsoft.com/office/drawing/2014/main" val="39142788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Bildschirmpräsentation (4:3)</PresentationFormat>
  <Paragraphs>137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Franklin Gothic Book</vt:lpstr>
      <vt:lpstr>Franklin Gothic Medium</vt:lpstr>
      <vt:lpstr>Times New Roman</vt:lpstr>
      <vt:lpstr>Wingdings</vt:lpstr>
      <vt:lpstr>Standarddesign</vt:lpstr>
      <vt:lpstr>Benutzerdefiniertes Design</vt:lpstr>
      <vt:lpstr>BHKW-Auslegung für einen Industriebetrieb mit Nahwärmenetz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Nördlinger Str. 47, Reutlingen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Wärmepumpen - Heizsysteme der Zukunft ?</dc:title>
  <dc:creator>Bernd  Thomas</dc:creator>
  <cp:lastModifiedBy>Thomas, Bernd</cp:lastModifiedBy>
  <cp:revision>878</cp:revision>
  <cp:lastPrinted>2000-03-21T14:14:20Z</cp:lastPrinted>
  <dcterms:created xsi:type="dcterms:W3CDTF">2000-02-29T12:21:28Z</dcterms:created>
  <dcterms:modified xsi:type="dcterms:W3CDTF">2022-09-13T14:38:08Z</dcterms:modified>
</cp:coreProperties>
</file>