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61" r:id="rId2"/>
    <p:sldId id="272" r:id="rId3"/>
    <p:sldId id="393" r:id="rId4"/>
    <p:sldId id="388" r:id="rId5"/>
    <p:sldId id="386" r:id="rId6"/>
    <p:sldId id="389" r:id="rId7"/>
    <p:sldId id="275" r:id="rId8"/>
    <p:sldId id="383" r:id="rId9"/>
    <p:sldId id="387" r:id="rId10"/>
    <p:sldId id="338" r:id="rId1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889D"/>
    <a:srgbClr val="09A5BF"/>
    <a:srgbClr val="000000"/>
    <a:srgbClr val="0498AC"/>
    <a:srgbClr val="0099CC"/>
    <a:srgbClr val="6CBF9A"/>
    <a:srgbClr val="008080"/>
    <a:srgbClr val="D75712"/>
    <a:srgbClr val="A4C400"/>
    <a:srgbClr val="0076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694"/>
  </p:normalViewPr>
  <p:slideViewPr>
    <p:cSldViewPr>
      <p:cViewPr varScale="1">
        <p:scale>
          <a:sx n="105" d="100"/>
          <a:sy n="105" d="100"/>
        </p:scale>
        <p:origin x="172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7" d="100"/>
          <a:sy n="97" d="100"/>
        </p:scale>
        <p:origin x="43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AE3874-864B-4BFA-B391-E59BB5C5F2A1}" type="datetimeFigureOut">
              <a:rPr lang="de-DE" smtClean="0"/>
              <a:pPr/>
              <a:t>27.05.2021</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969973-CA82-4ACD-9EC6-650F5E27457C}" type="slidenum">
              <a:rPr lang="de-DE" smtClean="0"/>
              <a:pPr/>
              <a:t>‹Nr.›</a:t>
            </a:fld>
            <a:endParaRPr lang="de-DE"/>
          </a:p>
        </p:txBody>
      </p:sp>
    </p:spTree>
    <p:extLst>
      <p:ext uri="{BB962C8B-B14F-4D97-AF65-F5344CB8AC3E}">
        <p14:creationId xmlns:p14="http://schemas.microsoft.com/office/powerpoint/2010/main" val="2384507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A3296C-21D3-44FC-A54A-9C02A55C9C9D}" type="datetimeFigureOut">
              <a:rPr lang="de-DE" smtClean="0"/>
              <a:pPr/>
              <a:t>27.05.2021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98DFB0-0364-4DD8-808B-B32C93E006DE}" type="slidenum">
              <a:rPr lang="de-DE" smtClean="0"/>
              <a:pPr/>
              <a:t>‹Nr.›</a:t>
            </a:fld>
            <a:endParaRPr lang="de-DE"/>
          </a:p>
        </p:txBody>
      </p:sp>
    </p:spTree>
    <p:extLst>
      <p:ext uri="{BB962C8B-B14F-4D97-AF65-F5344CB8AC3E}">
        <p14:creationId xmlns:p14="http://schemas.microsoft.com/office/powerpoint/2010/main" val="63571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F07FABE-93DB-4F06-BADF-6077D796A4E6}" type="slidenum">
              <a:rPr lang="de-DE" altLang="de-DE" smtClean="0"/>
              <a:pPr/>
              <a:t>2</a:t>
            </a:fld>
            <a:endParaRPr lang="de-DE" altLang="de-DE"/>
          </a:p>
        </p:txBody>
      </p:sp>
    </p:spTree>
    <p:extLst>
      <p:ext uri="{BB962C8B-B14F-4D97-AF65-F5344CB8AC3E}">
        <p14:creationId xmlns:p14="http://schemas.microsoft.com/office/powerpoint/2010/main" val="1271683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F07FABE-93DB-4F06-BADF-6077D796A4E6}" type="slidenum">
              <a:rPr lang="de-DE" altLang="de-DE" smtClean="0"/>
              <a:pPr/>
              <a:t>3</a:t>
            </a:fld>
            <a:endParaRPr lang="de-DE" altLang="de-DE"/>
          </a:p>
        </p:txBody>
      </p:sp>
    </p:spTree>
    <p:extLst>
      <p:ext uri="{BB962C8B-B14F-4D97-AF65-F5344CB8AC3E}">
        <p14:creationId xmlns:p14="http://schemas.microsoft.com/office/powerpoint/2010/main" val="2551930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4B303D-4B4C-469A-835D-039C9BC7B1C0}" type="slidenum">
              <a:rPr lang="de-DE" altLang="de-DE"/>
              <a:pPr/>
              <a:t>5</a:t>
            </a:fld>
            <a:endParaRPr lang="de-DE" altLang="de-DE"/>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7278571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EB16597B-26B5-3E4B-8A76-3B588AFAA780}"/>
              </a:ext>
            </a:extLst>
          </p:cNvPr>
          <p:cNvSpPr/>
          <p:nvPr userDrawn="1"/>
        </p:nvSpPr>
        <p:spPr>
          <a:xfrm>
            <a:off x="0" y="0"/>
            <a:ext cx="9144000" cy="30689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 name="Grafik 9">
            <a:extLst>
              <a:ext uri="{FF2B5EF4-FFF2-40B4-BE49-F238E27FC236}">
                <a16:creationId xmlns:a16="http://schemas.microsoft.com/office/drawing/2014/main" id="{6D495183-C375-2542-AD94-01C4DBF5C8A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259633" y="462796"/>
            <a:ext cx="6840759" cy="2102108"/>
          </a:xfrm>
          <a:prstGeom prst="rect">
            <a:avLst/>
          </a:prstGeom>
        </p:spPr>
      </p:pic>
      <p:sp>
        <p:nvSpPr>
          <p:cNvPr id="18" name="Rechteck 17"/>
          <p:cNvSpPr/>
          <p:nvPr userDrawn="1"/>
        </p:nvSpPr>
        <p:spPr>
          <a:xfrm>
            <a:off x="0" y="3068959"/>
            <a:ext cx="9144000" cy="3789041"/>
          </a:xfrm>
          <a:prstGeom prst="rect">
            <a:avLst/>
          </a:prstGeom>
          <a:solidFill>
            <a:srgbClr val="6CBF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A4C400"/>
              </a:solidFill>
            </a:endParaRPr>
          </a:p>
        </p:txBody>
      </p:sp>
      <p:sp>
        <p:nvSpPr>
          <p:cNvPr id="2" name="Titel 1"/>
          <p:cNvSpPr>
            <a:spLocks noGrp="1"/>
          </p:cNvSpPr>
          <p:nvPr>
            <p:ph type="ctrTitle" hasCustomPrompt="1"/>
          </p:nvPr>
        </p:nvSpPr>
        <p:spPr>
          <a:xfrm>
            <a:off x="539552" y="4004825"/>
            <a:ext cx="8064895" cy="648311"/>
          </a:xfrm>
          <a:prstGeom prst="rect">
            <a:avLst/>
          </a:prstGeom>
        </p:spPr>
        <p:txBody>
          <a:bodyPr anchor="t">
            <a:normAutofit/>
          </a:bodyPr>
          <a:lstStyle>
            <a:lvl1pPr algn="ctr">
              <a:defRPr sz="3200" b="1">
                <a:solidFill>
                  <a:schemeClr val="bg1"/>
                </a:solidFill>
                <a:latin typeface="+mj-lt"/>
              </a:defRPr>
            </a:lvl1pPr>
          </a:lstStyle>
          <a:p>
            <a:r>
              <a:rPr lang="de-DE" dirty="0"/>
              <a:t>Entscheidungsfindung </a:t>
            </a:r>
            <a:r>
              <a:rPr lang="de-DE" dirty="0" err="1"/>
              <a:t>Contracting</a:t>
            </a:r>
            <a:r>
              <a:rPr lang="de-DE" dirty="0"/>
              <a:t> Förderprogramm </a:t>
            </a:r>
            <a:r>
              <a:rPr lang="de-DE" dirty="0" err="1"/>
              <a:t>ProECo</a:t>
            </a:r>
            <a:endParaRPr lang="de-DE" dirty="0"/>
          </a:p>
        </p:txBody>
      </p:sp>
      <p:sp>
        <p:nvSpPr>
          <p:cNvPr id="3" name="Untertitel 2"/>
          <p:cNvSpPr>
            <a:spLocks noGrp="1"/>
          </p:cNvSpPr>
          <p:nvPr>
            <p:ph type="subTitle" idx="1"/>
          </p:nvPr>
        </p:nvSpPr>
        <p:spPr>
          <a:xfrm>
            <a:off x="539552" y="4802911"/>
            <a:ext cx="8064895" cy="1555601"/>
          </a:xfrm>
          <a:prstGeom prst="rect">
            <a:avLst/>
          </a:prstGeom>
        </p:spPr>
        <p:txBody>
          <a:bodyPr>
            <a:normAutofit/>
          </a:bodyPr>
          <a:lstStyle>
            <a:lvl1pPr marL="0" indent="0" algn="ctr">
              <a:spcAft>
                <a:spcPts val="1200"/>
              </a:spcAft>
              <a:buNone/>
              <a:defRPr sz="2400" b="0" i="0">
                <a:solidFill>
                  <a:schemeClr val="bg1"/>
                </a:solidFill>
                <a:latin typeface="Calibri" panose="020F0502020204030204" pitchFamily="34" charset="0"/>
                <a:cs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347464" y="195486"/>
            <a:ext cx="4800600" cy="857250"/>
          </a:xfrm>
        </p:spPr>
        <p:txBody>
          <a:bodyPr/>
          <a:lstStyle>
            <a:lvl1pPr>
              <a:defRPr sz="2200"/>
            </a:lvl1pPr>
          </a:lstStyle>
          <a:p>
            <a:r>
              <a:rPr lang="de-DE" dirty="0"/>
              <a:t>Mastertitelformat bearbeiten</a:t>
            </a:r>
          </a:p>
        </p:txBody>
      </p:sp>
      <p:sp>
        <p:nvSpPr>
          <p:cNvPr id="3" name="Inhaltsplatzhalter 2"/>
          <p:cNvSpPr>
            <a:spLocks noGrp="1"/>
          </p:cNvSpPr>
          <p:nvPr>
            <p:ph idx="1"/>
          </p:nvPr>
        </p:nvSpPr>
        <p:spPr>
          <a:xfrm>
            <a:off x="323528" y="1295400"/>
            <a:ext cx="4800600" cy="4114800"/>
          </a:xfrm>
        </p:spPr>
        <p:txBody>
          <a:bodyPr/>
          <a:lstStyle>
            <a:lvl1pPr>
              <a:defRPr>
                <a:latin typeface="Calibri" panose="020F0502020204030204" pitchFamily="34" charset="0"/>
                <a:cs typeface="Calibri" panose="020F0502020204030204" pitchFamily="34" charset="0"/>
              </a:defRPr>
            </a:lvl1pPr>
            <a:lvl2pPr>
              <a:defRPr b="0" i="0">
                <a:latin typeface="Calibri" panose="020F0502020204030204" pitchFamily="34" charset="0"/>
                <a:cs typeface="Calibri" panose="020F0502020204030204" pitchFamily="34" charset="0"/>
              </a:defRPr>
            </a:lvl2pPr>
            <a:lvl3pPr>
              <a:defRPr b="0" i="0">
                <a:latin typeface="Calibri" panose="020F0502020204030204" pitchFamily="34" charset="0"/>
                <a:cs typeface="Calibri" panose="020F0502020204030204" pitchFamily="34" charset="0"/>
              </a:defRPr>
            </a:lvl3pPr>
            <a:lvl4pPr>
              <a:defRPr b="0" i="0">
                <a:latin typeface="Calibri" panose="020F0502020204030204" pitchFamily="34" charset="0"/>
                <a:cs typeface="Calibri" panose="020F0502020204030204" pitchFamily="34" charset="0"/>
              </a:defRPr>
            </a:lvl4pPr>
            <a:lvl5pPr>
              <a:defRPr b="0" i="0">
                <a:latin typeface="Calibri" panose="020F0502020204030204" pitchFamily="34" charset="0"/>
                <a:cs typeface="Calibri" panose="020F0502020204030204" pitchFamily="34"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oliennummernplatzhalter 4"/>
          <p:cNvSpPr>
            <a:spLocks noGrp="1"/>
          </p:cNvSpPr>
          <p:nvPr>
            <p:ph type="sldNum" sz="quarter" idx="11"/>
          </p:nvPr>
        </p:nvSpPr>
        <p:spPr/>
        <p:txBody>
          <a:bodyPr/>
          <a:lstStyle>
            <a:lvl1pPr>
              <a:defRPr/>
            </a:lvl1pPr>
          </a:lstStyle>
          <a:p>
            <a:fld id="{264F619E-B288-4520-B6CE-9A210B10B222}" type="slidenum">
              <a:rPr lang="de-DE" altLang="de-DE"/>
              <a:pPr/>
              <a:t>‹Nr.›</a:t>
            </a:fld>
            <a:endParaRPr lang="de-DE" altLang="de-DE"/>
          </a:p>
        </p:txBody>
      </p:sp>
    </p:spTree>
    <p:extLst>
      <p:ext uri="{BB962C8B-B14F-4D97-AF65-F5344CB8AC3E}">
        <p14:creationId xmlns:p14="http://schemas.microsoft.com/office/powerpoint/2010/main" val="2126318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15" name="Rechteck 14"/>
          <p:cNvSpPr/>
          <p:nvPr userDrawn="1"/>
        </p:nvSpPr>
        <p:spPr>
          <a:xfrm>
            <a:off x="0" y="1988840"/>
            <a:ext cx="9144000" cy="3168352"/>
          </a:xfrm>
          <a:prstGeom prst="rect">
            <a:avLst/>
          </a:prstGeom>
          <a:solidFill>
            <a:srgbClr val="6CBF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Foliennummernplatzhalter 5"/>
          <p:cNvSpPr>
            <a:spLocks noGrp="1"/>
          </p:cNvSpPr>
          <p:nvPr>
            <p:ph type="sldNum" sz="quarter" idx="12"/>
          </p:nvPr>
        </p:nvSpPr>
        <p:spPr>
          <a:xfrm>
            <a:off x="8532440" y="6453211"/>
            <a:ext cx="477416" cy="365125"/>
          </a:xfrm>
          <a:prstGeom prst="rect">
            <a:avLst/>
          </a:prstGeom>
        </p:spPr>
        <p:txBody>
          <a:bodyPr anchor="b"/>
          <a:lstStyle>
            <a:lvl1pPr>
              <a:defRPr sz="1100"/>
            </a:lvl1pPr>
          </a:lstStyle>
          <a:p>
            <a:fld id="{7F320AE6-3771-4BDC-AC2E-AA58B5B5328F}" type="slidenum">
              <a:rPr lang="de-DE" smtClean="0"/>
              <a:pPr/>
              <a:t>‹Nr.›</a:t>
            </a:fld>
            <a:endParaRPr lang="de-DE"/>
          </a:p>
        </p:txBody>
      </p:sp>
      <p:sp>
        <p:nvSpPr>
          <p:cNvPr id="12" name="Rechteck 11">
            <a:extLst>
              <a:ext uri="{FF2B5EF4-FFF2-40B4-BE49-F238E27FC236}">
                <a16:creationId xmlns:a16="http://schemas.microsoft.com/office/drawing/2014/main" id="{064E0B5E-3FE4-A841-8ECA-CC9A9E4D7A0A}"/>
              </a:ext>
            </a:extLst>
          </p:cNvPr>
          <p:cNvSpPr/>
          <p:nvPr userDrawn="1"/>
        </p:nvSpPr>
        <p:spPr>
          <a:xfrm>
            <a:off x="0" y="0"/>
            <a:ext cx="5580112" cy="1916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itel 1"/>
          <p:cNvSpPr>
            <a:spLocks noGrp="1"/>
          </p:cNvSpPr>
          <p:nvPr>
            <p:ph type="title" hasCustomPrompt="1"/>
          </p:nvPr>
        </p:nvSpPr>
        <p:spPr>
          <a:xfrm>
            <a:off x="1873796" y="2492896"/>
            <a:ext cx="5434508" cy="1172252"/>
          </a:xfrm>
          <a:prstGeom prst="rect">
            <a:avLst/>
          </a:prstGeom>
        </p:spPr>
        <p:txBody>
          <a:bodyPr anchor="t">
            <a:normAutofit/>
          </a:bodyPr>
          <a:lstStyle>
            <a:lvl1pPr algn="ctr">
              <a:defRPr sz="2400" b="1" cap="none" baseline="0">
                <a:solidFill>
                  <a:schemeClr val="bg1"/>
                </a:solidFill>
                <a:latin typeface="+mj-lt"/>
              </a:defRPr>
            </a:lvl1pPr>
          </a:lstStyle>
          <a:p>
            <a:r>
              <a:rPr lang="de-DE" dirty="0"/>
              <a:t>Der Zwischentitel bleibt in der farbigen Fläche Calibri </a:t>
            </a:r>
            <a:r>
              <a:rPr lang="de-DE" dirty="0" err="1"/>
              <a:t>Bold</a:t>
            </a:r>
            <a:r>
              <a:rPr lang="de-DE" dirty="0"/>
              <a:t> 24 </a:t>
            </a:r>
            <a:r>
              <a:rPr lang="de-DE" dirty="0" err="1"/>
              <a:t>pt</a:t>
            </a:r>
            <a:endParaRPr lang="de-DE" dirty="0"/>
          </a:p>
        </p:txBody>
      </p:sp>
      <p:sp>
        <p:nvSpPr>
          <p:cNvPr id="9" name="Textplatzhalter 2"/>
          <p:cNvSpPr>
            <a:spLocks noGrp="1"/>
          </p:cNvSpPr>
          <p:nvPr>
            <p:ph type="body" idx="1" hasCustomPrompt="1"/>
          </p:nvPr>
        </p:nvSpPr>
        <p:spPr>
          <a:xfrm>
            <a:off x="1882434" y="3356992"/>
            <a:ext cx="5425870" cy="1306676"/>
          </a:xfrm>
          <a:prstGeom prst="rect">
            <a:avLst/>
          </a:prstGeom>
        </p:spPr>
        <p:txBody>
          <a:bodyPr anchor="b">
            <a:normAutofit/>
          </a:bodyPr>
          <a:lstStyle>
            <a:lvl1pPr marL="0" indent="0" algn="ctr">
              <a:lnSpc>
                <a:spcPts val="2600"/>
              </a:lnSpc>
              <a:buNone/>
              <a:defRPr sz="2000">
                <a:solidFill>
                  <a:schemeClr val="bg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a:t>Untertitel einsetzen Calibri 20 </a:t>
            </a:r>
            <a:r>
              <a:rPr lang="de-DE" dirty="0" err="1"/>
              <a:t>pt</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sfolie Text">
    <p:spTree>
      <p:nvGrpSpPr>
        <p:cNvPr id="1" name=""/>
        <p:cNvGrpSpPr/>
        <p:nvPr/>
      </p:nvGrpSpPr>
      <p:grpSpPr>
        <a:xfrm>
          <a:off x="0" y="0"/>
          <a:ext cx="0" cy="0"/>
          <a:chOff x="0" y="0"/>
          <a:chExt cx="0" cy="0"/>
        </a:xfrm>
      </p:grpSpPr>
      <p:sp>
        <p:nvSpPr>
          <p:cNvPr id="15" name="Foliennummernplatzhalter 5"/>
          <p:cNvSpPr>
            <a:spLocks noGrp="1"/>
          </p:cNvSpPr>
          <p:nvPr>
            <p:ph type="sldNum" sz="quarter" idx="12"/>
          </p:nvPr>
        </p:nvSpPr>
        <p:spPr>
          <a:xfrm>
            <a:off x="8532440" y="6453211"/>
            <a:ext cx="477416" cy="365125"/>
          </a:xfrm>
          <a:prstGeom prst="rect">
            <a:avLst/>
          </a:prstGeom>
        </p:spPr>
        <p:txBody>
          <a:bodyPr anchor="b"/>
          <a:lstStyle>
            <a:lvl1pPr>
              <a:defRPr sz="1100"/>
            </a:lvl1pPr>
          </a:lstStyle>
          <a:p>
            <a:fld id="{7F320AE6-3771-4BDC-AC2E-AA58B5B5328F}" type="slidenum">
              <a:rPr lang="de-DE" smtClean="0"/>
              <a:pPr/>
              <a:t>‹Nr.›</a:t>
            </a:fld>
            <a:endParaRPr lang="de-DE"/>
          </a:p>
        </p:txBody>
      </p:sp>
      <p:sp>
        <p:nvSpPr>
          <p:cNvPr id="6" name="Rectangle 2">
            <a:extLst>
              <a:ext uri="{FF2B5EF4-FFF2-40B4-BE49-F238E27FC236}">
                <a16:creationId xmlns:a16="http://schemas.microsoft.com/office/drawing/2014/main" id="{4C1FAC4B-4C6D-7F41-A382-2054AB825520}"/>
              </a:ext>
            </a:extLst>
          </p:cNvPr>
          <p:cNvSpPr>
            <a:spLocks noGrp="1" noChangeArrowheads="1"/>
          </p:cNvSpPr>
          <p:nvPr>
            <p:ph type="title"/>
          </p:nvPr>
        </p:nvSpPr>
        <p:spPr bwMode="auto">
          <a:xfrm>
            <a:off x="347464" y="195486"/>
            <a:ext cx="4800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dirty="0"/>
              <a:t>Klicken Sie, um das Titelformat zu bearbeiten</a:t>
            </a:r>
          </a:p>
        </p:txBody>
      </p:sp>
      <p:sp>
        <p:nvSpPr>
          <p:cNvPr id="3" name="Inhaltsplatzhalter 2">
            <a:extLst>
              <a:ext uri="{FF2B5EF4-FFF2-40B4-BE49-F238E27FC236}">
                <a16:creationId xmlns:a16="http://schemas.microsoft.com/office/drawing/2014/main" id="{687CFEB2-3101-2343-995B-267758BEF4B5}"/>
              </a:ext>
            </a:extLst>
          </p:cNvPr>
          <p:cNvSpPr>
            <a:spLocks noGrp="1"/>
          </p:cNvSpPr>
          <p:nvPr>
            <p:ph sz="quarter" idx="13"/>
          </p:nvPr>
        </p:nvSpPr>
        <p:spPr>
          <a:xfrm>
            <a:off x="347663" y="1557338"/>
            <a:ext cx="8472487" cy="4679950"/>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altsfolie Bilder rechts">
    <p:spTree>
      <p:nvGrpSpPr>
        <p:cNvPr id="1" name=""/>
        <p:cNvGrpSpPr/>
        <p:nvPr/>
      </p:nvGrpSpPr>
      <p:grpSpPr>
        <a:xfrm>
          <a:off x="0" y="0"/>
          <a:ext cx="0" cy="0"/>
          <a:chOff x="0" y="0"/>
          <a:chExt cx="0" cy="0"/>
        </a:xfrm>
      </p:grpSpPr>
      <p:sp>
        <p:nvSpPr>
          <p:cNvPr id="15" name="Foliennummernplatzhalter 5"/>
          <p:cNvSpPr>
            <a:spLocks noGrp="1"/>
          </p:cNvSpPr>
          <p:nvPr>
            <p:ph type="sldNum" sz="quarter" idx="12"/>
          </p:nvPr>
        </p:nvSpPr>
        <p:spPr>
          <a:xfrm>
            <a:off x="8532440" y="6453211"/>
            <a:ext cx="477416" cy="365125"/>
          </a:xfrm>
          <a:prstGeom prst="rect">
            <a:avLst/>
          </a:prstGeom>
        </p:spPr>
        <p:txBody>
          <a:bodyPr anchor="b"/>
          <a:lstStyle>
            <a:lvl1pPr>
              <a:defRPr sz="1100"/>
            </a:lvl1pPr>
          </a:lstStyle>
          <a:p>
            <a:fld id="{7F320AE6-3771-4BDC-AC2E-AA58B5B5328F}" type="slidenum">
              <a:rPr lang="de-DE" smtClean="0"/>
              <a:pPr/>
              <a:t>‹Nr.›</a:t>
            </a:fld>
            <a:endParaRPr lang="de-DE"/>
          </a:p>
        </p:txBody>
      </p:sp>
      <p:sp>
        <p:nvSpPr>
          <p:cNvPr id="11" name="Bildplatzhalter 2"/>
          <p:cNvSpPr>
            <a:spLocks noGrp="1"/>
          </p:cNvSpPr>
          <p:nvPr>
            <p:ph type="pic" idx="1"/>
          </p:nvPr>
        </p:nvSpPr>
        <p:spPr>
          <a:xfrm>
            <a:off x="6297386" y="1594892"/>
            <a:ext cx="2536878" cy="1978124"/>
          </a:xfrm>
          <a:prstGeom prst="rect">
            <a:avLst/>
          </a:prstGeom>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12" name="Bildplatzhalter 2"/>
          <p:cNvSpPr>
            <a:spLocks noGrp="1"/>
          </p:cNvSpPr>
          <p:nvPr>
            <p:ph type="pic" idx="14"/>
          </p:nvPr>
        </p:nvSpPr>
        <p:spPr>
          <a:xfrm>
            <a:off x="6297386" y="3827140"/>
            <a:ext cx="2536878" cy="1978124"/>
          </a:xfrm>
          <a:prstGeom prst="rect">
            <a:avLst/>
          </a:prstGeom>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8" name="Rectangle 2">
            <a:extLst>
              <a:ext uri="{FF2B5EF4-FFF2-40B4-BE49-F238E27FC236}">
                <a16:creationId xmlns:a16="http://schemas.microsoft.com/office/drawing/2014/main" id="{CED1CE5F-B3C1-6847-BA8B-4A3199D23FA0}"/>
              </a:ext>
            </a:extLst>
          </p:cNvPr>
          <p:cNvSpPr>
            <a:spLocks noGrp="1" noChangeArrowheads="1"/>
          </p:cNvSpPr>
          <p:nvPr>
            <p:ph type="title"/>
          </p:nvPr>
        </p:nvSpPr>
        <p:spPr bwMode="auto">
          <a:xfrm>
            <a:off x="347464" y="195486"/>
            <a:ext cx="4800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dirty="0"/>
              <a:t>Klicken Sie, um das Titelformat zu bearbeiten</a:t>
            </a:r>
          </a:p>
        </p:txBody>
      </p:sp>
      <p:sp>
        <p:nvSpPr>
          <p:cNvPr id="3" name="Inhaltsplatzhalter 2">
            <a:extLst>
              <a:ext uri="{FF2B5EF4-FFF2-40B4-BE49-F238E27FC236}">
                <a16:creationId xmlns:a16="http://schemas.microsoft.com/office/drawing/2014/main" id="{35DFB492-8DA3-814B-A524-AADC3299B370}"/>
              </a:ext>
            </a:extLst>
          </p:cNvPr>
          <p:cNvSpPr>
            <a:spLocks noGrp="1"/>
          </p:cNvSpPr>
          <p:nvPr>
            <p:ph sz="quarter" idx="15"/>
          </p:nvPr>
        </p:nvSpPr>
        <p:spPr>
          <a:xfrm>
            <a:off x="350059" y="1594668"/>
            <a:ext cx="5448499" cy="4210596"/>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altsfolien Bilder links">
    <p:spTree>
      <p:nvGrpSpPr>
        <p:cNvPr id="1" name=""/>
        <p:cNvGrpSpPr/>
        <p:nvPr/>
      </p:nvGrpSpPr>
      <p:grpSpPr>
        <a:xfrm>
          <a:off x="0" y="0"/>
          <a:ext cx="0" cy="0"/>
          <a:chOff x="0" y="0"/>
          <a:chExt cx="0" cy="0"/>
        </a:xfrm>
      </p:grpSpPr>
      <p:sp>
        <p:nvSpPr>
          <p:cNvPr id="15" name="Foliennummernplatzhalter 5"/>
          <p:cNvSpPr>
            <a:spLocks noGrp="1"/>
          </p:cNvSpPr>
          <p:nvPr>
            <p:ph type="sldNum" sz="quarter" idx="12"/>
          </p:nvPr>
        </p:nvSpPr>
        <p:spPr>
          <a:xfrm>
            <a:off x="8532440" y="6453211"/>
            <a:ext cx="477416" cy="365125"/>
          </a:xfrm>
          <a:prstGeom prst="rect">
            <a:avLst/>
          </a:prstGeom>
        </p:spPr>
        <p:txBody>
          <a:bodyPr anchor="b"/>
          <a:lstStyle>
            <a:lvl1pPr>
              <a:defRPr sz="1100"/>
            </a:lvl1pPr>
          </a:lstStyle>
          <a:p>
            <a:fld id="{7F320AE6-3771-4BDC-AC2E-AA58B5B5328F}" type="slidenum">
              <a:rPr lang="de-DE" smtClean="0"/>
              <a:pPr/>
              <a:t>‹Nr.›</a:t>
            </a:fld>
            <a:endParaRPr lang="de-DE"/>
          </a:p>
        </p:txBody>
      </p:sp>
      <p:sp>
        <p:nvSpPr>
          <p:cNvPr id="8" name="Rectangle 2">
            <a:extLst>
              <a:ext uri="{FF2B5EF4-FFF2-40B4-BE49-F238E27FC236}">
                <a16:creationId xmlns:a16="http://schemas.microsoft.com/office/drawing/2014/main" id="{4C8394A6-C2EA-F24B-89B4-74B4C8EF6758}"/>
              </a:ext>
            </a:extLst>
          </p:cNvPr>
          <p:cNvSpPr>
            <a:spLocks noGrp="1" noChangeArrowheads="1"/>
          </p:cNvSpPr>
          <p:nvPr>
            <p:ph type="title"/>
          </p:nvPr>
        </p:nvSpPr>
        <p:spPr bwMode="auto">
          <a:xfrm>
            <a:off x="347464" y="195486"/>
            <a:ext cx="4800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dirty="0"/>
              <a:t>Klicken Sie, um das Titelformat zu bearbeiten</a:t>
            </a:r>
          </a:p>
        </p:txBody>
      </p:sp>
      <p:sp>
        <p:nvSpPr>
          <p:cNvPr id="9" name="Bildplatzhalter 2">
            <a:extLst>
              <a:ext uri="{FF2B5EF4-FFF2-40B4-BE49-F238E27FC236}">
                <a16:creationId xmlns:a16="http://schemas.microsoft.com/office/drawing/2014/main" id="{0985B41B-B270-4246-9117-525DC0A0D72E}"/>
              </a:ext>
            </a:extLst>
          </p:cNvPr>
          <p:cNvSpPr>
            <a:spLocks noGrp="1"/>
          </p:cNvSpPr>
          <p:nvPr>
            <p:ph type="pic" idx="1"/>
          </p:nvPr>
        </p:nvSpPr>
        <p:spPr>
          <a:xfrm>
            <a:off x="347464" y="1628800"/>
            <a:ext cx="2536878" cy="1978124"/>
          </a:xfrm>
          <a:prstGeom prst="rect">
            <a:avLst/>
          </a:prstGeom>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10" name="Bildplatzhalter 2">
            <a:extLst>
              <a:ext uri="{FF2B5EF4-FFF2-40B4-BE49-F238E27FC236}">
                <a16:creationId xmlns:a16="http://schemas.microsoft.com/office/drawing/2014/main" id="{5FDFFC2A-71F2-EA41-90F9-67E5562422B4}"/>
              </a:ext>
            </a:extLst>
          </p:cNvPr>
          <p:cNvSpPr>
            <a:spLocks noGrp="1"/>
          </p:cNvSpPr>
          <p:nvPr>
            <p:ph type="pic" idx="14"/>
          </p:nvPr>
        </p:nvSpPr>
        <p:spPr>
          <a:xfrm>
            <a:off x="347464" y="3882064"/>
            <a:ext cx="2536878" cy="1978124"/>
          </a:xfrm>
          <a:prstGeom prst="rect">
            <a:avLst/>
          </a:prstGeom>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12" name="Inhaltsplatzhalter 2">
            <a:extLst>
              <a:ext uri="{FF2B5EF4-FFF2-40B4-BE49-F238E27FC236}">
                <a16:creationId xmlns:a16="http://schemas.microsoft.com/office/drawing/2014/main" id="{1DAFA6BC-AAF3-9145-AD14-F712C0D76919}"/>
              </a:ext>
            </a:extLst>
          </p:cNvPr>
          <p:cNvSpPr>
            <a:spLocks noGrp="1"/>
          </p:cNvSpPr>
          <p:nvPr>
            <p:ph sz="quarter" idx="15"/>
          </p:nvPr>
        </p:nvSpPr>
        <p:spPr>
          <a:xfrm>
            <a:off x="3275856" y="1628800"/>
            <a:ext cx="5448499" cy="4210596"/>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16" name="Foliennummernplatzhalter 5"/>
          <p:cNvSpPr>
            <a:spLocks noGrp="1"/>
          </p:cNvSpPr>
          <p:nvPr>
            <p:ph type="sldNum" sz="quarter" idx="12"/>
          </p:nvPr>
        </p:nvSpPr>
        <p:spPr>
          <a:xfrm>
            <a:off x="8532440" y="6453211"/>
            <a:ext cx="477416" cy="365125"/>
          </a:xfrm>
          <a:prstGeom prst="rect">
            <a:avLst/>
          </a:prstGeom>
        </p:spPr>
        <p:txBody>
          <a:bodyPr anchor="b"/>
          <a:lstStyle>
            <a:lvl1pPr>
              <a:defRPr sz="1100"/>
            </a:lvl1pPr>
          </a:lstStyle>
          <a:p>
            <a:fld id="{7F320AE6-3771-4BDC-AC2E-AA58B5B5328F}" type="slidenum">
              <a:rPr lang="de-DE" smtClean="0"/>
              <a:pPr/>
              <a:t>‹Nr.›</a:t>
            </a:fld>
            <a:endParaRPr lang="de-DE"/>
          </a:p>
        </p:txBody>
      </p:sp>
      <p:sp>
        <p:nvSpPr>
          <p:cNvPr id="7" name="Rectangle 2">
            <a:extLst>
              <a:ext uri="{FF2B5EF4-FFF2-40B4-BE49-F238E27FC236}">
                <a16:creationId xmlns:a16="http://schemas.microsoft.com/office/drawing/2014/main" id="{F96DD25C-9081-9B4B-A7B1-8A37D6A910BC}"/>
              </a:ext>
            </a:extLst>
          </p:cNvPr>
          <p:cNvSpPr>
            <a:spLocks noGrp="1" noChangeArrowheads="1"/>
          </p:cNvSpPr>
          <p:nvPr>
            <p:ph type="title"/>
          </p:nvPr>
        </p:nvSpPr>
        <p:spPr bwMode="auto">
          <a:xfrm>
            <a:off x="347464" y="195486"/>
            <a:ext cx="4800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dirty="0"/>
              <a:t>Klicken Sie, um das Titelformat zu bearbeiten</a:t>
            </a:r>
          </a:p>
        </p:txBody>
      </p:sp>
      <p:sp>
        <p:nvSpPr>
          <p:cNvPr id="3" name="Inhaltsplatzhalter 2">
            <a:extLst>
              <a:ext uri="{FF2B5EF4-FFF2-40B4-BE49-F238E27FC236}">
                <a16:creationId xmlns:a16="http://schemas.microsoft.com/office/drawing/2014/main" id="{A512100F-108A-EF45-8F61-050130545855}"/>
              </a:ext>
            </a:extLst>
          </p:cNvPr>
          <p:cNvSpPr>
            <a:spLocks noGrp="1"/>
          </p:cNvSpPr>
          <p:nvPr>
            <p:ph sz="quarter" idx="13"/>
          </p:nvPr>
        </p:nvSpPr>
        <p:spPr>
          <a:xfrm>
            <a:off x="1043608" y="1556792"/>
            <a:ext cx="3168650" cy="4537075"/>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Inhaltsplatzhalter 2">
            <a:extLst>
              <a:ext uri="{FF2B5EF4-FFF2-40B4-BE49-F238E27FC236}">
                <a16:creationId xmlns:a16="http://schemas.microsoft.com/office/drawing/2014/main" id="{64A452D1-CE68-374C-8A4F-E2D75B177A58}"/>
              </a:ext>
            </a:extLst>
          </p:cNvPr>
          <p:cNvSpPr>
            <a:spLocks noGrp="1"/>
          </p:cNvSpPr>
          <p:nvPr>
            <p:ph sz="quarter" idx="14"/>
          </p:nvPr>
        </p:nvSpPr>
        <p:spPr>
          <a:xfrm>
            <a:off x="4931744" y="1556792"/>
            <a:ext cx="3168650" cy="4537075"/>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groß">
    <p:spTree>
      <p:nvGrpSpPr>
        <p:cNvPr id="1" name=""/>
        <p:cNvGrpSpPr/>
        <p:nvPr/>
      </p:nvGrpSpPr>
      <p:grpSpPr>
        <a:xfrm>
          <a:off x="0" y="0"/>
          <a:ext cx="0" cy="0"/>
          <a:chOff x="0" y="0"/>
          <a:chExt cx="0" cy="0"/>
        </a:xfrm>
      </p:grpSpPr>
      <p:sp>
        <p:nvSpPr>
          <p:cNvPr id="14" name="Foliennummernplatzhalter 5"/>
          <p:cNvSpPr>
            <a:spLocks noGrp="1"/>
          </p:cNvSpPr>
          <p:nvPr>
            <p:ph type="sldNum" sz="quarter" idx="12"/>
          </p:nvPr>
        </p:nvSpPr>
        <p:spPr>
          <a:xfrm>
            <a:off x="8532440" y="6453211"/>
            <a:ext cx="477416" cy="365125"/>
          </a:xfrm>
          <a:prstGeom prst="rect">
            <a:avLst/>
          </a:prstGeom>
        </p:spPr>
        <p:txBody>
          <a:bodyPr anchor="b"/>
          <a:lstStyle>
            <a:lvl1pPr>
              <a:defRPr sz="1100"/>
            </a:lvl1pPr>
          </a:lstStyle>
          <a:p>
            <a:fld id="{7F320AE6-3771-4BDC-AC2E-AA58B5B5328F}" type="slidenum">
              <a:rPr lang="de-DE" smtClean="0"/>
              <a:pPr/>
              <a:t>‹Nr.›</a:t>
            </a:fld>
            <a:endParaRPr lang="de-DE"/>
          </a:p>
        </p:txBody>
      </p:sp>
      <p:sp>
        <p:nvSpPr>
          <p:cNvPr id="6" name="Rectangle 2">
            <a:extLst>
              <a:ext uri="{FF2B5EF4-FFF2-40B4-BE49-F238E27FC236}">
                <a16:creationId xmlns:a16="http://schemas.microsoft.com/office/drawing/2014/main" id="{1693346D-8BE0-4749-8B16-AF7832C93510}"/>
              </a:ext>
            </a:extLst>
          </p:cNvPr>
          <p:cNvSpPr>
            <a:spLocks noGrp="1" noChangeArrowheads="1"/>
          </p:cNvSpPr>
          <p:nvPr>
            <p:ph type="title"/>
          </p:nvPr>
        </p:nvSpPr>
        <p:spPr bwMode="auto">
          <a:xfrm>
            <a:off x="347464" y="195486"/>
            <a:ext cx="4800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dirty="0"/>
              <a:t>Klicken Sie, um das Titelformat zu bearbeiten</a:t>
            </a:r>
          </a:p>
        </p:txBody>
      </p:sp>
      <p:sp>
        <p:nvSpPr>
          <p:cNvPr id="3" name="Bildplatzhalter 2">
            <a:extLst>
              <a:ext uri="{FF2B5EF4-FFF2-40B4-BE49-F238E27FC236}">
                <a16:creationId xmlns:a16="http://schemas.microsoft.com/office/drawing/2014/main" id="{5C6CE846-D454-384E-82EC-C58981A8640C}"/>
              </a:ext>
            </a:extLst>
          </p:cNvPr>
          <p:cNvSpPr>
            <a:spLocks noGrp="1"/>
          </p:cNvSpPr>
          <p:nvPr>
            <p:ph type="pic" sz="quarter" idx="13"/>
          </p:nvPr>
        </p:nvSpPr>
        <p:spPr>
          <a:xfrm>
            <a:off x="347663" y="1412875"/>
            <a:ext cx="8472487" cy="4824413"/>
          </a:xfrm>
          <a:prstGeom prst="rect">
            <a:avLst/>
          </a:prstGeom>
        </p:spPr>
        <p:txBody>
          <a:bodyPr/>
          <a:lstStyle>
            <a:lvl1pPr marL="0" indent="0">
              <a:buNone/>
              <a:defRPr/>
            </a:lvl1pPr>
          </a:lstStyle>
          <a:p>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 klein">
    <p:spTree>
      <p:nvGrpSpPr>
        <p:cNvPr id="1" name=""/>
        <p:cNvGrpSpPr/>
        <p:nvPr/>
      </p:nvGrpSpPr>
      <p:grpSpPr>
        <a:xfrm>
          <a:off x="0" y="0"/>
          <a:ext cx="0" cy="0"/>
          <a:chOff x="0" y="0"/>
          <a:chExt cx="0" cy="0"/>
        </a:xfrm>
      </p:grpSpPr>
      <p:sp>
        <p:nvSpPr>
          <p:cNvPr id="14" name="Foliennummernplatzhalter 5"/>
          <p:cNvSpPr>
            <a:spLocks noGrp="1"/>
          </p:cNvSpPr>
          <p:nvPr>
            <p:ph type="sldNum" sz="quarter" idx="12"/>
          </p:nvPr>
        </p:nvSpPr>
        <p:spPr>
          <a:xfrm>
            <a:off x="8532440" y="6453211"/>
            <a:ext cx="477416" cy="365125"/>
          </a:xfrm>
          <a:prstGeom prst="rect">
            <a:avLst/>
          </a:prstGeom>
        </p:spPr>
        <p:txBody>
          <a:bodyPr anchor="b"/>
          <a:lstStyle>
            <a:lvl1pPr>
              <a:defRPr sz="1100"/>
            </a:lvl1pPr>
          </a:lstStyle>
          <a:p>
            <a:fld id="{7F320AE6-3771-4BDC-AC2E-AA58B5B5328F}" type="slidenum">
              <a:rPr lang="de-DE" smtClean="0"/>
              <a:pPr/>
              <a:t>‹Nr.›</a:t>
            </a:fld>
            <a:endParaRPr lang="de-DE"/>
          </a:p>
        </p:txBody>
      </p:sp>
      <p:sp>
        <p:nvSpPr>
          <p:cNvPr id="6" name="Rectangle 2">
            <a:extLst>
              <a:ext uri="{FF2B5EF4-FFF2-40B4-BE49-F238E27FC236}">
                <a16:creationId xmlns:a16="http://schemas.microsoft.com/office/drawing/2014/main" id="{E71BF453-E08E-FC42-8281-4C4D94C25936}"/>
              </a:ext>
            </a:extLst>
          </p:cNvPr>
          <p:cNvSpPr>
            <a:spLocks noGrp="1" noChangeArrowheads="1"/>
          </p:cNvSpPr>
          <p:nvPr>
            <p:ph type="title"/>
          </p:nvPr>
        </p:nvSpPr>
        <p:spPr bwMode="auto">
          <a:xfrm>
            <a:off x="347464" y="195486"/>
            <a:ext cx="4800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dirty="0"/>
              <a:t>Klicken Sie, um das Titelformat zu bearbeiten</a:t>
            </a:r>
          </a:p>
        </p:txBody>
      </p:sp>
      <p:sp>
        <p:nvSpPr>
          <p:cNvPr id="3" name="Bildplatzhalter 2">
            <a:extLst>
              <a:ext uri="{FF2B5EF4-FFF2-40B4-BE49-F238E27FC236}">
                <a16:creationId xmlns:a16="http://schemas.microsoft.com/office/drawing/2014/main" id="{1356F755-4874-3249-8F77-F9DAA607B0B5}"/>
              </a:ext>
            </a:extLst>
          </p:cNvPr>
          <p:cNvSpPr>
            <a:spLocks noGrp="1"/>
          </p:cNvSpPr>
          <p:nvPr>
            <p:ph type="pic" sz="quarter" idx="13"/>
          </p:nvPr>
        </p:nvSpPr>
        <p:spPr>
          <a:xfrm>
            <a:off x="2016125" y="1268760"/>
            <a:ext cx="5111750" cy="5113338"/>
          </a:xfrm>
          <a:prstGeom prst="rect">
            <a:avLst/>
          </a:prstGeom>
        </p:spPr>
        <p:txBody>
          <a:bodyPr/>
          <a:lstStyle>
            <a:lvl1pPr marL="0" indent="0">
              <a:buNone/>
              <a:defRPr/>
            </a:lvl1pPr>
          </a:lstStyle>
          <a:p>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eere Seite">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a:xfrm>
            <a:off x="8532440" y="6453211"/>
            <a:ext cx="477416" cy="365125"/>
          </a:xfrm>
          <a:prstGeom prst="rect">
            <a:avLst/>
          </a:prstGeom>
        </p:spPr>
        <p:txBody>
          <a:bodyPr anchor="b"/>
          <a:lstStyle>
            <a:lvl1pPr>
              <a:defRPr sz="1100"/>
            </a:lvl1pPr>
          </a:lstStyle>
          <a:p>
            <a:fld id="{7F320AE6-3771-4BDC-AC2E-AA58B5B5328F}" type="slidenum">
              <a:rPr lang="de-DE" smtClean="0"/>
              <a:pPr/>
              <a:t>‹Nr.›</a:t>
            </a:fld>
            <a:endParaRPr lang="de-DE"/>
          </a:p>
        </p:txBody>
      </p:sp>
      <p:sp>
        <p:nvSpPr>
          <p:cNvPr id="7" name="Rectangle 2">
            <a:extLst>
              <a:ext uri="{FF2B5EF4-FFF2-40B4-BE49-F238E27FC236}">
                <a16:creationId xmlns:a16="http://schemas.microsoft.com/office/drawing/2014/main" id="{BE0E91C3-FE3D-F04B-B875-1B2EB265296D}"/>
              </a:ext>
            </a:extLst>
          </p:cNvPr>
          <p:cNvSpPr>
            <a:spLocks noGrp="1" noChangeArrowheads="1"/>
          </p:cNvSpPr>
          <p:nvPr>
            <p:ph type="title"/>
          </p:nvPr>
        </p:nvSpPr>
        <p:spPr bwMode="auto">
          <a:xfrm>
            <a:off x="347464" y="195486"/>
            <a:ext cx="4800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dirty="0"/>
              <a:t>Klicken Sie, um das Titelformat zu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Grafik 19">
            <a:extLst>
              <a:ext uri="{FF2B5EF4-FFF2-40B4-BE49-F238E27FC236}">
                <a16:creationId xmlns:a16="http://schemas.microsoft.com/office/drawing/2014/main" id="{BC94FA31-4617-D14F-BC98-CC0A02F9D130}"/>
              </a:ext>
            </a:extLst>
          </p:cNvPr>
          <p:cNvPicPr>
            <a:picLocks noChangeAspect="1"/>
          </p:cNvPicPr>
          <p:nvPr userDrawn="1"/>
        </p:nvPicPr>
        <p:blipFill>
          <a:blip r:embed="rId12" cstate="print">
            <a:extLst>
              <a:ext uri="{28A0092B-C50C-407E-A947-70E740481C1C}">
                <a14:useLocalDpi xmlns:a14="http://schemas.microsoft.com/office/drawing/2010/main" val="0"/>
              </a:ext>
            </a:extLst>
          </a:blip>
          <a:srcRect/>
          <a:stretch/>
        </p:blipFill>
        <p:spPr>
          <a:xfrm>
            <a:off x="6266474" y="180360"/>
            <a:ext cx="2661768" cy="817939"/>
          </a:xfrm>
          <a:prstGeom prst="rect">
            <a:avLst/>
          </a:prstGeom>
        </p:spPr>
      </p:pic>
      <p:sp>
        <p:nvSpPr>
          <p:cNvPr id="7" name="Rectangle 6">
            <a:extLst>
              <a:ext uri="{FF2B5EF4-FFF2-40B4-BE49-F238E27FC236}">
                <a16:creationId xmlns:a16="http://schemas.microsoft.com/office/drawing/2014/main" id="{4DAC594C-DBF8-374A-97DA-070153726A3D}"/>
              </a:ext>
            </a:extLst>
          </p:cNvPr>
          <p:cNvSpPr>
            <a:spLocks noGrp="1" noChangeArrowheads="1"/>
          </p:cNvSpPr>
          <p:nvPr>
            <p:ph type="sldNum" sz="quarter" idx="4"/>
          </p:nvPr>
        </p:nvSpPr>
        <p:spPr bwMode="auto">
          <a:xfrm>
            <a:off x="8315324" y="6525079"/>
            <a:ext cx="5238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i="0">
                <a:solidFill>
                  <a:schemeClr val="tx1"/>
                </a:solidFill>
                <a:latin typeface="Calibri" panose="020F0502020204030204" pitchFamily="34" charset="0"/>
                <a:cs typeface="Calibri" panose="020F0502020204030204" pitchFamily="34" charset="0"/>
              </a:defRPr>
            </a:lvl1pPr>
          </a:lstStyle>
          <a:p>
            <a:fld id="{E5A37C9C-D0FB-4FF8-B407-C230EF331233}" type="slidenum">
              <a:rPr lang="de-DE" altLang="de-DE" smtClean="0"/>
              <a:pPr/>
              <a:t>‹Nr.›</a:t>
            </a:fld>
            <a:endParaRPr lang="de-DE" altLang="de-DE" dirty="0"/>
          </a:p>
        </p:txBody>
      </p:sp>
      <p:sp>
        <p:nvSpPr>
          <p:cNvPr id="8" name="Line 13">
            <a:extLst>
              <a:ext uri="{FF2B5EF4-FFF2-40B4-BE49-F238E27FC236}">
                <a16:creationId xmlns:a16="http://schemas.microsoft.com/office/drawing/2014/main" id="{5FDA4D40-D765-304E-BD44-99CA62383589}"/>
              </a:ext>
            </a:extLst>
          </p:cNvPr>
          <p:cNvSpPr>
            <a:spLocks noChangeShapeType="1"/>
          </p:cNvSpPr>
          <p:nvPr userDrawn="1"/>
        </p:nvSpPr>
        <p:spPr bwMode="auto">
          <a:xfrm flipH="1">
            <a:off x="467543" y="6508576"/>
            <a:ext cx="837165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de-DE"/>
          </a:p>
        </p:txBody>
      </p:sp>
      <p:sp>
        <p:nvSpPr>
          <p:cNvPr id="9" name="Rectangle 21">
            <a:extLst>
              <a:ext uri="{FF2B5EF4-FFF2-40B4-BE49-F238E27FC236}">
                <a16:creationId xmlns:a16="http://schemas.microsoft.com/office/drawing/2014/main" id="{461C00D0-5806-EA45-9589-84B2A806BAB4}"/>
              </a:ext>
            </a:extLst>
          </p:cNvPr>
          <p:cNvSpPr>
            <a:spLocks noChangeArrowheads="1"/>
          </p:cNvSpPr>
          <p:nvPr userDrawn="1"/>
        </p:nvSpPr>
        <p:spPr bwMode="auto">
          <a:xfrm>
            <a:off x="380256" y="6513513"/>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altLang="de-DE" sz="1200" b="0" i="0" dirty="0">
                <a:solidFill>
                  <a:schemeClr val="tx1"/>
                </a:solidFill>
                <a:latin typeface="Calibri" panose="020F0502020204030204" pitchFamily="34" charset="0"/>
                <a:cs typeface="Calibri" panose="020F0502020204030204" pitchFamily="34" charset="0"/>
              </a:rPr>
              <a:t>www.kea-bw.de</a:t>
            </a:r>
          </a:p>
        </p:txBody>
      </p:sp>
      <p:sp>
        <p:nvSpPr>
          <p:cNvPr id="13" name="Rectangle 7">
            <a:extLst>
              <a:ext uri="{FF2B5EF4-FFF2-40B4-BE49-F238E27FC236}">
                <a16:creationId xmlns:a16="http://schemas.microsoft.com/office/drawing/2014/main" id="{CB1781FA-8CC7-ED48-BE75-DE085EBB6EB5}"/>
              </a:ext>
            </a:extLst>
          </p:cNvPr>
          <p:cNvSpPr>
            <a:spLocks noChangeArrowheads="1"/>
          </p:cNvSpPr>
          <p:nvPr userDrawn="1"/>
        </p:nvSpPr>
        <p:spPr bwMode="auto">
          <a:xfrm>
            <a:off x="0" y="235841"/>
            <a:ext cx="182564" cy="600855"/>
          </a:xfrm>
          <a:prstGeom prst="rect">
            <a:avLst/>
          </a:prstGeom>
          <a:solidFill>
            <a:srgbClr val="6CBF9A"/>
          </a:solidFill>
          <a:ln>
            <a:noFill/>
          </a:ln>
          <a:effectLst/>
        </p:spPr>
        <p:txBody>
          <a:bodyPr wrap="none" anchor="ctr"/>
          <a:lstStyle/>
          <a:p>
            <a:endParaRPr lang="de-DE" dirty="0">
              <a:solidFill>
                <a:srgbClr val="007668"/>
              </a:solidFill>
            </a:endParaRPr>
          </a:p>
        </p:txBody>
      </p:sp>
      <p:sp>
        <p:nvSpPr>
          <p:cNvPr id="3" name="Textfeld 2"/>
          <p:cNvSpPr txBox="1"/>
          <p:nvPr userDrawn="1"/>
        </p:nvSpPr>
        <p:spPr>
          <a:xfrm>
            <a:off x="2987824" y="6525079"/>
            <a:ext cx="4104456" cy="276999"/>
          </a:xfrm>
          <a:prstGeom prst="rect">
            <a:avLst/>
          </a:prstGeom>
          <a:noFill/>
        </p:spPr>
        <p:txBody>
          <a:bodyPr wrap="square" rtlCol="0">
            <a:spAutoFit/>
          </a:bodyPr>
          <a:lstStyle/>
          <a:p>
            <a:pPr algn="ctr"/>
            <a:r>
              <a:rPr lang="de-DE" sz="1200" dirty="0"/>
              <a:t>Entscheidungsfindung </a:t>
            </a:r>
            <a:r>
              <a:rPr lang="de-DE" sz="1200" dirty="0" err="1"/>
              <a:t>Contracting</a:t>
            </a:r>
            <a:r>
              <a:rPr lang="de-DE" sz="1200" dirty="0"/>
              <a:t> </a:t>
            </a:r>
            <a:r>
              <a:rPr lang="de-DE" sz="1200" dirty="0" err="1"/>
              <a:t>ProECo</a:t>
            </a:r>
            <a:r>
              <a:rPr lang="de-DE" sz="1200" dirty="0"/>
              <a:t> Förderprogramm</a:t>
            </a:r>
          </a:p>
        </p:txBody>
      </p:sp>
      <p:sp>
        <p:nvSpPr>
          <p:cNvPr id="10" name="Textplatzhalter 1">
            <a:extLst>
              <a:ext uri="{FF2B5EF4-FFF2-40B4-BE49-F238E27FC236}">
                <a16:creationId xmlns:a16="http://schemas.microsoft.com/office/drawing/2014/main" id="{16FB1BE0-E9DF-B54F-922B-2469BF62E9A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8" r:id="rId4"/>
    <p:sldLayoutId id="2147483669" r:id="rId5"/>
    <p:sldLayoutId id="2147483683" r:id="rId6"/>
    <p:sldLayoutId id="2147483665" r:id="rId7"/>
    <p:sldLayoutId id="2147483670" r:id="rId8"/>
    <p:sldLayoutId id="2147483666" r:id="rId9"/>
    <p:sldLayoutId id="2147483684" r:id="rId10"/>
  </p:sldLayoutIdLst>
  <p:hf hdr="0" dt="0"/>
  <p:txStyles>
    <p:titleStyle>
      <a:lvl1pPr algn="l" defTabSz="914400" rtl="0" eaLnBrk="1" latinLnBrk="0" hangingPunct="1">
        <a:spcBef>
          <a:spcPct val="0"/>
        </a:spcBef>
        <a:buNone/>
        <a:defRPr sz="22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6BBD98"/>
        </a:buClr>
        <a:buSzPct val="80000"/>
        <a:buFont typeface="Wingdings" panose="05000000000000000000" pitchFamily="2" charset="2"/>
        <a:buChar char="n"/>
        <a:defRPr sz="2000" kern="1200">
          <a:solidFill>
            <a:schemeClr val="tx1"/>
          </a:solidFill>
          <a:latin typeface="+mn-lt"/>
          <a:ea typeface="+mn-ea"/>
          <a:cs typeface="+mn-cs"/>
        </a:defRPr>
      </a:lvl1pPr>
      <a:lvl2pPr marL="742950" indent="-28575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2pPr>
      <a:lvl3pPr marL="1143000" indent="-22860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4pPr>
      <a:lvl5pPr marL="2057400" indent="-22860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83539B-C652-D64E-B525-B5D9539FF4F6}"/>
              </a:ext>
            </a:extLst>
          </p:cNvPr>
          <p:cNvSpPr>
            <a:spLocks noGrp="1"/>
          </p:cNvSpPr>
          <p:nvPr>
            <p:ph type="ctrTitle"/>
          </p:nvPr>
        </p:nvSpPr>
        <p:spPr>
          <a:xfrm>
            <a:off x="539552" y="3501008"/>
            <a:ext cx="8064895" cy="1080359"/>
          </a:xfrm>
        </p:spPr>
        <p:txBody>
          <a:bodyPr>
            <a:normAutofit fontScale="90000"/>
          </a:bodyPr>
          <a:lstStyle/>
          <a:p>
            <a:pPr>
              <a:spcAft>
                <a:spcPts val="1200"/>
              </a:spcAft>
            </a:pPr>
            <a:r>
              <a:rPr lang="de-DE" dirty="0" err="1"/>
              <a:t>Contracting</a:t>
            </a:r>
            <a:r>
              <a:rPr lang="de-DE" dirty="0"/>
              <a:t>-Beratung und Entscheidungsfindung </a:t>
            </a:r>
            <a:r>
              <a:rPr lang="de-DE" b="0" i="1" u="sng" dirty="0"/>
              <a:t>Name </a:t>
            </a:r>
            <a:r>
              <a:rPr lang="de-DE" b="0" i="1" u="sng" dirty="0" err="1"/>
              <a:t>Contracting</a:t>
            </a:r>
            <a:r>
              <a:rPr lang="de-DE" b="0" i="1" u="sng" dirty="0"/>
              <a:t>-Projekt </a:t>
            </a:r>
            <a:br>
              <a:rPr lang="de-DE" b="0" i="1" u="sng" dirty="0"/>
            </a:br>
            <a:r>
              <a:rPr lang="de-DE" sz="2700" i="1" dirty="0"/>
              <a:t>Vorlage für </a:t>
            </a:r>
            <a:r>
              <a:rPr lang="de-DE" sz="2700" i="1" dirty="0" err="1"/>
              <a:t>Contracting</a:t>
            </a:r>
            <a:r>
              <a:rPr lang="de-DE" sz="2700" i="1" dirty="0"/>
              <a:t>-Projekte im</a:t>
            </a:r>
            <a:br>
              <a:rPr lang="de-DE" sz="2700" i="1" dirty="0"/>
            </a:br>
            <a:r>
              <a:rPr lang="de-DE" sz="2700" dirty="0"/>
              <a:t>Förderprogramm </a:t>
            </a:r>
            <a:r>
              <a:rPr lang="de-DE" sz="2700" dirty="0" err="1"/>
              <a:t>ProECo</a:t>
            </a:r>
            <a:r>
              <a:rPr lang="de-DE" sz="2700" dirty="0"/>
              <a:t> im Rahmen von Klimaschutz-Plus Baden-Württemberg</a:t>
            </a:r>
            <a:endParaRPr lang="de-DE" i="1" dirty="0">
              <a:solidFill>
                <a:schemeClr val="bg1"/>
              </a:solidFill>
            </a:endParaRPr>
          </a:p>
        </p:txBody>
      </p:sp>
      <p:sp>
        <p:nvSpPr>
          <p:cNvPr id="3" name="Untertitel 2">
            <a:extLst>
              <a:ext uri="{FF2B5EF4-FFF2-40B4-BE49-F238E27FC236}">
                <a16:creationId xmlns:a16="http://schemas.microsoft.com/office/drawing/2014/main" id="{F4247C2E-AB31-0943-A740-C873509AF1DD}"/>
              </a:ext>
            </a:extLst>
          </p:cNvPr>
          <p:cNvSpPr>
            <a:spLocks noGrp="1"/>
          </p:cNvSpPr>
          <p:nvPr>
            <p:ph type="subTitle" idx="1"/>
          </p:nvPr>
        </p:nvSpPr>
        <p:spPr>
          <a:xfrm>
            <a:off x="539552" y="5612056"/>
            <a:ext cx="8064895" cy="1273328"/>
          </a:xfrm>
        </p:spPr>
        <p:txBody>
          <a:bodyPr/>
          <a:lstStyle/>
          <a:p>
            <a:pPr>
              <a:spcBef>
                <a:spcPts val="0"/>
              </a:spcBef>
              <a:spcAft>
                <a:spcPts val="600"/>
              </a:spcAft>
            </a:pPr>
            <a:endParaRPr lang="de-DE" altLang="de-DE" dirty="0">
              <a:solidFill>
                <a:schemeClr val="bg1"/>
              </a:solidFill>
            </a:endParaRPr>
          </a:p>
        </p:txBody>
      </p:sp>
    </p:spTree>
    <p:extLst>
      <p:ext uri="{BB962C8B-B14F-4D97-AF65-F5344CB8AC3E}">
        <p14:creationId xmlns:p14="http://schemas.microsoft.com/office/powerpoint/2010/main" val="1892129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Hinweise zur Entscheidungsfindung</a:t>
            </a:r>
          </a:p>
        </p:txBody>
      </p:sp>
      <p:sp>
        <p:nvSpPr>
          <p:cNvPr id="3" name="Inhaltsplatzhalter 2"/>
          <p:cNvSpPr>
            <a:spLocks noGrp="1"/>
          </p:cNvSpPr>
          <p:nvPr>
            <p:ph idx="1"/>
          </p:nvPr>
        </p:nvSpPr>
        <p:spPr>
          <a:xfrm>
            <a:off x="347464" y="908720"/>
            <a:ext cx="8469312" cy="3980365"/>
          </a:xfrm>
        </p:spPr>
        <p:txBody>
          <a:bodyPr>
            <a:normAutofit/>
          </a:bodyPr>
          <a:lstStyle/>
          <a:p>
            <a:pPr>
              <a:lnSpc>
                <a:spcPct val="120000"/>
              </a:lnSpc>
            </a:pPr>
            <a:r>
              <a:rPr lang="de-DE" i="1" dirty="0">
                <a:latin typeface="+mn-lt"/>
                <a:cs typeface="+mn-cs"/>
              </a:rPr>
              <a:t>Bisherige Wärme- und Stromversorgung </a:t>
            </a:r>
          </a:p>
          <a:p>
            <a:pPr>
              <a:lnSpc>
                <a:spcPct val="120000"/>
              </a:lnSpc>
            </a:pPr>
            <a:r>
              <a:rPr lang="de-DE" i="1" dirty="0">
                <a:latin typeface="+mn-lt"/>
                <a:cs typeface="+mn-cs"/>
              </a:rPr>
              <a:t>Handlungsdruck und Einsparpotenzial</a:t>
            </a:r>
          </a:p>
          <a:p>
            <a:pPr>
              <a:lnSpc>
                <a:spcPct val="120000"/>
              </a:lnSpc>
            </a:pPr>
            <a:r>
              <a:rPr lang="de-DE" i="1" dirty="0">
                <a:latin typeface="+mn-lt"/>
                <a:cs typeface="+mn-cs"/>
              </a:rPr>
              <a:t>Einhaltung gesetzlicher Vorgaben</a:t>
            </a:r>
          </a:p>
          <a:p>
            <a:pPr>
              <a:lnSpc>
                <a:spcPct val="120000"/>
              </a:lnSpc>
            </a:pPr>
            <a:r>
              <a:rPr lang="de-DE" i="1" dirty="0">
                <a:latin typeface="+mn-lt"/>
                <a:cs typeface="+mn-cs"/>
              </a:rPr>
              <a:t>Ergebnis des Variantenvergleichs/ Wirtschaftlichkeitsberechnung</a:t>
            </a:r>
          </a:p>
          <a:p>
            <a:pPr>
              <a:lnSpc>
                <a:spcPct val="120000"/>
              </a:lnSpc>
            </a:pPr>
            <a:r>
              <a:rPr lang="de-DE" i="1" dirty="0">
                <a:latin typeface="+mn-lt"/>
                <a:cs typeface="+mn-cs"/>
              </a:rPr>
              <a:t>Entwicklung der CO2 Emissionen</a:t>
            </a:r>
          </a:p>
          <a:p>
            <a:pPr>
              <a:lnSpc>
                <a:spcPct val="120000"/>
              </a:lnSpc>
            </a:pPr>
            <a:r>
              <a:rPr lang="de-DE" i="1" dirty="0">
                <a:latin typeface="+mn-lt"/>
                <a:cs typeface="+mn-cs"/>
              </a:rPr>
              <a:t>Die </a:t>
            </a:r>
            <a:r>
              <a:rPr lang="de-DE" i="1" dirty="0" err="1">
                <a:latin typeface="+mn-lt"/>
                <a:cs typeface="+mn-cs"/>
              </a:rPr>
              <a:t>Contracting</a:t>
            </a:r>
            <a:r>
              <a:rPr lang="de-DE" i="1" dirty="0">
                <a:latin typeface="+mn-lt"/>
                <a:cs typeface="+mn-cs"/>
              </a:rPr>
              <a:t>-Eignung ist gegeben.</a:t>
            </a:r>
          </a:p>
          <a:p>
            <a:pPr>
              <a:lnSpc>
                <a:spcPct val="120000"/>
              </a:lnSpc>
            </a:pPr>
            <a:r>
              <a:rPr lang="de-DE" i="1" dirty="0">
                <a:latin typeface="+mn-lt"/>
                <a:cs typeface="+mn-cs"/>
              </a:rPr>
              <a:t>Vorstellung Vergabeverfahren (bei öffentlichen Auftraggebern)</a:t>
            </a:r>
          </a:p>
          <a:p>
            <a:pPr>
              <a:lnSpc>
                <a:spcPct val="120000"/>
              </a:lnSpc>
            </a:pPr>
            <a:r>
              <a:rPr lang="de-DE" i="1" dirty="0">
                <a:latin typeface="+mn-lt"/>
                <a:cs typeface="+mn-cs"/>
              </a:rPr>
              <a:t>Zeitplan und weiteres Vorgehen</a:t>
            </a:r>
          </a:p>
        </p:txBody>
      </p:sp>
      <p:sp>
        <p:nvSpPr>
          <p:cNvPr id="5" name="Foliennummernplatzhalter 4"/>
          <p:cNvSpPr>
            <a:spLocks noGrp="1"/>
          </p:cNvSpPr>
          <p:nvPr>
            <p:ph type="sldNum" sz="quarter" idx="11"/>
          </p:nvPr>
        </p:nvSpPr>
        <p:spPr/>
        <p:txBody>
          <a:bodyPr/>
          <a:lstStyle/>
          <a:p>
            <a:fld id="{AE550D21-5E01-4AAE-9D29-254DDDE11A9F}" type="slidenum">
              <a:rPr lang="en-US" smtClean="0"/>
              <a:t>10</a:t>
            </a:fld>
            <a:endParaRPr lang="en-US"/>
          </a:p>
        </p:txBody>
      </p:sp>
      <p:sp>
        <p:nvSpPr>
          <p:cNvPr id="4" name="Rechteck 3">
            <a:extLst>
              <a:ext uri="{FF2B5EF4-FFF2-40B4-BE49-F238E27FC236}">
                <a16:creationId xmlns:a16="http://schemas.microsoft.com/office/drawing/2014/main" id="{0DF027CE-11FB-4697-B39A-C0D7A216CE43}"/>
              </a:ext>
            </a:extLst>
          </p:cNvPr>
          <p:cNvSpPr/>
          <p:nvPr/>
        </p:nvSpPr>
        <p:spPr>
          <a:xfrm>
            <a:off x="791579" y="4889086"/>
            <a:ext cx="7560841" cy="1584176"/>
          </a:xfrm>
          <a:prstGeom prst="rect">
            <a:avLst/>
          </a:prstGeom>
          <a:gradFill flip="none" rotWithShape="1">
            <a:gsLst>
              <a:gs pos="0">
                <a:srgbClr val="07889D">
                  <a:tint val="66000"/>
                  <a:satMod val="160000"/>
                </a:srgbClr>
              </a:gs>
              <a:gs pos="50000">
                <a:srgbClr val="07889D">
                  <a:tint val="44500"/>
                  <a:satMod val="160000"/>
                </a:srgbClr>
              </a:gs>
              <a:gs pos="100000">
                <a:srgbClr val="07889D">
                  <a:tint val="23500"/>
                  <a:satMod val="160000"/>
                </a:srgbClr>
              </a:gs>
            </a:gsLst>
            <a:lin ang="16200000" scaled="1"/>
            <a:tileRect/>
          </a:gra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marL="457200" lvl="1" indent="0">
              <a:lnSpc>
                <a:spcPct val="120000"/>
              </a:lnSpc>
              <a:spcBef>
                <a:spcPts val="450"/>
              </a:spcBef>
              <a:buNone/>
            </a:pPr>
            <a:r>
              <a:rPr lang="de-DE" sz="1800" dirty="0"/>
              <a:t>Für das Projekt______________ liegt eine positiver Förderbescheid im </a:t>
            </a:r>
            <a:r>
              <a:rPr lang="de-DE" sz="1800" dirty="0" err="1"/>
              <a:t>ProECo</a:t>
            </a:r>
            <a:r>
              <a:rPr lang="de-DE" sz="1800" dirty="0"/>
              <a:t>-Förderprogramm im Rahmen des Klimaschutz-Plus Förderprogramms des Landes Baden-Württemberg vor. </a:t>
            </a:r>
          </a:p>
          <a:p>
            <a:pPr marL="457200" lvl="1" indent="0">
              <a:lnSpc>
                <a:spcPct val="120000"/>
              </a:lnSpc>
              <a:spcBef>
                <a:spcPts val="450"/>
              </a:spcBef>
              <a:buNone/>
            </a:pPr>
            <a:r>
              <a:rPr lang="de-DE" sz="1800" dirty="0"/>
              <a:t>Datum Förderbescheid:</a:t>
            </a:r>
            <a:endParaRPr lang="de-DE" sz="900" dirty="0"/>
          </a:p>
        </p:txBody>
      </p:sp>
    </p:spTree>
    <p:extLst>
      <p:ext uri="{BB962C8B-B14F-4D97-AF65-F5344CB8AC3E}">
        <p14:creationId xmlns:p14="http://schemas.microsoft.com/office/powerpoint/2010/main" val="3756179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7F320AE6-3771-4BDC-AC2E-AA58B5B5328F}" type="slidenum">
              <a:rPr lang="de-DE" smtClean="0"/>
              <a:pPr/>
              <a:t>2</a:t>
            </a:fld>
            <a:endParaRPr lang="de-DE"/>
          </a:p>
        </p:txBody>
      </p:sp>
      <p:sp>
        <p:nvSpPr>
          <p:cNvPr id="3" name="Titel 2"/>
          <p:cNvSpPr>
            <a:spLocks noGrp="1"/>
          </p:cNvSpPr>
          <p:nvPr>
            <p:ph type="title"/>
          </p:nvPr>
        </p:nvSpPr>
        <p:spPr/>
        <p:txBody>
          <a:bodyPr/>
          <a:lstStyle/>
          <a:p>
            <a:r>
              <a:rPr lang="de-DE" dirty="0"/>
              <a:t>Einordnung</a:t>
            </a:r>
          </a:p>
        </p:txBody>
      </p:sp>
      <p:sp>
        <p:nvSpPr>
          <p:cNvPr id="4" name="Inhaltsplatzhalter 3"/>
          <p:cNvSpPr>
            <a:spLocks noGrp="1"/>
          </p:cNvSpPr>
          <p:nvPr>
            <p:ph sz="quarter" idx="13"/>
          </p:nvPr>
        </p:nvSpPr>
        <p:spPr/>
        <p:txBody>
          <a:bodyPr>
            <a:normAutofit/>
          </a:bodyPr>
          <a:lstStyle/>
          <a:p>
            <a:r>
              <a:rPr lang="de-DE" dirty="0"/>
              <a:t>Diese Vorlage dient dem Nachweis über die Beratungsleistungen im Förderprogramm </a:t>
            </a:r>
            <a:r>
              <a:rPr lang="de-DE" dirty="0" err="1"/>
              <a:t>ProECo</a:t>
            </a:r>
            <a:r>
              <a:rPr lang="de-DE" dirty="0"/>
              <a:t>, einem Förderbaustein im Klimaschutz-Plus Baden-Württemberg.</a:t>
            </a:r>
          </a:p>
          <a:p>
            <a:r>
              <a:rPr lang="de-DE" dirty="0"/>
              <a:t>Mit der Einhaltung der folgenden Gliederungspunkte tragen Sie dazu bei, dass die von Ihnen betreuten Projekte schneller geprüft werden können. Sie können im Gegenzug mit einer schnelleren Rückmeldung hinsichtlich der Förderauszahlung rechnen.</a:t>
            </a:r>
          </a:p>
          <a:p>
            <a:r>
              <a:rPr lang="de-DE" dirty="0"/>
              <a:t>Die Vorstellung der Projektumsetzung unterstützt den Auftraggeber in seiner Entscheidungsfindung, ein </a:t>
            </a:r>
            <a:r>
              <a:rPr lang="de-DE" dirty="0" err="1"/>
              <a:t>Contracting</a:t>
            </a:r>
            <a:r>
              <a:rPr lang="de-DE" dirty="0"/>
              <a:t>-Projekt umzusetzen.</a:t>
            </a:r>
          </a:p>
          <a:p>
            <a:r>
              <a:rPr lang="de-DE" dirty="0"/>
              <a:t>Sie gibt gleichzeitig dem Fördergeber einen Einblick in den Ablauf und die Ergebnisse der Beratungsleistung.</a:t>
            </a:r>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111752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7F320AE6-3771-4BDC-AC2E-AA58B5B5328F}" type="slidenum">
              <a:rPr lang="de-DE" smtClean="0"/>
              <a:pPr/>
              <a:t>3</a:t>
            </a:fld>
            <a:endParaRPr lang="de-DE"/>
          </a:p>
        </p:txBody>
      </p:sp>
      <p:sp>
        <p:nvSpPr>
          <p:cNvPr id="3" name="Titel 2"/>
          <p:cNvSpPr>
            <a:spLocks noGrp="1"/>
          </p:cNvSpPr>
          <p:nvPr>
            <p:ph type="title"/>
          </p:nvPr>
        </p:nvSpPr>
        <p:spPr/>
        <p:txBody>
          <a:bodyPr/>
          <a:lstStyle/>
          <a:p>
            <a:r>
              <a:rPr lang="de-DE" dirty="0"/>
              <a:t>Gliederung</a:t>
            </a:r>
          </a:p>
        </p:txBody>
      </p:sp>
      <p:sp>
        <p:nvSpPr>
          <p:cNvPr id="4" name="Inhaltsplatzhalter 3"/>
          <p:cNvSpPr>
            <a:spLocks noGrp="1"/>
          </p:cNvSpPr>
          <p:nvPr>
            <p:ph sz="quarter" idx="13"/>
          </p:nvPr>
        </p:nvSpPr>
        <p:spPr>
          <a:xfrm>
            <a:off x="347663" y="1268760"/>
            <a:ext cx="8472487" cy="4968528"/>
          </a:xfrm>
        </p:spPr>
        <p:txBody>
          <a:bodyPr>
            <a:normAutofit fontScale="92500" lnSpcReduction="20000"/>
          </a:bodyPr>
          <a:lstStyle/>
          <a:p>
            <a:r>
              <a:rPr lang="de-DE" dirty="0"/>
              <a:t>Übersicht</a:t>
            </a:r>
          </a:p>
          <a:p>
            <a:pPr lvl="1"/>
            <a:r>
              <a:rPr lang="de-DE" dirty="0"/>
              <a:t>Beschreibung der Ausgangslage</a:t>
            </a:r>
          </a:p>
          <a:p>
            <a:pPr lvl="1"/>
            <a:r>
              <a:rPr lang="de-DE" dirty="0"/>
              <a:t>Vorteile von </a:t>
            </a:r>
            <a:r>
              <a:rPr lang="de-DE" dirty="0" err="1"/>
              <a:t>Contracting</a:t>
            </a:r>
            <a:endParaRPr lang="de-DE" dirty="0"/>
          </a:p>
          <a:p>
            <a:pPr lvl="1"/>
            <a:r>
              <a:rPr lang="de-DE" dirty="0"/>
              <a:t>Übersichtsplan der Umgebung</a:t>
            </a:r>
          </a:p>
          <a:p>
            <a:pPr lvl="1"/>
            <a:r>
              <a:rPr lang="de-DE" dirty="0"/>
              <a:t>Gebäudeübersicht (siehe Tabelle)</a:t>
            </a:r>
          </a:p>
          <a:p>
            <a:r>
              <a:rPr lang="de-DE" dirty="0"/>
              <a:t>Ermittlung der Baseline </a:t>
            </a:r>
          </a:p>
          <a:p>
            <a:pPr lvl="1"/>
            <a:r>
              <a:rPr lang="de-DE" dirty="0"/>
              <a:t>Wärme- und Stromverbrauch (evtl. auch Wasser)</a:t>
            </a:r>
          </a:p>
          <a:p>
            <a:pPr lvl="1"/>
            <a:r>
              <a:rPr lang="de-DE" dirty="0"/>
              <a:t>Übersicht der Energiekosten</a:t>
            </a:r>
          </a:p>
          <a:p>
            <a:pPr lvl="1"/>
            <a:r>
              <a:rPr lang="de-DE" dirty="0"/>
              <a:t>Ermittlung von Einsparpotenzialen über Benchmarks (z.B. durch Vergleichswerte) </a:t>
            </a:r>
          </a:p>
          <a:p>
            <a:r>
              <a:rPr lang="de-DE" dirty="0"/>
              <a:t>Umsetzung von Effizienzmaßnahmen</a:t>
            </a:r>
          </a:p>
          <a:p>
            <a:pPr lvl="1"/>
            <a:r>
              <a:rPr lang="de-DE" dirty="0"/>
              <a:t>Darstellung konkreter Effizienzmaßnahmen</a:t>
            </a:r>
          </a:p>
          <a:p>
            <a:pPr lvl="1"/>
            <a:r>
              <a:rPr lang="de-DE" dirty="0"/>
              <a:t>Wirtschaftlichkeitsberechnung verschiedener Versorgungsvarianten</a:t>
            </a:r>
          </a:p>
          <a:p>
            <a:pPr lvl="1"/>
            <a:r>
              <a:rPr lang="de-DE" dirty="0"/>
              <a:t>Darstellung des zukünftigen Wärme- und Strombedarfs (evtl. auch Wasser)</a:t>
            </a:r>
          </a:p>
          <a:p>
            <a:pPr lvl="1"/>
            <a:r>
              <a:rPr lang="de-DE" dirty="0"/>
              <a:t>Entwicklung der CO</a:t>
            </a:r>
            <a:r>
              <a:rPr lang="de-DE" baseline="-25000" dirty="0"/>
              <a:t>2</a:t>
            </a:r>
            <a:r>
              <a:rPr lang="de-DE" dirty="0"/>
              <a:t>-Emissionen</a:t>
            </a:r>
          </a:p>
          <a:p>
            <a:r>
              <a:rPr lang="de-DE" dirty="0"/>
              <a:t>Entscheidungsfindung und weiteres Vorgehen</a:t>
            </a:r>
          </a:p>
          <a:p>
            <a:pPr lvl="1"/>
            <a:r>
              <a:rPr lang="de-DE" dirty="0"/>
              <a:t>Wirtschaftlichkeitsvergleich </a:t>
            </a:r>
            <a:r>
              <a:rPr lang="de-DE" dirty="0" err="1"/>
              <a:t>Contracting</a:t>
            </a:r>
            <a:endParaRPr lang="de-DE" dirty="0"/>
          </a:p>
          <a:p>
            <a:pPr lvl="1"/>
            <a:r>
              <a:rPr lang="de-DE" dirty="0"/>
              <a:t>Vorstellung Vergabeverfahren (bei öffentlichen Auftraggebern)</a:t>
            </a:r>
          </a:p>
          <a:p>
            <a:pPr lvl="1"/>
            <a:r>
              <a:rPr lang="de-DE" dirty="0"/>
              <a:t>Zeitplan und weiteres Vorgehen</a:t>
            </a:r>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25701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7DE4DA24-3EB4-46E0-8A4B-398A6CE7910F}"/>
              </a:ext>
            </a:extLst>
          </p:cNvPr>
          <p:cNvSpPr>
            <a:spLocks noGrp="1"/>
          </p:cNvSpPr>
          <p:nvPr>
            <p:ph type="sldNum" sz="quarter" idx="12"/>
          </p:nvPr>
        </p:nvSpPr>
        <p:spPr>
          <a:xfrm>
            <a:off x="8652633" y="6328072"/>
            <a:ext cx="477416" cy="365125"/>
          </a:xfrm>
        </p:spPr>
        <p:txBody>
          <a:bodyPr/>
          <a:lstStyle/>
          <a:p>
            <a:fld id="{7F320AE6-3771-4BDC-AC2E-AA58B5B5328F}" type="slidenum">
              <a:rPr lang="de-DE" smtClean="0"/>
              <a:pPr/>
              <a:t>4</a:t>
            </a:fld>
            <a:endParaRPr lang="de-DE"/>
          </a:p>
        </p:txBody>
      </p:sp>
      <p:sp>
        <p:nvSpPr>
          <p:cNvPr id="3" name="Titel 2">
            <a:extLst>
              <a:ext uri="{FF2B5EF4-FFF2-40B4-BE49-F238E27FC236}">
                <a16:creationId xmlns:a16="http://schemas.microsoft.com/office/drawing/2014/main" id="{81D15B12-C116-4C0D-BCAE-63018F91B0E1}"/>
              </a:ext>
            </a:extLst>
          </p:cNvPr>
          <p:cNvSpPr>
            <a:spLocks noGrp="1"/>
          </p:cNvSpPr>
          <p:nvPr>
            <p:ph type="title"/>
          </p:nvPr>
        </p:nvSpPr>
        <p:spPr/>
        <p:txBody>
          <a:bodyPr/>
          <a:lstStyle/>
          <a:p>
            <a:r>
              <a:rPr lang="de-DE" dirty="0"/>
              <a:t>Vorteile von </a:t>
            </a:r>
            <a:r>
              <a:rPr lang="de-DE" dirty="0" err="1"/>
              <a:t>Contracting</a:t>
            </a:r>
            <a:endParaRPr lang="de-DE" dirty="0"/>
          </a:p>
        </p:txBody>
      </p:sp>
      <p:sp>
        <p:nvSpPr>
          <p:cNvPr id="5" name="Inhaltsplatzhalter 4">
            <a:extLst>
              <a:ext uri="{FF2B5EF4-FFF2-40B4-BE49-F238E27FC236}">
                <a16:creationId xmlns:a16="http://schemas.microsoft.com/office/drawing/2014/main" id="{67E3A28F-8C20-4DCF-8A07-FB6BF961CB78}"/>
              </a:ext>
            </a:extLst>
          </p:cNvPr>
          <p:cNvSpPr txBox="1">
            <a:spLocks/>
          </p:cNvSpPr>
          <p:nvPr/>
        </p:nvSpPr>
        <p:spPr>
          <a:xfrm>
            <a:off x="347464" y="4365104"/>
            <a:ext cx="6329142" cy="2160240"/>
          </a:xfrm>
          <a:prstGeom prst="rect">
            <a:avLst/>
          </a:prstGeom>
        </p:spPr>
        <p:txBody>
          <a:bodyPr vert="horz" lIns="91440" tIns="45720" rIns="91440" bIns="45720" rtlCol="0">
            <a:normAutofit/>
          </a:bodyPr>
          <a:lstStyle>
            <a:defPPr>
              <a:defRPr lang="de-DE"/>
            </a:defPPr>
            <a:lvl1pPr marL="342900" indent="-342900">
              <a:spcBef>
                <a:spcPct val="20000"/>
              </a:spcBef>
              <a:buClr>
                <a:srgbClr val="6BBD98"/>
              </a:buClr>
              <a:buSzPct val="80000"/>
              <a:buFont typeface="Wingdings" panose="05000000000000000000" pitchFamily="2" charset="2"/>
              <a:buChar char="n"/>
              <a:defRPr sz="2000"/>
            </a:lvl1pPr>
            <a:lvl2pPr marL="742950" lvl="1" indent="-285750">
              <a:spcBef>
                <a:spcPct val="20000"/>
              </a:spcBef>
              <a:buClr>
                <a:srgbClr val="6BBD98"/>
              </a:buClr>
              <a:buSzPct val="80000"/>
              <a:buFont typeface="Wingdings" panose="05000000000000000000" pitchFamily="2" charset="2"/>
              <a:buChar char="n"/>
            </a:lvl2pPr>
            <a:lvl3pPr marL="1143000" indent="-228600">
              <a:spcBef>
                <a:spcPct val="20000"/>
              </a:spcBef>
              <a:buClr>
                <a:srgbClr val="6BBD98"/>
              </a:buClr>
              <a:buSzPct val="80000"/>
              <a:buFont typeface="Wingdings" panose="05000000000000000000" pitchFamily="2" charset="2"/>
              <a:buChar char="n"/>
            </a:lvl3pPr>
            <a:lvl4pPr marL="1600200" indent="-228600">
              <a:spcBef>
                <a:spcPct val="20000"/>
              </a:spcBef>
              <a:buClr>
                <a:srgbClr val="6BBD98"/>
              </a:buClr>
              <a:buSzPct val="80000"/>
              <a:buFont typeface="Wingdings" panose="05000000000000000000" pitchFamily="2" charset="2"/>
              <a:buChar char="n"/>
            </a:lvl4pPr>
            <a:lvl5pPr marL="2057400" indent="-228600">
              <a:spcBef>
                <a:spcPct val="20000"/>
              </a:spcBef>
              <a:buClr>
                <a:srgbClr val="6BBD98"/>
              </a:buClr>
              <a:buSzPct val="80000"/>
              <a:buFont typeface="Wingdings" panose="05000000000000000000" pitchFamily="2" charset="2"/>
              <a:buChar char="n"/>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de-DE" altLang="de-DE" dirty="0"/>
              <a:t>Pflicht- oder Wunschmaßnahmen werden flexibel in das Maßnahmenpaket integriert. </a:t>
            </a:r>
          </a:p>
          <a:p>
            <a:r>
              <a:rPr lang="de-DE" altLang="de-DE" dirty="0"/>
              <a:t>Lebenszykluskosten = Entscheidungskriterium (nicht die Erstinvestition)</a:t>
            </a:r>
          </a:p>
          <a:p>
            <a:r>
              <a:rPr lang="de-DE" altLang="de-DE" dirty="0"/>
              <a:t>Die Schulung des technischen Personals führt zu internem Know-how-Gewinn.</a:t>
            </a:r>
          </a:p>
        </p:txBody>
      </p:sp>
      <p:pic>
        <p:nvPicPr>
          <p:cNvPr id="6" name="Picture 7" descr="C:\Users\Appelt\AppData\Local\Microsoft\Windows\Temporary Internet Files\Content.IE5\X1OS2H22\les-comparatifs-plus-moins-grammaire-a1[1].jpg">
            <a:extLst>
              <a:ext uri="{FF2B5EF4-FFF2-40B4-BE49-F238E27FC236}">
                <a16:creationId xmlns:a16="http://schemas.microsoft.com/office/drawing/2014/main" id="{EE034A85-4C0C-4F17-99AE-5B172FD61A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6948264" y="4132015"/>
            <a:ext cx="1706228" cy="2321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Inhaltsplatzhalter 4">
            <a:extLst>
              <a:ext uri="{FF2B5EF4-FFF2-40B4-BE49-F238E27FC236}">
                <a16:creationId xmlns:a16="http://schemas.microsoft.com/office/drawing/2014/main" id="{02A423FF-0AFA-463B-AEF3-5085AFA79771}"/>
              </a:ext>
            </a:extLst>
          </p:cNvPr>
          <p:cNvSpPr txBox="1">
            <a:spLocks/>
          </p:cNvSpPr>
          <p:nvPr/>
        </p:nvSpPr>
        <p:spPr>
          <a:xfrm>
            <a:off x="347464" y="1196753"/>
            <a:ext cx="8545016" cy="3168352"/>
          </a:xfrm>
          <a:prstGeom prst="rect">
            <a:avLst/>
          </a:prstGeom>
        </p:spPr>
        <p:txBody>
          <a:bodyPr vert="horz" lIns="91440" tIns="45720" rIns="91440" bIns="45720" rtlCol="0">
            <a:normAutofit/>
          </a:bodyPr>
          <a:lstStyle>
            <a:lvl1pPr marL="342900" indent="-342900">
              <a:spcBef>
                <a:spcPct val="20000"/>
              </a:spcBef>
              <a:buClr>
                <a:srgbClr val="6BBD98"/>
              </a:buClr>
              <a:buSzPct val="80000"/>
              <a:buFont typeface="Wingdings" panose="05000000000000000000" pitchFamily="2" charset="2"/>
              <a:buChar char="n"/>
              <a:defRPr sz="2000"/>
            </a:lvl1pPr>
            <a:lvl2pPr marL="742950" indent="-285750">
              <a:spcBef>
                <a:spcPct val="20000"/>
              </a:spcBef>
              <a:buClr>
                <a:srgbClr val="6BBD98"/>
              </a:buClr>
              <a:buSzPct val="80000"/>
              <a:buFont typeface="Wingdings" panose="05000000000000000000" pitchFamily="2" charset="2"/>
              <a:buChar char="n"/>
            </a:lvl2pPr>
            <a:lvl3pPr marL="1143000" indent="-228600">
              <a:spcBef>
                <a:spcPct val="20000"/>
              </a:spcBef>
              <a:buClr>
                <a:srgbClr val="6BBD98"/>
              </a:buClr>
              <a:buSzPct val="80000"/>
              <a:buFont typeface="Wingdings" panose="05000000000000000000" pitchFamily="2" charset="2"/>
              <a:buChar char="n"/>
            </a:lvl3pPr>
            <a:lvl4pPr marL="1600200" indent="-228600">
              <a:spcBef>
                <a:spcPct val="20000"/>
              </a:spcBef>
              <a:buClr>
                <a:srgbClr val="6BBD98"/>
              </a:buClr>
              <a:buSzPct val="80000"/>
              <a:buFont typeface="Wingdings" panose="05000000000000000000" pitchFamily="2" charset="2"/>
              <a:buChar char="n"/>
            </a:lvl4pPr>
            <a:lvl5pPr marL="2057400" indent="-228600">
              <a:spcBef>
                <a:spcPct val="20000"/>
              </a:spcBef>
              <a:buClr>
                <a:srgbClr val="6BBD98"/>
              </a:buClr>
              <a:buSzPct val="80000"/>
              <a:buFont typeface="Wingdings" panose="05000000000000000000" pitchFamily="2" charset="2"/>
              <a:buChar char="n"/>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de-DE" altLang="de-DE" dirty="0"/>
              <a:t>Kernkompetenz </a:t>
            </a:r>
            <a:r>
              <a:rPr lang="de-DE" altLang="de-DE" dirty="0" err="1"/>
              <a:t>Contractor</a:t>
            </a:r>
            <a:r>
              <a:rPr lang="de-DE" altLang="de-DE" dirty="0"/>
              <a:t> für Planung/Bau sowie Kontrolle/Betrieb der Anlagen </a:t>
            </a:r>
            <a:r>
              <a:rPr lang="de-DE" altLang="de-DE" dirty="0">
                <a:sym typeface="Wingdings" panose="05000000000000000000" pitchFamily="2" charset="2"/>
              </a:rPr>
              <a:t> </a:t>
            </a:r>
            <a:r>
              <a:rPr lang="de-DE" altLang="de-DE" dirty="0"/>
              <a:t>Umsetzung auf höchstem Niveau </a:t>
            </a:r>
          </a:p>
          <a:p>
            <a:r>
              <a:rPr lang="de-DE" altLang="de-DE" dirty="0"/>
              <a:t>Kein Risiko für Investitionskosten, Energiepreise </a:t>
            </a:r>
            <a:r>
              <a:rPr lang="de-DE" altLang="de-DE" dirty="0">
                <a:sym typeface="Wingdings" panose="05000000000000000000" pitchFamily="2" charset="2"/>
              </a:rPr>
              <a:t> Kostenrahmen ist fixiert.</a:t>
            </a:r>
            <a:endParaRPr lang="de-DE" altLang="de-DE" dirty="0"/>
          </a:p>
          <a:p>
            <a:r>
              <a:rPr lang="de-DE" altLang="de-DE" dirty="0"/>
              <a:t>Die Investitionen werden in Form der Wärmekosten über den Verwaltungshaushalt finanziert. </a:t>
            </a:r>
            <a:r>
              <a:rPr lang="de-DE" altLang="de-DE" dirty="0">
                <a:sym typeface="Wingdings" panose="05000000000000000000" pitchFamily="2" charset="2"/>
              </a:rPr>
              <a:t> Vermögenshaushalt wird entlastet.</a:t>
            </a:r>
            <a:endParaRPr lang="de-DE" altLang="de-DE" dirty="0"/>
          </a:p>
          <a:p>
            <a:r>
              <a:rPr lang="de-DE" altLang="de-DE" dirty="0"/>
              <a:t>Klimaschutz:</a:t>
            </a:r>
          </a:p>
          <a:p>
            <a:pPr lvl="1"/>
            <a:r>
              <a:rPr lang="de-DE" altLang="de-DE" dirty="0"/>
              <a:t>1. Maximierung der Energieeffizienz der Anlagen und deren Betrieb</a:t>
            </a:r>
          </a:p>
          <a:p>
            <a:pPr lvl="1"/>
            <a:r>
              <a:rPr lang="de-DE" altLang="de-DE" dirty="0"/>
              <a:t>2. CO2-Einsparung und ökologisch sinnvolle Wärmeversorgungslösung mit Nahwärmeverbund </a:t>
            </a:r>
          </a:p>
        </p:txBody>
      </p:sp>
    </p:spTree>
    <p:extLst>
      <p:ext uri="{BB962C8B-B14F-4D97-AF65-F5344CB8AC3E}">
        <p14:creationId xmlns:p14="http://schemas.microsoft.com/office/powerpoint/2010/main" val="185616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5CCBEE65-42DD-460C-8949-DB8CDF3EBC2E}" type="slidenum">
              <a:rPr lang="de-DE" altLang="de-DE"/>
              <a:pPr/>
              <a:t>5</a:t>
            </a:fld>
            <a:endParaRPr lang="de-DE" altLang="de-DE"/>
          </a:p>
        </p:txBody>
      </p:sp>
      <p:sp>
        <p:nvSpPr>
          <p:cNvPr id="14338" name="Rectangle 2"/>
          <p:cNvSpPr>
            <a:spLocks noGrp="1" noChangeArrowheads="1"/>
          </p:cNvSpPr>
          <p:nvPr>
            <p:ph type="title"/>
          </p:nvPr>
        </p:nvSpPr>
        <p:spPr/>
        <p:txBody>
          <a:bodyPr/>
          <a:lstStyle/>
          <a:p>
            <a:r>
              <a:rPr lang="de-DE" altLang="de-DE" dirty="0"/>
              <a:t>Gebäudeübersicht (Vorlage)</a:t>
            </a:r>
          </a:p>
        </p:txBody>
      </p:sp>
      <p:graphicFrame>
        <p:nvGraphicFramePr>
          <p:cNvPr id="5" name="Tabelle 5">
            <a:extLst>
              <a:ext uri="{FF2B5EF4-FFF2-40B4-BE49-F238E27FC236}">
                <a16:creationId xmlns:a16="http://schemas.microsoft.com/office/drawing/2014/main" id="{39D01875-F64D-404D-A255-0227E857F172}"/>
              </a:ext>
            </a:extLst>
          </p:cNvPr>
          <p:cNvGraphicFramePr>
            <a:graphicFrameLocks noGrp="1"/>
          </p:cNvGraphicFramePr>
          <p:nvPr>
            <p:ph idx="1"/>
          </p:nvPr>
        </p:nvGraphicFramePr>
        <p:xfrm>
          <a:off x="409178" y="1196752"/>
          <a:ext cx="8424616" cy="3341732"/>
        </p:xfrm>
        <a:graphic>
          <a:graphicData uri="http://schemas.openxmlformats.org/drawingml/2006/table">
            <a:tbl>
              <a:tblPr firstRow="1" bandRow="1">
                <a:tableStyleId>{7DF18680-E054-41AD-8BC1-D1AEF772440D}</a:tableStyleId>
              </a:tblPr>
              <a:tblGrid>
                <a:gridCol w="1053077">
                  <a:extLst>
                    <a:ext uri="{9D8B030D-6E8A-4147-A177-3AD203B41FA5}">
                      <a16:colId xmlns:a16="http://schemas.microsoft.com/office/drawing/2014/main" val="1799339121"/>
                    </a:ext>
                  </a:extLst>
                </a:gridCol>
                <a:gridCol w="1178849">
                  <a:extLst>
                    <a:ext uri="{9D8B030D-6E8A-4147-A177-3AD203B41FA5}">
                      <a16:colId xmlns:a16="http://schemas.microsoft.com/office/drawing/2014/main" val="3131848628"/>
                    </a:ext>
                  </a:extLst>
                </a:gridCol>
                <a:gridCol w="927305">
                  <a:extLst>
                    <a:ext uri="{9D8B030D-6E8A-4147-A177-3AD203B41FA5}">
                      <a16:colId xmlns:a16="http://schemas.microsoft.com/office/drawing/2014/main" val="1218107384"/>
                    </a:ext>
                  </a:extLst>
                </a:gridCol>
                <a:gridCol w="1053077">
                  <a:extLst>
                    <a:ext uri="{9D8B030D-6E8A-4147-A177-3AD203B41FA5}">
                      <a16:colId xmlns:a16="http://schemas.microsoft.com/office/drawing/2014/main" val="2894541815"/>
                    </a:ext>
                  </a:extLst>
                </a:gridCol>
                <a:gridCol w="1053077">
                  <a:extLst>
                    <a:ext uri="{9D8B030D-6E8A-4147-A177-3AD203B41FA5}">
                      <a16:colId xmlns:a16="http://schemas.microsoft.com/office/drawing/2014/main" val="3806269913"/>
                    </a:ext>
                  </a:extLst>
                </a:gridCol>
                <a:gridCol w="1053077">
                  <a:extLst>
                    <a:ext uri="{9D8B030D-6E8A-4147-A177-3AD203B41FA5}">
                      <a16:colId xmlns:a16="http://schemas.microsoft.com/office/drawing/2014/main" val="3728112082"/>
                    </a:ext>
                  </a:extLst>
                </a:gridCol>
                <a:gridCol w="1053077">
                  <a:extLst>
                    <a:ext uri="{9D8B030D-6E8A-4147-A177-3AD203B41FA5}">
                      <a16:colId xmlns:a16="http://schemas.microsoft.com/office/drawing/2014/main" val="1073201214"/>
                    </a:ext>
                  </a:extLst>
                </a:gridCol>
                <a:gridCol w="1053077">
                  <a:extLst>
                    <a:ext uri="{9D8B030D-6E8A-4147-A177-3AD203B41FA5}">
                      <a16:colId xmlns:a16="http://schemas.microsoft.com/office/drawing/2014/main" val="2287961585"/>
                    </a:ext>
                  </a:extLst>
                </a:gridCol>
              </a:tblGrid>
              <a:tr h="586750">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Gebäudezweck</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BGF bzw. Beckenoberfläche</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Baujahr</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Gebäude-zustand</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Warmwasserbereitung</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Lüftungs-anlage</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Alter Wärmeübergabestationen</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960994063"/>
                  </a:ext>
                </a:extLst>
              </a:tr>
              <a:tr h="586750">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A </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693832258"/>
                  </a:ext>
                </a:extLst>
              </a:tr>
              <a:tr h="520040">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B</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090286603"/>
                  </a:ext>
                </a:extLst>
              </a:tr>
              <a:tr h="472696">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C</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812977005"/>
                  </a:ext>
                </a:extLst>
              </a:tr>
              <a:tr h="535416">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D</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115388484"/>
                  </a:ext>
                </a:extLst>
              </a:tr>
              <a:tr h="586750">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E</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887732588"/>
                  </a:ext>
                </a:extLst>
              </a:tr>
            </a:tbl>
          </a:graphicData>
        </a:graphic>
      </p:graphicFrame>
    </p:spTree>
    <p:extLst>
      <p:ext uri="{BB962C8B-B14F-4D97-AF65-F5344CB8AC3E}">
        <p14:creationId xmlns:p14="http://schemas.microsoft.com/office/powerpoint/2010/main" val="743038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49D127-288F-4948-8E58-7ACDFB822540}"/>
              </a:ext>
            </a:extLst>
          </p:cNvPr>
          <p:cNvSpPr>
            <a:spLocks noGrp="1"/>
          </p:cNvSpPr>
          <p:nvPr>
            <p:ph type="title"/>
          </p:nvPr>
        </p:nvSpPr>
        <p:spPr/>
        <p:txBody>
          <a:bodyPr/>
          <a:lstStyle/>
          <a:p>
            <a:r>
              <a:rPr lang="de-DE" dirty="0"/>
              <a:t>Baseline Wärme- und Strom</a:t>
            </a:r>
          </a:p>
        </p:txBody>
      </p:sp>
      <p:sp>
        <p:nvSpPr>
          <p:cNvPr id="3" name="Inhaltsplatzhalter 2">
            <a:extLst>
              <a:ext uri="{FF2B5EF4-FFF2-40B4-BE49-F238E27FC236}">
                <a16:creationId xmlns:a16="http://schemas.microsoft.com/office/drawing/2014/main" id="{DA828DA2-9182-467C-AAE1-A65F9399391B}"/>
              </a:ext>
            </a:extLst>
          </p:cNvPr>
          <p:cNvSpPr>
            <a:spLocks noGrp="1"/>
          </p:cNvSpPr>
          <p:nvPr>
            <p:ph idx="1"/>
          </p:nvPr>
        </p:nvSpPr>
        <p:spPr>
          <a:xfrm>
            <a:off x="323528" y="1295400"/>
            <a:ext cx="7991796" cy="4114800"/>
          </a:xfrm>
        </p:spPr>
        <p:txBody>
          <a:bodyPr/>
          <a:lstStyle/>
          <a:p>
            <a:r>
              <a:rPr lang="de-DE" i="1" dirty="0"/>
              <a:t>Darstellung des Wärme- und Stromverbrauchs (evtl. auch Wasserverbrauch) der letzten drei Jahre</a:t>
            </a:r>
          </a:p>
          <a:p>
            <a:r>
              <a:rPr lang="de-DE" i="1" dirty="0"/>
              <a:t>Witterungsbereinigung des Wärmeverbrauchs – Festlegung der Baseline</a:t>
            </a:r>
          </a:p>
          <a:p>
            <a:r>
              <a:rPr lang="de-DE" i="1" dirty="0"/>
              <a:t>Darstellung der bisherigen Energiekosten</a:t>
            </a:r>
          </a:p>
        </p:txBody>
      </p:sp>
      <p:sp>
        <p:nvSpPr>
          <p:cNvPr id="4" name="Foliennummernplatzhalter 3">
            <a:extLst>
              <a:ext uri="{FF2B5EF4-FFF2-40B4-BE49-F238E27FC236}">
                <a16:creationId xmlns:a16="http://schemas.microsoft.com/office/drawing/2014/main" id="{61D4CCE1-42FB-4B91-939F-08840A47C688}"/>
              </a:ext>
            </a:extLst>
          </p:cNvPr>
          <p:cNvSpPr>
            <a:spLocks noGrp="1"/>
          </p:cNvSpPr>
          <p:nvPr>
            <p:ph type="sldNum" sz="quarter" idx="11"/>
          </p:nvPr>
        </p:nvSpPr>
        <p:spPr/>
        <p:txBody>
          <a:bodyPr/>
          <a:lstStyle/>
          <a:p>
            <a:fld id="{264F619E-B288-4520-B6CE-9A210B10B222}" type="slidenum">
              <a:rPr lang="de-DE" altLang="de-DE" smtClean="0"/>
              <a:pPr/>
              <a:t>6</a:t>
            </a:fld>
            <a:endParaRPr lang="de-DE" altLang="de-DE"/>
          </a:p>
        </p:txBody>
      </p:sp>
    </p:spTree>
    <p:extLst>
      <p:ext uri="{BB962C8B-B14F-4D97-AF65-F5344CB8AC3E}">
        <p14:creationId xmlns:p14="http://schemas.microsoft.com/office/powerpoint/2010/main" val="2834536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7F320AE6-3771-4BDC-AC2E-AA58B5B5328F}" type="slidenum">
              <a:rPr lang="de-DE" smtClean="0"/>
              <a:pPr/>
              <a:t>7</a:t>
            </a:fld>
            <a:endParaRPr lang="de-DE"/>
          </a:p>
        </p:txBody>
      </p:sp>
      <p:sp>
        <p:nvSpPr>
          <p:cNvPr id="3" name="Titel 2"/>
          <p:cNvSpPr>
            <a:spLocks noGrp="1"/>
          </p:cNvSpPr>
          <p:nvPr>
            <p:ph type="title"/>
          </p:nvPr>
        </p:nvSpPr>
        <p:spPr/>
        <p:txBody>
          <a:bodyPr/>
          <a:lstStyle/>
          <a:p>
            <a:r>
              <a:rPr lang="de-DE" dirty="0">
                <a:solidFill>
                  <a:schemeClr val="tx1"/>
                </a:solidFill>
              </a:rPr>
              <a:t>Energieeffizienz der Gebäude</a:t>
            </a:r>
          </a:p>
        </p:txBody>
      </p:sp>
      <p:graphicFrame>
        <p:nvGraphicFramePr>
          <p:cNvPr id="11" name="Tabelle 11">
            <a:extLst>
              <a:ext uri="{FF2B5EF4-FFF2-40B4-BE49-F238E27FC236}">
                <a16:creationId xmlns:a16="http://schemas.microsoft.com/office/drawing/2014/main" id="{B4A9082C-71B3-481A-AE3B-2235EA872D98}"/>
              </a:ext>
            </a:extLst>
          </p:cNvPr>
          <p:cNvGraphicFramePr>
            <a:graphicFrameLocks noGrp="1"/>
          </p:cNvGraphicFramePr>
          <p:nvPr>
            <p:ph sz="quarter" idx="13"/>
            <p:extLst>
              <p:ext uri="{D42A27DB-BD31-4B8C-83A1-F6EECF244321}">
                <p14:modId xmlns:p14="http://schemas.microsoft.com/office/powerpoint/2010/main" val="1513414183"/>
              </p:ext>
            </p:extLst>
          </p:nvPr>
        </p:nvGraphicFramePr>
        <p:xfrm>
          <a:off x="539552" y="2106604"/>
          <a:ext cx="8294537" cy="2512330"/>
        </p:xfrm>
        <a:graphic>
          <a:graphicData uri="http://schemas.openxmlformats.org/drawingml/2006/table">
            <a:tbl>
              <a:tblPr firstRow="1" bandRow="1">
                <a:tableStyleId>{FABFCF23-3B69-468F-B69F-88F6DE6A72F2}</a:tableStyleId>
              </a:tblPr>
              <a:tblGrid>
                <a:gridCol w="1978176">
                  <a:extLst>
                    <a:ext uri="{9D8B030D-6E8A-4147-A177-3AD203B41FA5}">
                      <a16:colId xmlns:a16="http://schemas.microsoft.com/office/drawing/2014/main" val="1584745068"/>
                    </a:ext>
                  </a:extLst>
                </a:gridCol>
                <a:gridCol w="912409">
                  <a:extLst>
                    <a:ext uri="{9D8B030D-6E8A-4147-A177-3AD203B41FA5}">
                      <a16:colId xmlns:a16="http://schemas.microsoft.com/office/drawing/2014/main" val="2715578789"/>
                    </a:ext>
                  </a:extLst>
                </a:gridCol>
                <a:gridCol w="828636">
                  <a:extLst>
                    <a:ext uri="{9D8B030D-6E8A-4147-A177-3AD203B41FA5}">
                      <a16:colId xmlns:a16="http://schemas.microsoft.com/office/drawing/2014/main" val="1625153778"/>
                    </a:ext>
                  </a:extLst>
                </a:gridCol>
                <a:gridCol w="1036162">
                  <a:extLst>
                    <a:ext uri="{9D8B030D-6E8A-4147-A177-3AD203B41FA5}">
                      <a16:colId xmlns:a16="http://schemas.microsoft.com/office/drawing/2014/main" val="3547703915"/>
                    </a:ext>
                  </a:extLst>
                </a:gridCol>
                <a:gridCol w="1179718">
                  <a:extLst>
                    <a:ext uri="{9D8B030D-6E8A-4147-A177-3AD203B41FA5}">
                      <a16:colId xmlns:a16="http://schemas.microsoft.com/office/drawing/2014/main" val="4156962871"/>
                    </a:ext>
                  </a:extLst>
                </a:gridCol>
                <a:gridCol w="1179718">
                  <a:extLst>
                    <a:ext uri="{9D8B030D-6E8A-4147-A177-3AD203B41FA5}">
                      <a16:colId xmlns:a16="http://schemas.microsoft.com/office/drawing/2014/main" val="3031975149"/>
                    </a:ext>
                  </a:extLst>
                </a:gridCol>
                <a:gridCol w="1179718">
                  <a:extLst>
                    <a:ext uri="{9D8B030D-6E8A-4147-A177-3AD203B41FA5}">
                      <a16:colId xmlns:a16="http://schemas.microsoft.com/office/drawing/2014/main" val="3864567065"/>
                    </a:ext>
                  </a:extLst>
                </a:gridCol>
              </a:tblGrid>
              <a:tr h="589109">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BGF bzw. Beckenober-fläche</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Baujahr</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Wärmebedarf in kWh/a</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err="1">
                          <a:solidFill>
                            <a:srgbClr val="000000"/>
                          </a:solidFill>
                          <a:effectLst/>
                          <a:latin typeface="Calibri" panose="020F0502020204030204" pitchFamily="34" charset="0"/>
                          <a:cs typeface="Calibri" panose="020F0502020204030204" pitchFamily="34" charset="0"/>
                        </a:rPr>
                        <a:t>spezif</a:t>
                      </a:r>
                      <a:r>
                        <a:rPr lang="de-DE" sz="1400" b="1" u="none" strike="noStrike" dirty="0">
                          <a:solidFill>
                            <a:srgbClr val="000000"/>
                          </a:solidFill>
                          <a:effectLst/>
                          <a:latin typeface="Calibri" panose="020F0502020204030204" pitchFamily="34" charset="0"/>
                          <a:cs typeface="Calibri" panose="020F0502020204030204" pitchFamily="34" charset="0"/>
                        </a:rPr>
                        <a:t>. Wärmebedarf in kWh/m² a</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Unteres Quartilsmittel</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Median</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1881717615"/>
                  </a:ext>
                </a:extLst>
              </a:tr>
              <a:tr h="528138">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A </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just"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1721642064"/>
                  </a:ext>
                </a:extLst>
              </a:tr>
              <a:tr h="336028">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B</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just"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491667994"/>
                  </a:ext>
                </a:extLst>
              </a:tr>
              <a:tr h="336028">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C</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just"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4148270277"/>
                  </a:ext>
                </a:extLst>
              </a:tr>
              <a:tr h="336028">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D</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just"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635891066"/>
                  </a:ext>
                </a:extLst>
              </a:tr>
              <a:tr h="336028">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E</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just"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l"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4079883993"/>
                  </a:ext>
                </a:extLst>
              </a:tr>
            </a:tbl>
          </a:graphicData>
        </a:graphic>
      </p:graphicFrame>
      <p:sp>
        <p:nvSpPr>
          <p:cNvPr id="6" name="Textfeld 5">
            <a:extLst>
              <a:ext uri="{FF2B5EF4-FFF2-40B4-BE49-F238E27FC236}">
                <a16:creationId xmlns:a16="http://schemas.microsoft.com/office/drawing/2014/main" id="{B78C6939-4DB6-457D-A3B0-AFE2ED8C4966}"/>
              </a:ext>
            </a:extLst>
          </p:cNvPr>
          <p:cNvSpPr txBox="1"/>
          <p:nvPr/>
        </p:nvSpPr>
        <p:spPr>
          <a:xfrm>
            <a:off x="7812360" y="1431490"/>
            <a:ext cx="1296144" cy="523220"/>
          </a:xfrm>
          <a:prstGeom prst="rect">
            <a:avLst/>
          </a:prstGeom>
          <a:noFill/>
        </p:spPr>
        <p:txBody>
          <a:bodyPr wrap="square" rtlCol="0">
            <a:spAutoFit/>
          </a:bodyPr>
          <a:lstStyle>
            <a:defPPr>
              <a:defRPr lang="de-DE"/>
            </a:defPPr>
            <a:lvl1pPr>
              <a:defRPr sz="1400" b="1">
                <a:solidFill>
                  <a:schemeClr val="accent6">
                    <a:lumMod val="75000"/>
                  </a:schemeClr>
                </a:solidFill>
                <a:latin typeface="Calibri" panose="020F0502020204030204" pitchFamily="34" charset="0"/>
                <a:cs typeface="Calibri" panose="020F0502020204030204" pitchFamily="34" charset="0"/>
              </a:defRPr>
            </a:lvl1pPr>
          </a:lstStyle>
          <a:p>
            <a:r>
              <a:rPr lang="de-DE" dirty="0"/>
              <a:t>Durchschnitts-wert</a:t>
            </a:r>
          </a:p>
        </p:txBody>
      </p:sp>
      <p:sp>
        <p:nvSpPr>
          <p:cNvPr id="7" name="Textfeld 6">
            <a:extLst>
              <a:ext uri="{FF2B5EF4-FFF2-40B4-BE49-F238E27FC236}">
                <a16:creationId xmlns:a16="http://schemas.microsoft.com/office/drawing/2014/main" id="{18F6641A-A68A-49DD-9664-EC3E151DECCD}"/>
              </a:ext>
            </a:extLst>
          </p:cNvPr>
          <p:cNvSpPr txBox="1"/>
          <p:nvPr/>
        </p:nvSpPr>
        <p:spPr>
          <a:xfrm>
            <a:off x="6444208" y="1340768"/>
            <a:ext cx="1368152" cy="738664"/>
          </a:xfrm>
          <a:prstGeom prst="rect">
            <a:avLst/>
          </a:prstGeom>
          <a:noFill/>
        </p:spPr>
        <p:txBody>
          <a:bodyPr wrap="square" rtlCol="0">
            <a:spAutoFit/>
          </a:bodyPr>
          <a:lstStyle/>
          <a:p>
            <a:r>
              <a:rPr lang="de-DE" sz="1400" b="1" dirty="0">
                <a:solidFill>
                  <a:schemeClr val="accent6">
                    <a:lumMod val="75000"/>
                  </a:schemeClr>
                </a:solidFill>
                <a:latin typeface="Calibri" panose="020F0502020204030204" pitchFamily="34" charset="0"/>
                <a:cs typeface="Calibri" panose="020F0502020204030204" pitchFamily="34" charset="0"/>
              </a:rPr>
              <a:t>Ziel einer umfangreichen Sanierung</a:t>
            </a:r>
          </a:p>
        </p:txBody>
      </p:sp>
      <p:sp>
        <p:nvSpPr>
          <p:cNvPr id="9" name="Pfeil: nach unten 8">
            <a:extLst>
              <a:ext uri="{FF2B5EF4-FFF2-40B4-BE49-F238E27FC236}">
                <a16:creationId xmlns:a16="http://schemas.microsoft.com/office/drawing/2014/main" id="{4E3D4114-0BA4-4383-AAED-06245DD2D7E4}"/>
              </a:ext>
            </a:extLst>
          </p:cNvPr>
          <p:cNvSpPr/>
          <p:nvPr/>
        </p:nvSpPr>
        <p:spPr bwMode="auto">
          <a:xfrm>
            <a:off x="8316416" y="1864431"/>
            <a:ext cx="225152" cy="365126"/>
          </a:xfrm>
          <a:prstGeom prst="downArrow">
            <a:avLst>
              <a:gd name="adj1" fmla="val 50000"/>
              <a:gd name="adj2" fmla="val 9520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lin ang="5400000" scaled="1"/>
            <a:tileRect/>
          </a:gra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1" i="0" u="none" strike="noStrike" normalizeH="0" baseline="0">
              <a:ln w="22225">
                <a:solidFill>
                  <a:schemeClr val="accent2"/>
                </a:solidFill>
                <a:prstDash val="solid"/>
              </a:ln>
              <a:solidFill>
                <a:schemeClr val="accent2">
                  <a:lumMod val="40000"/>
                  <a:lumOff val="60000"/>
                </a:schemeClr>
              </a:solidFill>
              <a:latin typeface="TheSans B7 Bold" pitchFamily="34" charset="0"/>
            </a:endParaRPr>
          </a:p>
        </p:txBody>
      </p:sp>
      <p:sp>
        <p:nvSpPr>
          <p:cNvPr id="10" name="Pfeil: nach unten 9">
            <a:extLst>
              <a:ext uri="{FF2B5EF4-FFF2-40B4-BE49-F238E27FC236}">
                <a16:creationId xmlns:a16="http://schemas.microsoft.com/office/drawing/2014/main" id="{2306FD87-0375-483F-8CB2-C8A1DE0F7BA3}"/>
              </a:ext>
            </a:extLst>
          </p:cNvPr>
          <p:cNvSpPr/>
          <p:nvPr/>
        </p:nvSpPr>
        <p:spPr bwMode="auto">
          <a:xfrm>
            <a:off x="7308304" y="1895954"/>
            <a:ext cx="225152" cy="365126"/>
          </a:xfrm>
          <a:prstGeom prst="downArrow">
            <a:avLst>
              <a:gd name="adj1" fmla="val 50000"/>
              <a:gd name="adj2" fmla="val 9520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lin ang="5400000" scaled="1"/>
            <a:tileRect/>
          </a:gra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1" i="0" u="none" strike="noStrike" normalizeH="0" baseline="0">
              <a:ln w="22225">
                <a:solidFill>
                  <a:schemeClr val="accent2"/>
                </a:solidFill>
                <a:prstDash val="solid"/>
              </a:ln>
              <a:solidFill>
                <a:schemeClr val="accent2">
                  <a:lumMod val="40000"/>
                  <a:lumOff val="60000"/>
                </a:schemeClr>
              </a:solidFill>
              <a:latin typeface="TheSans B7 Bold" pitchFamily="34" charset="0"/>
            </a:endParaRPr>
          </a:p>
        </p:txBody>
      </p:sp>
      <p:sp>
        <p:nvSpPr>
          <p:cNvPr id="12" name="Inhaltsplatzhalter 2">
            <a:extLst>
              <a:ext uri="{FF2B5EF4-FFF2-40B4-BE49-F238E27FC236}">
                <a16:creationId xmlns:a16="http://schemas.microsoft.com/office/drawing/2014/main" id="{04AAA12A-0DE7-42C3-B7D1-BA456548A07B}"/>
              </a:ext>
            </a:extLst>
          </p:cNvPr>
          <p:cNvSpPr txBox="1">
            <a:spLocks/>
          </p:cNvSpPr>
          <p:nvPr/>
        </p:nvSpPr>
        <p:spPr>
          <a:xfrm>
            <a:off x="347464" y="5448176"/>
            <a:ext cx="7991796" cy="720080"/>
          </a:xfrm>
          <a:prstGeom prst="rect">
            <a:avLst/>
          </a:prstGeom>
        </p:spPr>
        <p:txBody>
          <a:bodyPr/>
          <a:lstStyle>
            <a:lvl1pPr marL="342900" indent="-342900" algn="l" defTabSz="914400" rtl="0" eaLnBrk="1" latinLnBrk="0" hangingPunct="1">
              <a:spcBef>
                <a:spcPct val="20000"/>
              </a:spcBef>
              <a:buClr>
                <a:srgbClr val="6BBD98"/>
              </a:buClr>
              <a:buSzPct val="80000"/>
              <a:buFont typeface="Wingdings" panose="05000000000000000000" pitchFamily="2" charset="2"/>
              <a:buChar char="n"/>
              <a:defRPr sz="2000" kern="1200">
                <a:solidFill>
                  <a:schemeClr val="tx1"/>
                </a:solidFill>
                <a:latin typeface="+mn-lt"/>
                <a:ea typeface="+mn-ea"/>
                <a:cs typeface="+mn-cs"/>
              </a:defRPr>
            </a:lvl1pPr>
            <a:lvl2pPr marL="742950" indent="-28575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2pPr>
            <a:lvl3pPr marL="1143000" indent="-22860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4pPr>
            <a:lvl5pPr marL="2057400" indent="-22860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de-DE" i="1" dirty="0"/>
              <a:t>Bewertung des bisherigen Wärmebedarfs anhand Energieverbrauchskennwerten (z.B. VDI 3807) </a:t>
            </a:r>
          </a:p>
        </p:txBody>
      </p:sp>
    </p:spTree>
    <p:extLst>
      <p:ext uri="{BB962C8B-B14F-4D97-AF65-F5344CB8AC3E}">
        <p14:creationId xmlns:p14="http://schemas.microsoft.com/office/powerpoint/2010/main" val="781296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586946C9-335A-48E5-A84E-8535C4F5305E}"/>
              </a:ext>
            </a:extLst>
          </p:cNvPr>
          <p:cNvSpPr>
            <a:spLocks noGrp="1"/>
          </p:cNvSpPr>
          <p:nvPr>
            <p:ph type="sldNum" sz="quarter" idx="12"/>
          </p:nvPr>
        </p:nvSpPr>
        <p:spPr/>
        <p:txBody>
          <a:bodyPr/>
          <a:lstStyle/>
          <a:p>
            <a:fld id="{7F320AE6-3771-4BDC-AC2E-AA58B5B5328F}" type="slidenum">
              <a:rPr lang="de-DE" smtClean="0"/>
              <a:pPr/>
              <a:t>8</a:t>
            </a:fld>
            <a:endParaRPr lang="de-DE"/>
          </a:p>
        </p:txBody>
      </p:sp>
      <p:sp>
        <p:nvSpPr>
          <p:cNvPr id="5" name="Titel 4">
            <a:extLst>
              <a:ext uri="{FF2B5EF4-FFF2-40B4-BE49-F238E27FC236}">
                <a16:creationId xmlns:a16="http://schemas.microsoft.com/office/drawing/2014/main" id="{8870BEDD-2244-4E83-A84B-2B392673A6BB}"/>
              </a:ext>
            </a:extLst>
          </p:cNvPr>
          <p:cNvSpPr>
            <a:spLocks noGrp="1"/>
          </p:cNvSpPr>
          <p:nvPr>
            <p:ph type="title"/>
          </p:nvPr>
        </p:nvSpPr>
        <p:spPr/>
        <p:txBody>
          <a:bodyPr/>
          <a:lstStyle/>
          <a:p>
            <a:r>
              <a:rPr lang="de-DE" dirty="0"/>
              <a:t>Energieeffizienz der Gebäude - Strom</a:t>
            </a:r>
          </a:p>
        </p:txBody>
      </p:sp>
      <p:graphicFrame>
        <p:nvGraphicFramePr>
          <p:cNvPr id="11" name="Tabelle 11">
            <a:extLst>
              <a:ext uri="{FF2B5EF4-FFF2-40B4-BE49-F238E27FC236}">
                <a16:creationId xmlns:a16="http://schemas.microsoft.com/office/drawing/2014/main" id="{BF43B7FF-22A3-4D47-8E07-924706B1281F}"/>
              </a:ext>
            </a:extLst>
          </p:cNvPr>
          <p:cNvGraphicFramePr>
            <a:graphicFrameLocks noGrp="1"/>
          </p:cNvGraphicFramePr>
          <p:nvPr>
            <p:ph sz="quarter" idx="15"/>
            <p:extLst>
              <p:ext uri="{D42A27DB-BD31-4B8C-83A1-F6EECF244321}">
                <p14:modId xmlns:p14="http://schemas.microsoft.com/office/powerpoint/2010/main" val="1454024571"/>
              </p:ext>
            </p:extLst>
          </p:nvPr>
        </p:nvGraphicFramePr>
        <p:xfrm>
          <a:off x="576064" y="2348880"/>
          <a:ext cx="8343481" cy="2226807"/>
        </p:xfrm>
        <a:graphic>
          <a:graphicData uri="http://schemas.openxmlformats.org/drawingml/2006/table">
            <a:tbl>
              <a:tblPr firstRow="1" bandRow="1">
                <a:tableStyleId>{FABFCF23-3B69-468F-B69F-88F6DE6A72F2}</a:tableStyleId>
              </a:tblPr>
              <a:tblGrid>
                <a:gridCol w="1805392">
                  <a:extLst>
                    <a:ext uri="{9D8B030D-6E8A-4147-A177-3AD203B41FA5}">
                      <a16:colId xmlns:a16="http://schemas.microsoft.com/office/drawing/2014/main" val="1678098562"/>
                    </a:ext>
                  </a:extLst>
                </a:gridCol>
                <a:gridCol w="773712">
                  <a:extLst>
                    <a:ext uri="{9D8B030D-6E8A-4147-A177-3AD203B41FA5}">
                      <a16:colId xmlns:a16="http://schemas.microsoft.com/office/drawing/2014/main" val="3691951454"/>
                    </a:ext>
                  </a:extLst>
                </a:gridCol>
                <a:gridCol w="996673">
                  <a:extLst>
                    <a:ext uri="{9D8B030D-6E8A-4147-A177-3AD203B41FA5}">
                      <a16:colId xmlns:a16="http://schemas.microsoft.com/office/drawing/2014/main" val="2360869920"/>
                    </a:ext>
                  </a:extLst>
                </a:gridCol>
                <a:gridCol w="1191926">
                  <a:extLst>
                    <a:ext uri="{9D8B030D-6E8A-4147-A177-3AD203B41FA5}">
                      <a16:colId xmlns:a16="http://schemas.microsoft.com/office/drawing/2014/main" val="222804735"/>
                    </a:ext>
                  </a:extLst>
                </a:gridCol>
                <a:gridCol w="1191926">
                  <a:extLst>
                    <a:ext uri="{9D8B030D-6E8A-4147-A177-3AD203B41FA5}">
                      <a16:colId xmlns:a16="http://schemas.microsoft.com/office/drawing/2014/main" val="3431193229"/>
                    </a:ext>
                  </a:extLst>
                </a:gridCol>
                <a:gridCol w="1191926">
                  <a:extLst>
                    <a:ext uri="{9D8B030D-6E8A-4147-A177-3AD203B41FA5}">
                      <a16:colId xmlns:a16="http://schemas.microsoft.com/office/drawing/2014/main" val="263568660"/>
                    </a:ext>
                  </a:extLst>
                </a:gridCol>
                <a:gridCol w="1191926">
                  <a:extLst>
                    <a:ext uri="{9D8B030D-6E8A-4147-A177-3AD203B41FA5}">
                      <a16:colId xmlns:a16="http://schemas.microsoft.com/office/drawing/2014/main" val="2349776726"/>
                    </a:ext>
                  </a:extLst>
                </a:gridCol>
              </a:tblGrid>
              <a:tr h="580004">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BGF bzw. Beckenober-fläche</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Baujahr</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marL="0" algn="ctr" defTabSz="914400" rtl="0" eaLnBrk="1" fontAlgn="b" latinLnBrk="0" hangingPunct="1"/>
                      <a:r>
                        <a:rPr lang="de-DE" sz="1400" b="1" u="none" strike="noStrike" kern="1200" dirty="0">
                          <a:solidFill>
                            <a:srgbClr val="000000"/>
                          </a:solidFill>
                          <a:effectLst/>
                          <a:latin typeface="Calibri" panose="020F0502020204030204" pitchFamily="34" charset="0"/>
                          <a:cs typeface="Calibri" panose="020F0502020204030204" pitchFamily="34" charset="0"/>
                        </a:rPr>
                        <a:t>Strombedarf in kWh/a</a:t>
                      </a:r>
                      <a:endParaRPr lang="de-DE" sz="1400" b="1"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0" marR="0" marT="0" marB="0" anchor="b"/>
                </a:tc>
                <a:tc>
                  <a:txBody>
                    <a:bodyPr/>
                    <a:lstStyle/>
                    <a:p>
                      <a:pPr marL="0" algn="ctr" defTabSz="914400" rtl="0" eaLnBrk="1" fontAlgn="b" latinLnBrk="0" hangingPunct="1"/>
                      <a:r>
                        <a:rPr lang="de-DE" sz="1400" b="1" u="none" strike="noStrike" kern="1200" dirty="0" err="1">
                          <a:solidFill>
                            <a:srgbClr val="000000"/>
                          </a:solidFill>
                          <a:effectLst/>
                          <a:latin typeface="Calibri" panose="020F0502020204030204" pitchFamily="34" charset="0"/>
                          <a:cs typeface="Calibri" panose="020F0502020204030204" pitchFamily="34" charset="0"/>
                        </a:rPr>
                        <a:t>spezif</a:t>
                      </a:r>
                      <a:r>
                        <a:rPr lang="de-DE" sz="1400" b="1" u="none" strike="noStrike" kern="1200" dirty="0">
                          <a:solidFill>
                            <a:srgbClr val="000000"/>
                          </a:solidFill>
                          <a:effectLst/>
                          <a:latin typeface="Calibri" panose="020F0502020204030204" pitchFamily="34" charset="0"/>
                          <a:cs typeface="Calibri" panose="020F0502020204030204" pitchFamily="34" charset="0"/>
                        </a:rPr>
                        <a:t>. Strombedarf in kWh/m²a</a:t>
                      </a:r>
                      <a:endParaRPr lang="de-DE" sz="1400" b="1"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0" marR="0" marT="0" marB="0" anchor="b"/>
                </a:tc>
                <a:tc>
                  <a:txBody>
                    <a:bodyPr/>
                    <a:lstStyle/>
                    <a:p>
                      <a:pPr marL="0" algn="ctr" defTabSz="914400" rtl="0" eaLnBrk="1" fontAlgn="b" latinLnBrk="0" hangingPunct="1"/>
                      <a:r>
                        <a:rPr lang="de-DE" sz="1400" b="1" u="none" strike="noStrike" kern="1200" dirty="0">
                          <a:solidFill>
                            <a:srgbClr val="000000"/>
                          </a:solidFill>
                          <a:effectLst/>
                          <a:latin typeface="Calibri" panose="020F0502020204030204" pitchFamily="34" charset="0"/>
                          <a:cs typeface="Calibri" panose="020F0502020204030204" pitchFamily="34" charset="0"/>
                        </a:rPr>
                        <a:t>Unteres Quartilsmittel</a:t>
                      </a:r>
                      <a:endParaRPr lang="de-DE" sz="1400" b="1"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0" marR="0" marT="0" marB="0" anchor="b"/>
                </a:tc>
                <a:tc>
                  <a:txBody>
                    <a:bodyPr/>
                    <a:lstStyle/>
                    <a:p>
                      <a:pPr marL="0" algn="ctr" defTabSz="914400" rtl="0" eaLnBrk="1" fontAlgn="b" latinLnBrk="0" hangingPunct="1"/>
                      <a:r>
                        <a:rPr lang="de-DE" sz="1400" b="1" u="none" strike="noStrike" kern="1200" dirty="0">
                          <a:solidFill>
                            <a:srgbClr val="000000"/>
                          </a:solidFill>
                          <a:effectLst/>
                          <a:latin typeface="Calibri" panose="020F0502020204030204" pitchFamily="34" charset="0"/>
                          <a:cs typeface="Calibri" panose="020F0502020204030204" pitchFamily="34" charset="0"/>
                        </a:rPr>
                        <a:t>Median</a:t>
                      </a:r>
                      <a:endParaRPr lang="de-DE" sz="1400" b="1"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0" marR="0" marT="0" marB="0" anchor="b"/>
                </a:tc>
                <a:extLst>
                  <a:ext uri="{0D108BD9-81ED-4DB2-BD59-A6C34878D82A}">
                    <a16:rowId xmlns:a16="http://schemas.microsoft.com/office/drawing/2014/main" val="727472797"/>
                  </a:ext>
                </a:extLst>
              </a:tr>
              <a:tr h="386669">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A </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612473085"/>
                  </a:ext>
                </a:extLst>
              </a:tr>
              <a:tr h="189293">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B</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789947734"/>
                  </a:ext>
                </a:extLst>
              </a:tr>
              <a:tr h="50605">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C</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3924139370"/>
                  </a:ext>
                </a:extLst>
              </a:tr>
              <a:tr h="386669">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D</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1475711524"/>
                  </a:ext>
                </a:extLst>
              </a:tr>
              <a:tr h="386669">
                <a:tc>
                  <a:txBody>
                    <a:bodyPr/>
                    <a:lstStyle/>
                    <a:p>
                      <a:pPr algn="ctr" fontAlgn="b"/>
                      <a:r>
                        <a:rPr lang="de-DE" sz="1400" b="1" u="none" strike="noStrike" dirty="0">
                          <a:solidFill>
                            <a:srgbClr val="000000"/>
                          </a:solidFill>
                          <a:effectLst/>
                          <a:latin typeface="Calibri" panose="020F0502020204030204" pitchFamily="34" charset="0"/>
                          <a:cs typeface="Calibri" panose="020F0502020204030204" pitchFamily="34" charset="0"/>
                        </a:rPr>
                        <a:t>Gebäude E</a:t>
                      </a:r>
                      <a:endParaRPr lang="de-DE" sz="14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b"/>
                      <a:endParaRPr lang="de-DE" sz="14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4266971368"/>
                  </a:ext>
                </a:extLst>
              </a:tr>
            </a:tbl>
          </a:graphicData>
        </a:graphic>
      </p:graphicFrame>
      <p:sp>
        <p:nvSpPr>
          <p:cNvPr id="3" name="Textfeld 2">
            <a:extLst>
              <a:ext uri="{FF2B5EF4-FFF2-40B4-BE49-F238E27FC236}">
                <a16:creationId xmlns:a16="http://schemas.microsoft.com/office/drawing/2014/main" id="{4CF74E06-95F5-4E66-BBDB-3444D3FDA466}"/>
              </a:ext>
            </a:extLst>
          </p:cNvPr>
          <p:cNvSpPr txBox="1"/>
          <p:nvPr/>
        </p:nvSpPr>
        <p:spPr>
          <a:xfrm>
            <a:off x="7812360" y="1791530"/>
            <a:ext cx="1296144" cy="523220"/>
          </a:xfrm>
          <a:prstGeom prst="rect">
            <a:avLst/>
          </a:prstGeom>
          <a:noFill/>
        </p:spPr>
        <p:txBody>
          <a:bodyPr wrap="square" rtlCol="0">
            <a:spAutoFit/>
          </a:bodyPr>
          <a:lstStyle>
            <a:defPPr>
              <a:defRPr lang="de-DE"/>
            </a:defPPr>
            <a:lvl1pPr>
              <a:defRPr sz="1400" b="1">
                <a:solidFill>
                  <a:schemeClr val="accent6">
                    <a:lumMod val="75000"/>
                  </a:schemeClr>
                </a:solidFill>
                <a:latin typeface="Calibri" panose="020F0502020204030204" pitchFamily="34" charset="0"/>
                <a:cs typeface="Calibri" panose="020F0502020204030204" pitchFamily="34" charset="0"/>
              </a:defRPr>
            </a:lvl1pPr>
          </a:lstStyle>
          <a:p>
            <a:r>
              <a:rPr lang="de-DE" dirty="0"/>
              <a:t>Durchschnitts-wert</a:t>
            </a:r>
          </a:p>
        </p:txBody>
      </p:sp>
      <p:sp>
        <p:nvSpPr>
          <p:cNvPr id="4" name="Textfeld 3">
            <a:extLst>
              <a:ext uri="{FF2B5EF4-FFF2-40B4-BE49-F238E27FC236}">
                <a16:creationId xmlns:a16="http://schemas.microsoft.com/office/drawing/2014/main" id="{390B22D6-F59E-4AA1-B4C7-3F05D62AD7AA}"/>
              </a:ext>
            </a:extLst>
          </p:cNvPr>
          <p:cNvSpPr txBox="1"/>
          <p:nvPr/>
        </p:nvSpPr>
        <p:spPr>
          <a:xfrm>
            <a:off x="6444208" y="1700808"/>
            <a:ext cx="1368152" cy="738664"/>
          </a:xfrm>
          <a:prstGeom prst="rect">
            <a:avLst/>
          </a:prstGeom>
          <a:noFill/>
        </p:spPr>
        <p:txBody>
          <a:bodyPr wrap="square" rtlCol="0">
            <a:spAutoFit/>
          </a:bodyPr>
          <a:lstStyle/>
          <a:p>
            <a:r>
              <a:rPr lang="de-DE" sz="1400" b="1" dirty="0">
                <a:solidFill>
                  <a:schemeClr val="accent6">
                    <a:lumMod val="75000"/>
                  </a:schemeClr>
                </a:solidFill>
                <a:latin typeface="Calibri" panose="020F0502020204030204" pitchFamily="34" charset="0"/>
                <a:cs typeface="Calibri" panose="020F0502020204030204" pitchFamily="34" charset="0"/>
              </a:rPr>
              <a:t>Ziel einer umfangreichen Sanierung</a:t>
            </a:r>
          </a:p>
        </p:txBody>
      </p:sp>
      <p:sp>
        <p:nvSpPr>
          <p:cNvPr id="7" name="Pfeil: nach unten 6">
            <a:extLst>
              <a:ext uri="{FF2B5EF4-FFF2-40B4-BE49-F238E27FC236}">
                <a16:creationId xmlns:a16="http://schemas.microsoft.com/office/drawing/2014/main" id="{7AD60225-39ED-43C6-904D-D7A25AF11298}"/>
              </a:ext>
            </a:extLst>
          </p:cNvPr>
          <p:cNvSpPr/>
          <p:nvPr/>
        </p:nvSpPr>
        <p:spPr bwMode="auto">
          <a:xfrm>
            <a:off x="8316416" y="2224471"/>
            <a:ext cx="225152" cy="365126"/>
          </a:xfrm>
          <a:prstGeom prst="downArrow">
            <a:avLst>
              <a:gd name="adj1" fmla="val 50000"/>
              <a:gd name="adj2" fmla="val 9520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lin ang="5400000" scaled="1"/>
            <a:tileRect/>
          </a:gra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1" i="0" u="none" strike="noStrike" normalizeH="0" baseline="0">
              <a:ln w="22225">
                <a:solidFill>
                  <a:schemeClr val="accent2"/>
                </a:solidFill>
                <a:prstDash val="solid"/>
              </a:ln>
              <a:solidFill>
                <a:schemeClr val="accent2">
                  <a:lumMod val="40000"/>
                  <a:lumOff val="60000"/>
                </a:schemeClr>
              </a:solidFill>
              <a:latin typeface="TheSans B7 Bold" pitchFamily="34" charset="0"/>
            </a:endParaRPr>
          </a:p>
        </p:txBody>
      </p:sp>
      <p:sp>
        <p:nvSpPr>
          <p:cNvPr id="9" name="Pfeil: nach unten 8">
            <a:extLst>
              <a:ext uri="{FF2B5EF4-FFF2-40B4-BE49-F238E27FC236}">
                <a16:creationId xmlns:a16="http://schemas.microsoft.com/office/drawing/2014/main" id="{9298C5F0-2465-42DA-B052-926CDAE458CC}"/>
              </a:ext>
            </a:extLst>
          </p:cNvPr>
          <p:cNvSpPr/>
          <p:nvPr/>
        </p:nvSpPr>
        <p:spPr bwMode="auto">
          <a:xfrm>
            <a:off x="7308304" y="2255994"/>
            <a:ext cx="225152" cy="365126"/>
          </a:xfrm>
          <a:prstGeom prst="downArrow">
            <a:avLst>
              <a:gd name="adj1" fmla="val 50000"/>
              <a:gd name="adj2" fmla="val 9520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lin ang="5400000" scaled="1"/>
            <a:tileRect/>
          </a:gra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1" i="0" u="none" strike="noStrike" normalizeH="0" baseline="0">
              <a:ln w="22225">
                <a:solidFill>
                  <a:schemeClr val="accent2"/>
                </a:solidFill>
                <a:prstDash val="solid"/>
              </a:ln>
              <a:solidFill>
                <a:schemeClr val="accent2">
                  <a:lumMod val="40000"/>
                  <a:lumOff val="60000"/>
                </a:schemeClr>
              </a:solidFill>
              <a:latin typeface="TheSans B7 Bold" pitchFamily="34" charset="0"/>
            </a:endParaRPr>
          </a:p>
        </p:txBody>
      </p:sp>
      <p:sp>
        <p:nvSpPr>
          <p:cNvPr id="10" name="Inhaltsplatzhalter 2">
            <a:extLst>
              <a:ext uri="{FF2B5EF4-FFF2-40B4-BE49-F238E27FC236}">
                <a16:creationId xmlns:a16="http://schemas.microsoft.com/office/drawing/2014/main" id="{2308F7F2-4308-4E42-9659-2101A36B731E}"/>
              </a:ext>
            </a:extLst>
          </p:cNvPr>
          <p:cNvSpPr txBox="1">
            <a:spLocks/>
          </p:cNvSpPr>
          <p:nvPr/>
        </p:nvSpPr>
        <p:spPr>
          <a:xfrm>
            <a:off x="347464" y="5445224"/>
            <a:ext cx="7991796" cy="720080"/>
          </a:xfrm>
          <a:prstGeom prst="rect">
            <a:avLst/>
          </a:prstGeom>
        </p:spPr>
        <p:txBody>
          <a:bodyPr/>
          <a:lstStyle>
            <a:lvl1pPr marL="342900" indent="-342900" algn="l" defTabSz="914400" rtl="0" eaLnBrk="1" latinLnBrk="0" hangingPunct="1">
              <a:spcBef>
                <a:spcPct val="20000"/>
              </a:spcBef>
              <a:buClr>
                <a:srgbClr val="6BBD98"/>
              </a:buClr>
              <a:buSzPct val="80000"/>
              <a:buFont typeface="Wingdings" panose="05000000000000000000" pitchFamily="2" charset="2"/>
              <a:buChar char="n"/>
              <a:defRPr sz="2000" kern="1200">
                <a:solidFill>
                  <a:schemeClr val="tx1"/>
                </a:solidFill>
                <a:latin typeface="+mn-lt"/>
                <a:ea typeface="+mn-ea"/>
                <a:cs typeface="+mn-cs"/>
              </a:defRPr>
            </a:lvl1pPr>
            <a:lvl2pPr marL="742950" indent="-28575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2pPr>
            <a:lvl3pPr marL="1143000" indent="-22860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4pPr>
            <a:lvl5pPr marL="2057400" indent="-228600" algn="l" defTabSz="914400" rtl="0" eaLnBrk="1" latinLnBrk="0" hangingPunct="1">
              <a:spcBef>
                <a:spcPct val="20000"/>
              </a:spcBef>
              <a:buClr>
                <a:srgbClr val="6BBD98"/>
              </a:buClr>
              <a:buSzPct val="80000"/>
              <a:buFont typeface="Wingdings" panose="05000000000000000000" pitchFamily="2" charset="2"/>
              <a:buChar char="n"/>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de-DE" i="1" dirty="0"/>
              <a:t>Bewertung des bisherigen Strombedarfs anhand Energieverbrauchskennwerten (z.B. VDI 3809)</a:t>
            </a:r>
          </a:p>
        </p:txBody>
      </p:sp>
    </p:spTree>
    <p:extLst>
      <p:ext uri="{BB962C8B-B14F-4D97-AF65-F5344CB8AC3E}">
        <p14:creationId xmlns:p14="http://schemas.microsoft.com/office/powerpoint/2010/main" val="4210408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7DE4DA24-3EB4-46E0-8A4B-398A6CE7910F}"/>
              </a:ext>
            </a:extLst>
          </p:cNvPr>
          <p:cNvSpPr>
            <a:spLocks noGrp="1"/>
          </p:cNvSpPr>
          <p:nvPr>
            <p:ph type="sldNum" sz="quarter" idx="12"/>
          </p:nvPr>
        </p:nvSpPr>
        <p:spPr>
          <a:xfrm>
            <a:off x="8652633" y="6328072"/>
            <a:ext cx="477416" cy="365125"/>
          </a:xfrm>
        </p:spPr>
        <p:txBody>
          <a:bodyPr/>
          <a:lstStyle/>
          <a:p>
            <a:fld id="{7F320AE6-3771-4BDC-AC2E-AA58B5B5328F}" type="slidenum">
              <a:rPr lang="de-DE" smtClean="0"/>
              <a:pPr/>
              <a:t>9</a:t>
            </a:fld>
            <a:endParaRPr lang="de-DE"/>
          </a:p>
        </p:txBody>
      </p:sp>
      <p:sp>
        <p:nvSpPr>
          <p:cNvPr id="3" name="Titel 2">
            <a:extLst>
              <a:ext uri="{FF2B5EF4-FFF2-40B4-BE49-F238E27FC236}">
                <a16:creationId xmlns:a16="http://schemas.microsoft.com/office/drawing/2014/main" id="{81D15B12-C116-4C0D-BCAE-63018F91B0E1}"/>
              </a:ext>
            </a:extLst>
          </p:cNvPr>
          <p:cNvSpPr>
            <a:spLocks noGrp="1"/>
          </p:cNvSpPr>
          <p:nvPr>
            <p:ph type="title"/>
          </p:nvPr>
        </p:nvSpPr>
        <p:spPr/>
        <p:txBody>
          <a:bodyPr/>
          <a:lstStyle/>
          <a:p>
            <a:r>
              <a:rPr lang="de-DE" dirty="0"/>
              <a:t>Effizienzmaßnahmen</a:t>
            </a:r>
          </a:p>
        </p:txBody>
      </p:sp>
      <p:sp>
        <p:nvSpPr>
          <p:cNvPr id="5" name="Inhaltsplatzhalter 4">
            <a:extLst>
              <a:ext uri="{FF2B5EF4-FFF2-40B4-BE49-F238E27FC236}">
                <a16:creationId xmlns:a16="http://schemas.microsoft.com/office/drawing/2014/main" id="{67E3A28F-8C20-4DCF-8A07-FB6BF961CB78}"/>
              </a:ext>
            </a:extLst>
          </p:cNvPr>
          <p:cNvSpPr txBox="1">
            <a:spLocks/>
          </p:cNvSpPr>
          <p:nvPr/>
        </p:nvSpPr>
        <p:spPr>
          <a:xfrm>
            <a:off x="347464" y="1412776"/>
            <a:ext cx="7968952" cy="2808312"/>
          </a:xfrm>
          <a:prstGeom prst="rect">
            <a:avLst/>
          </a:prstGeom>
        </p:spPr>
        <p:txBody>
          <a:bodyPr vert="horz" lIns="91440" tIns="45720" rIns="91440" bIns="45720" rtlCol="0">
            <a:normAutofit/>
          </a:bodyPr>
          <a:lstStyle>
            <a:defPPr>
              <a:defRPr lang="de-DE"/>
            </a:defPPr>
            <a:lvl1pPr marL="342900" indent="-342900">
              <a:spcBef>
                <a:spcPct val="20000"/>
              </a:spcBef>
              <a:buClr>
                <a:srgbClr val="6BBD98"/>
              </a:buClr>
              <a:buSzPct val="80000"/>
              <a:buFont typeface="Wingdings" panose="05000000000000000000" pitchFamily="2" charset="2"/>
              <a:buChar char="n"/>
              <a:defRPr sz="2000"/>
            </a:lvl1pPr>
            <a:lvl2pPr marL="742950" lvl="1" indent="-285750">
              <a:spcBef>
                <a:spcPct val="20000"/>
              </a:spcBef>
              <a:buClr>
                <a:srgbClr val="6BBD98"/>
              </a:buClr>
              <a:buSzPct val="80000"/>
              <a:buFont typeface="Wingdings" panose="05000000000000000000" pitchFamily="2" charset="2"/>
              <a:buChar char="n"/>
            </a:lvl2pPr>
            <a:lvl3pPr marL="1143000" indent="-228600">
              <a:spcBef>
                <a:spcPct val="20000"/>
              </a:spcBef>
              <a:buClr>
                <a:srgbClr val="6BBD98"/>
              </a:buClr>
              <a:buSzPct val="80000"/>
              <a:buFont typeface="Wingdings" panose="05000000000000000000" pitchFamily="2" charset="2"/>
              <a:buChar char="n"/>
            </a:lvl3pPr>
            <a:lvl4pPr marL="1600200" indent="-228600">
              <a:spcBef>
                <a:spcPct val="20000"/>
              </a:spcBef>
              <a:buClr>
                <a:srgbClr val="6BBD98"/>
              </a:buClr>
              <a:buSzPct val="80000"/>
              <a:buFont typeface="Wingdings" panose="05000000000000000000" pitchFamily="2" charset="2"/>
              <a:buChar char="n"/>
            </a:lvl4pPr>
            <a:lvl5pPr marL="2057400" indent="-228600">
              <a:spcBef>
                <a:spcPct val="20000"/>
              </a:spcBef>
              <a:buClr>
                <a:srgbClr val="6BBD98"/>
              </a:buClr>
              <a:buSzPct val="80000"/>
              <a:buFont typeface="Wingdings" panose="05000000000000000000" pitchFamily="2" charset="2"/>
              <a:buChar char="n"/>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de-DE" altLang="de-DE" i="1" dirty="0"/>
              <a:t>Darstellung der einzelnen Energieeinsparmaßnahmen mit Abschätzung der Investitionen, Einsparpotenzialen und Umsetzungsvorschlägen</a:t>
            </a:r>
          </a:p>
          <a:p>
            <a:r>
              <a:rPr lang="de-DE" altLang="de-DE" i="1" dirty="0"/>
              <a:t>Gesamtübersicht über die geschätzten Investitionen und Einsparpotenzialen</a:t>
            </a:r>
          </a:p>
          <a:p>
            <a:r>
              <a:rPr lang="de-DE" altLang="de-DE" i="1" dirty="0"/>
              <a:t>Wirtschaftlichkeitsvergleich unterschiedlicher Versorgungsvarianten</a:t>
            </a:r>
          </a:p>
          <a:p>
            <a:r>
              <a:rPr lang="de-DE" altLang="de-DE" i="1" dirty="0"/>
              <a:t>Darstellung des zukünftigen Wärme- und Strombedarfs (evtl. auch Wasser)</a:t>
            </a:r>
          </a:p>
          <a:p>
            <a:r>
              <a:rPr lang="de-DE" altLang="de-DE" i="1" dirty="0"/>
              <a:t>Entwicklung der CO2-Emissionen</a:t>
            </a:r>
          </a:p>
          <a:p>
            <a:endParaRPr lang="de-DE" altLang="de-DE" i="1" dirty="0"/>
          </a:p>
          <a:p>
            <a:endParaRPr lang="de-DE" altLang="de-DE" i="1" dirty="0"/>
          </a:p>
        </p:txBody>
      </p:sp>
      <p:sp>
        <p:nvSpPr>
          <p:cNvPr id="15" name="Inhaltsplatzhalter 4">
            <a:extLst>
              <a:ext uri="{FF2B5EF4-FFF2-40B4-BE49-F238E27FC236}">
                <a16:creationId xmlns:a16="http://schemas.microsoft.com/office/drawing/2014/main" id="{02A423FF-0AFA-463B-AEF3-5085AFA79771}"/>
              </a:ext>
            </a:extLst>
          </p:cNvPr>
          <p:cNvSpPr txBox="1">
            <a:spLocks/>
          </p:cNvSpPr>
          <p:nvPr/>
        </p:nvSpPr>
        <p:spPr>
          <a:xfrm>
            <a:off x="347464" y="1196753"/>
            <a:ext cx="8545016" cy="3168352"/>
          </a:xfrm>
          <a:prstGeom prst="rect">
            <a:avLst/>
          </a:prstGeom>
        </p:spPr>
        <p:txBody>
          <a:bodyPr vert="horz" lIns="91440" tIns="45720" rIns="91440" bIns="45720" rtlCol="0">
            <a:normAutofit/>
          </a:bodyPr>
          <a:lstStyle>
            <a:lvl1pPr marL="342900" indent="-342900">
              <a:spcBef>
                <a:spcPct val="20000"/>
              </a:spcBef>
              <a:buClr>
                <a:srgbClr val="6BBD98"/>
              </a:buClr>
              <a:buSzPct val="80000"/>
              <a:buFont typeface="Wingdings" panose="05000000000000000000" pitchFamily="2" charset="2"/>
              <a:buChar char="n"/>
              <a:defRPr sz="2000"/>
            </a:lvl1pPr>
            <a:lvl2pPr marL="742950" indent="-285750">
              <a:spcBef>
                <a:spcPct val="20000"/>
              </a:spcBef>
              <a:buClr>
                <a:srgbClr val="6BBD98"/>
              </a:buClr>
              <a:buSzPct val="80000"/>
              <a:buFont typeface="Wingdings" panose="05000000000000000000" pitchFamily="2" charset="2"/>
              <a:buChar char="n"/>
            </a:lvl2pPr>
            <a:lvl3pPr marL="1143000" indent="-228600">
              <a:spcBef>
                <a:spcPct val="20000"/>
              </a:spcBef>
              <a:buClr>
                <a:srgbClr val="6BBD98"/>
              </a:buClr>
              <a:buSzPct val="80000"/>
              <a:buFont typeface="Wingdings" panose="05000000000000000000" pitchFamily="2" charset="2"/>
              <a:buChar char="n"/>
            </a:lvl3pPr>
            <a:lvl4pPr marL="1600200" indent="-228600">
              <a:spcBef>
                <a:spcPct val="20000"/>
              </a:spcBef>
              <a:buClr>
                <a:srgbClr val="6BBD98"/>
              </a:buClr>
              <a:buSzPct val="80000"/>
              <a:buFont typeface="Wingdings" panose="05000000000000000000" pitchFamily="2" charset="2"/>
              <a:buChar char="n"/>
            </a:lvl4pPr>
            <a:lvl5pPr marL="2057400" indent="-228600">
              <a:spcBef>
                <a:spcPct val="20000"/>
              </a:spcBef>
              <a:buClr>
                <a:srgbClr val="6BBD98"/>
              </a:buClr>
              <a:buSzPct val="80000"/>
              <a:buFont typeface="Wingdings" panose="05000000000000000000" pitchFamily="2" charset="2"/>
              <a:buChar char="n"/>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endParaRPr lang="de-DE" altLang="de-DE" dirty="0"/>
          </a:p>
        </p:txBody>
      </p:sp>
    </p:spTree>
    <p:extLst>
      <p:ext uri="{BB962C8B-B14F-4D97-AF65-F5344CB8AC3E}">
        <p14:creationId xmlns:p14="http://schemas.microsoft.com/office/powerpoint/2010/main" val="1710479122"/>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561</Words>
  <Application>Microsoft Office PowerPoint</Application>
  <PresentationFormat>Bildschirmpräsentation (4:3)</PresentationFormat>
  <Paragraphs>118</Paragraphs>
  <Slides>10</Slides>
  <Notes>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TheSans B7 Bold</vt:lpstr>
      <vt:lpstr>Wingdings</vt:lpstr>
      <vt:lpstr>Larissa-Design</vt:lpstr>
      <vt:lpstr>Contracting-Beratung und Entscheidungsfindung Name Contracting-Projekt  Vorlage für Contracting-Projekte im Förderprogramm ProECo im Rahmen von Klimaschutz-Plus Baden-Württemberg</vt:lpstr>
      <vt:lpstr>Einordnung</vt:lpstr>
      <vt:lpstr>Gliederung</vt:lpstr>
      <vt:lpstr>Vorteile von Contracting</vt:lpstr>
      <vt:lpstr>Gebäudeübersicht (Vorlage)</vt:lpstr>
      <vt:lpstr>Baseline Wärme- und Strom</vt:lpstr>
      <vt:lpstr>Energieeffizienz der Gebäude</vt:lpstr>
      <vt:lpstr>Energieeffizienz der Gebäude - Strom</vt:lpstr>
      <vt:lpstr>Effizienzmaßnahmen</vt:lpstr>
      <vt:lpstr>Hinweise zur Entscheidungsfindung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Doris Andresen</dc:creator>
  <cp:lastModifiedBy>Doris Andresen</cp:lastModifiedBy>
  <cp:revision>138</cp:revision>
  <dcterms:created xsi:type="dcterms:W3CDTF">2016-06-28T14:55:03Z</dcterms:created>
  <dcterms:modified xsi:type="dcterms:W3CDTF">2021-05-27T09:40:15Z</dcterms:modified>
</cp:coreProperties>
</file>