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2" r:id="rId3"/>
    <p:sldId id="280" r:id="rId4"/>
    <p:sldId id="281" r:id="rId5"/>
    <p:sldId id="292" r:id="rId6"/>
    <p:sldId id="294" r:id="rId7"/>
    <p:sldId id="258" r:id="rId8"/>
    <p:sldId id="283" r:id="rId9"/>
    <p:sldId id="271" r:id="rId10"/>
    <p:sldId id="291" r:id="rId11"/>
    <p:sldId id="285" r:id="rId12"/>
    <p:sldId id="268" r:id="rId1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5811"/>
    <a:srgbClr val="627600"/>
    <a:srgbClr val="435000"/>
    <a:srgbClr val="A4C400"/>
    <a:srgbClr val="ED5252"/>
    <a:srgbClr val="FDDC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0484" autoAdjust="0"/>
  </p:normalViewPr>
  <p:slideViewPr>
    <p:cSldViewPr>
      <p:cViewPr>
        <p:scale>
          <a:sx n="70" d="100"/>
          <a:sy n="70" d="100"/>
        </p:scale>
        <p:origin x="-113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3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79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AE3874-864B-4BFA-B391-E59BB5C5F2A1}" type="datetimeFigureOut">
              <a:rPr lang="de-DE" smtClean="0"/>
              <a:pPr/>
              <a:t>16.10.2017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969973-CA82-4ACD-9EC6-650F5E27457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637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A3296C-21D3-44FC-A54A-9C02A55C9C9D}" type="datetimeFigureOut">
              <a:rPr lang="de-DE" smtClean="0"/>
              <a:pPr/>
              <a:t>16.10.2017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8DFB0-0364-4DD8-808B-B32C93E006D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4139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Ort, </a:t>
            </a:r>
            <a:r>
              <a:rPr lang="de-DE" smtClean="0"/>
              <a:t>Fusszeilen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8DFB0-0364-4DD8-808B-B32C93E006DE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8851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Generiert die Nachfrage nach Beratungen </a:t>
            </a:r>
            <a:r>
              <a:rPr lang="de-DE" smtClean="0"/>
              <a:t>und Umsetzung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8DFB0-0364-4DD8-808B-B32C93E006DE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9394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/>
          <p:cNvSpPr/>
          <p:nvPr userDrawn="1"/>
        </p:nvSpPr>
        <p:spPr>
          <a:xfrm>
            <a:off x="0" y="1988840"/>
            <a:ext cx="9144000" cy="1224136"/>
          </a:xfrm>
          <a:prstGeom prst="rect">
            <a:avLst/>
          </a:prstGeom>
          <a:gradFill flip="none" rotWithShape="1">
            <a:gsLst>
              <a:gs pos="0">
                <a:srgbClr val="D75811">
                  <a:shade val="30000"/>
                  <a:satMod val="115000"/>
                </a:srgbClr>
              </a:gs>
              <a:gs pos="50000">
                <a:srgbClr val="D75811">
                  <a:shade val="67500"/>
                  <a:satMod val="115000"/>
                </a:srgbClr>
              </a:gs>
              <a:gs pos="100000">
                <a:srgbClr val="D75811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/>
          <p:cNvSpPr/>
          <p:nvPr userDrawn="1"/>
        </p:nvSpPr>
        <p:spPr>
          <a:xfrm>
            <a:off x="0" y="3212975"/>
            <a:ext cx="9144000" cy="3652059"/>
          </a:xfrm>
          <a:prstGeom prst="rect">
            <a:avLst/>
          </a:prstGeom>
          <a:gradFill flip="none" rotWithShape="1">
            <a:gsLst>
              <a:gs pos="0">
                <a:srgbClr val="D75811">
                  <a:shade val="30000"/>
                  <a:satMod val="115000"/>
                </a:srgbClr>
              </a:gs>
              <a:gs pos="50000">
                <a:srgbClr val="D75811">
                  <a:shade val="67500"/>
                  <a:satMod val="115000"/>
                </a:srgbClr>
              </a:gs>
              <a:gs pos="100000">
                <a:srgbClr val="D75811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 descr="Contracting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99177" y="234522"/>
            <a:ext cx="3466522" cy="904168"/>
          </a:xfrm>
          <a:prstGeom prst="rect">
            <a:avLst/>
          </a:prstGeom>
        </p:spPr>
      </p:pic>
      <p:sp>
        <p:nvSpPr>
          <p:cNvPr id="11" name="Rechteck 10"/>
          <p:cNvSpPr/>
          <p:nvPr userDrawn="1"/>
        </p:nvSpPr>
        <p:spPr>
          <a:xfrm>
            <a:off x="1691680" y="1988840"/>
            <a:ext cx="6120680" cy="29523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837909" y="2244106"/>
            <a:ext cx="5387721" cy="1040878"/>
          </a:xfrm>
        </p:spPr>
        <p:txBody>
          <a:bodyPr anchor="t">
            <a:normAutofit/>
          </a:bodyPr>
          <a:lstStyle>
            <a:lvl1pPr algn="l">
              <a:defRPr sz="2400" b="1">
                <a:latin typeface="+mj-lt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35563" y="3217168"/>
            <a:ext cx="5390067" cy="1555601"/>
          </a:xfrm>
        </p:spPr>
        <p:txBody>
          <a:bodyPr>
            <a:normAutofit/>
          </a:bodyPr>
          <a:lstStyle>
            <a:lvl1pPr marL="0" indent="0" algn="l">
              <a:spcAft>
                <a:spcPts val="1200"/>
              </a:spcAft>
              <a:buNone/>
              <a:defRPr sz="180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cxnSp>
        <p:nvCxnSpPr>
          <p:cNvPr id="15" name="Gerade Verbindung 14"/>
          <p:cNvCxnSpPr/>
          <p:nvPr userDrawn="1"/>
        </p:nvCxnSpPr>
        <p:spPr>
          <a:xfrm>
            <a:off x="1403648" y="3198118"/>
            <a:ext cx="77403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Grafik 24" descr="Loewe_025mm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23528" y="2281064"/>
            <a:ext cx="1237754" cy="50849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/>
          <p:nvPr userDrawn="1"/>
        </p:nvSpPr>
        <p:spPr>
          <a:xfrm>
            <a:off x="0" y="1988840"/>
            <a:ext cx="9144000" cy="2880320"/>
          </a:xfrm>
          <a:prstGeom prst="rect">
            <a:avLst/>
          </a:prstGeom>
          <a:gradFill flip="none" rotWithShape="1">
            <a:gsLst>
              <a:gs pos="0">
                <a:srgbClr val="D75811">
                  <a:shade val="30000"/>
                  <a:satMod val="115000"/>
                </a:srgbClr>
              </a:gs>
              <a:gs pos="50000">
                <a:srgbClr val="D75811">
                  <a:shade val="67500"/>
                  <a:satMod val="115000"/>
                </a:srgbClr>
              </a:gs>
              <a:gs pos="100000">
                <a:srgbClr val="D75811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73796" y="2492896"/>
            <a:ext cx="5434508" cy="1172252"/>
          </a:xfrm>
        </p:spPr>
        <p:txBody>
          <a:bodyPr anchor="t">
            <a:normAutofit/>
          </a:bodyPr>
          <a:lstStyle>
            <a:lvl1pPr algn="l">
              <a:defRPr sz="2400" b="1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882434" y="3356992"/>
            <a:ext cx="5425870" cy="1306676"/>
          </a:xfrm>
        </p:spPr>
        <p:txBody>
          <a:bodyPr anchor="b">
            <a:normAutofit/>
          </a:bodyPr>
          <a:lstStyle>
            <a:lvl1pPr marL="0" indent="0">
              <a:lnSpc>
                <a:spcPts val="2600"/>
              </a:lnSpc>
              <a:buNone/>
              <a:defRPr sz="20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882434" y="6453211"/>
            <a:ext cx="6251615" cy="365125"/>
          </a:xfrm>
          <a:prstGeom prst="rect">
            <a:avLst/>
          </a:prstGeom>
        </p:spPr>
        <p:txBody>
          <a:bodyPr anchor="b"/>
          <a:lstStyle>
            <a:lvl1pPr algn="l">
              <a:defRPr sz="11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de-DE" smtClean="0"/>
              <a:t>Symposium "Klimaschutz quo vadis" 21.12.2016, Umweltministerium Baden-Württemberg 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32440" y="6453211"/>
            <a:ext cx="477416" cy="365125"/>
          </a:xfrm>
        </p:spPr>
        <p:txBody>
          <a:bodyPr anchor="b"/>
          <a:lstStyle>
            <a:lvl1pPr>
              <a:defRPr sz="1100"/>
            </a:lvl1pPr>
          </a:lstStyle>
          <a:p>
            <a:fld id="{7F320AE6-3771-4BDC-AC2E-AA58B5B5328F}" type="slidenum">
              <a:rPr lang="de-DE" smtClean="0"/>
              <a:pPr/>
              <a:t>‹Nr.›</a:t>
            </a:fld>
            <a:endParaRPr lang="de-DE"/>
          </a:p>
        </p:txBody>
      </p:sp>
      <p:cxnSp>
        <p:nvCxnSpPr>
          <p:cNvPr id="16" name="Gerade Verbindung 15"/>
          <p:cNvCxnSpPr/>
          <p:nvPr userDrawn="1"/>
        </p:nvCxnSpPr>
        <p:spPr>
          <a:xfrm>
            <a:off x="8604448" y="3140968"/>
            <a:ext cx="5395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Grafik 13" descr="Loewe_025mm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2281064"/>
            <a:ext cx="1237754" cy="508495"/>
          </a:xfrm>
          <a:prstGeom prst="rect">
            <a:avLst/>
          </a:prstGeom>
        </p:spPr>
      </p:pic>
      <p:pic>
        <p:nvPicPr>
          <p:cNvPr id="10" name="Grafik 9" descr="Contracting_RGB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99177" y="234522"/>
            <a:ext cx="3466522" cy="90416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foli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 descr="Contracting_RGB.jpg"/>
          <p:cNvPicPr>
            <a:picLocks noChangeAspect="1"/>
          </p:cNvPicPr>
          <p:nvPr userDrawn="1"/>
        </p:nvPicPr>
        <p:blipFill>
          <a:blip r:embed="rId2" cstate="print"/>
          <a:srcRect r="4374"/>
          <a:stretch>
            <a:fillRect/>
          </a:stretch>
        </p:blipFill>
        <p:spPr>
          <a:xfrm>
            <a:off x="6523650" y="116632"/>
            <a:ext cx="2512846" cy="685401"/>
          </a:xfrm>
          <a:prstGeom prst="rect">
            <a:avLst/>
          </a:prstGeom>
        </p:spPr>
      </p:pic>
      <p:sp>
        <p:nvSpPr>
          <p:cNvPr id="7" name="Inhaltsplatzhalter 2"/>
          <p:cNvSpPr>
            <a:spLocks noGrp="1"/>
          </p:cNvSpPr>
          <p:nvPr>
            <p:ph sz="half" idx="13"/>
          </p:nvPr>
        </p:nvSpPr>
        <p:spPr>
          <a:xfrm>
            <a:off x="588318" y="1484784"/>
            <a:ext cx="5999906" cy="4824536"/>
          </a:xfrm>
          <a:solidFill>
            <a:schemeClr val="bg1"/>
          </a:solidFill>
        </p:spPr>
        <p:txBody>
          <a:bodyPr/>
          <a:lstStyle>
            <a:lvl1pPr marL="0" indent="0">
              <a:spcBef>
                <a:spcPts val="1600"/>
              </a:spcBef>
              <a:spcAft>
                <a:spcPts val="0"/>
              </a:spcAft>
              <a:buNone/>
              <a:defRPr sz="2000">
                <a:latin typeface="+mn-lt"/>
              </a:defRPr>
            </a:lvl1pPr>
            <a:lvl2pPr marL="266700" indent="-266700">
              <a:spcBef>
                <a:spcPts val="800"/>
              </a:spcBef>
              <a:spcAft>
                <a:spcPts val="0"/>
              </a:spcAft>
              <a:buClr>
                <a:srgbClr val="D75811"/>
              </a:buClr>
              <a:buSzPct val="80000"/>
              <a:buFont typeface="Wingdings" pitchFamily="2" charset="2"/>
              <a:buChar char="n"/>
              <a:tabLst/>
              <a:defRPr sz="2000">
                <a:latin typeface="+mn-lt"/>
              </a:defRPr>
            </a:lvl2pPr>
            <a:lvl3pPr marL="542925" indent="-269875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Wingdings" pitchFamily="2" charset="2"/>
              <a:buChar char="à"/>
              <a:defRPr sz="1800">
                <a:latin typeface="+mn-lt"/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13" name="Rechteck 12"/>
          <p:cNvSpPr/>
          <p:nvPr userDrawn="1"/>
        </p:nvSpPr>
        <p:spPr>
          <a:xfrm rot="16200000">
            <a:off x="-155969" y="391811"/>
            <a:ext cx="493732" cy="181794"/>
          </a:xfrm>
          <a:prstGeom prst="rect">
            <a:avLst/>
          </a:prstGeom>
          <a:gradFill flip="none" rotWithShape="1">
            <a:gsLst>
              <a:gs pos="0">
                <a:srgbClr val="D75811">
                  <a:shade val="30000"/>
                  <a:satMod val="115000"/>
                </a:srgbClr>
              </a:gs>
              <a:gs pos="50000">
                <a:srgbClr val="D75811">
                  <a:shade val="67500"/>
                  <a:satMod val="115000"/>
                </a:srgbClr>
              </a:gs>
              <a:gs pos="100000">
                <a:srgbClr val="D75811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588318" y="16506"/>
            <a:ext cx="4127698" cy="840904"/>
          </a:xfrm>
        </p:spPr>
        <p:txBody>
          <a:bodyPr anchor="b">
            <a:noAutofit/>
          </a:bodyPr>
          <a:lstStyle>
            <a:lvl1pPr algn="l">
              <a:lnSpc>
                <a:spcPts val="2400"/>
              </a:lnSpc>
              <a:defRPr sz="2200" b="1">
                <a:solidFill>
                  <a:srgbClr val="D75811"/>
                </a:solidFill>
                <a:latin typeface="+mj-lt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0" name="Gerade Verbindung 9"/>
          <p:cNvCxnSpPr/>
          <p:nvPr userDrawn="1"/>
        </p:nvCxnSpPr>
        <p:spPr>
          <a:xfrm>
            <a:off x="669851" y="922680"/>
            <a:ext cx="40324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92511" y="6453211"/>
            <a:ext cx="5995714" cy="365125"/>
          </a:xfrm>
          <a:prstGeom prst="rect">
            <a:avLst/>
          </a:prstGeom>
        </p:spPr>
        <p:txBody>
          <a:bodyPr anchor="b"/>
          <a:lstStyle>
            <a:lvl1pPr algn="l">
              <a:defRPr sz="11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de-DE" dirty="0" smtClean="0"/>
              <a:t>Informationsveranstaltung </a:t>
            </a:r>
            <a:endParaRPr lang="de-DE" dirty="0"/>
          </a:p>
        </p:txBody>
      </p:sp>
      <p:sp>
        <p:nvSpPr>
          <p:cNvPr id="1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32440" y="6453211"/>
            <a:ext cx="477416" cy="365125"/>
          </a:xfrm>
        </p:spPr>
        <p:txBody>
          <a:bodyPr anchor="b"/>
          <a:lstStyle>
            <a:lvl1pPr>
              <a:defRPr sz="1100"/>
            </a:lvl1pPr>
          </a:lstStyle>
          <a:p>
            <a:fld id="{7F320AE6-3771-4BDC-AC2E-AA58B5B5328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folie Bilder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2"/>
          <p:cNvSpPr>
            <a:spLocks noGrp="1"/>
          </p:cNvSpPr>
          <p:nvPr>
            <p:ph sz="half" idx="13"/>
          </p:nvPr>
        </p:nvSpPr>
        <p:spPr>
          <a:xfrm>
            <a:off x="588318" y="1484784"/>
            <a:ext cx="5279826" cy="4824536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spcAft>
                <a:spcPts val="0"/>
              </a:spcAft>
              <a:buNone/>
              <a:defRPr sz="2000">
                <a:latin typeface="+mn-lt"/>
              </a:defRPr>
            </a:lvl1pPr>
            <a:lvl2pPr marL="266700" indent="-266700">
              <a:spcBef>
                <a:spcPts val="800"/>
              </a:spcBef>
              <a:spcAft>
                <a:spcPts val="0"/>
              </a:spcAft>
              <a:buClr>
                <a:srgbClr val="D75811"/>
              </a:buClr>
              <a:buSzPct val="80000"/>
              <a:buFont typeface="Wingdings" pitchFamily="2" charset="2"/>
              <a:buChar char="n"/>
              <a:tabLst/>
              <a:defRPr sz="2000">
                <a:latin typeface="+mn-lt"/>
              </a:defRPr>
            </a:lvl2pPr>
            <a:lvl3pPr marL="542925" indent="-269875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Wingdings" pitchFamily="2" charset="2"/>
              <a:buChar char="à"/>
              <a:defRPr sz="1800">
                <a:latin typeface="+mn-lt"/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588318" y="16506"/>
            <a:ext cx="4127698" cy="840904"/>
          </a:xfrm>
        </p:spPr>
        <p:txBody>
          <a:bodyPr anchor="b">
            <a:noAutofit/>
          </a:bodyPr>
          <a:lstStyle>
            <a:lvl1pPr algn="l">
              <a:lnSpc>
                <a:spcPts val="2400"/>
              </a:lnSpc>
              <a:defRPr sz="2200" b="1">
                <a:solidFill>
                  <a:srgbClr val="D75811"/>
                </a:solidFill>
                <a:latin typeface="+mj-lt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0" name="Gerade Verbindung 9"/>
          <p:cNvCxnSpPr/>
          <p:nvPr userDrawn="1"/>
        </p:nvCxnSpPr>
        <p:spPr>
          <a:xfrm>
            <a:off x="669851" y="922680"/>
            <a:ext cx="40324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92511" y="6453211"/>
            <a:ext cx="5995714" cy="365125"/>
          </a:xfrm>
          <a:prstGeom prst="rect">
            <a:avLst/>
          </a:prstGeom>
        </p:spPr>
        <p:txBody>
          <a:bodyPr anchor="b"/>
          <a:lstStyle>
            <a:lvl1pPr algn="l">
              <a:defRPr sz="11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de-DE" smtClean="0"/>
              <a:t>Symposium "Klimaschutz quo vadis" 21.12.2016, Umweltministerium Baden-Württemberg </a:t>
            </a:r>
            <a:endParaRPr lang="de-DE" dirty="0"/>
          </a:p>
        </p:txBody>
      </p:sp>
      <p:sp>
        <p:nvSpPr>
          <p:cNvPr id="1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32440" y="6453211"/>
            <a:ext cx="477416" cy="365125"/>
          </a:xfrm>
        </p:spPr>
        <p:txBody>
          <a:bodyPr anchor="b"/>
          <a:lstStyle>
            <a:lvl1pPr>
              <a:defRPr sz="1100"/>
            </a:lvl1pPr>
          </a:lstStyle>
          <a:p>
            <a:fld id="{7F320AE6-3771-4BDC-AC2E-AA58B5B5328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1" name="Bildplatzhalter 2"/>
          <p:cNvSpPr>
            <a:spLocks noGrp="1"/>
          </p:cNvSpPr>
          <p:nvPr>
            <p:ph type="pic" idx="1"/>
          </p:nvPr>
        </p:nvSpPr>
        <p:spPr>
          <a:xfrm>
            <a:off x="6297386" y="1594892"/>
            <a:ext cx="2536878" cy="19781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12" name="Bildplatzhalter 2"/>
          <p:cNvSpPr>
            <a:spLocks noGrp="1"/>
          </p:cNvSpPr>
          <p:nvPr>
            <p:ph type="pic" idx="14"/>
          </p:nvPr>
        </p:nvSpPr>
        <p:spPr>
          <a:xfrm>
            <a:off x="6297386" y="3827140"/>
            <a:ext cx="2536878" cy="19781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pic>
        <p:nvPicPr>
          <p:cNvPr id="16" name="Grafik 15" descr="Contracting_RGB.jpg"/>
          <p:cNvPicPr>
            <a:picLocks noChangeAspect="1"/>
          </p:cNvPicPr>
          <p:nvPr userDrawn="1"/>
        </p:nvPicPr>
        <p:blipFill>
          <a:blip r:embed="rId2" cstate="print"/>
          <a:srcRect r="4374"/>
          <a:stretch>
            <a:fillRect/>
          </a:stretch>
        </p:blipFill>
        <p:spPr>
          <a:xfrm>
            <a:off x="6523650" y="116632"/>
            <a:ext cx="2512846" cy="685401"/>
          </a:xfrm>
          <a:prstGeom prst="rect">
            <a:avLst/>
          </a:prstGeom>
        </p:spPr>
      </p:pic>
      <p:sp>
        <p:nvSpPr>
          <p:cNvPr id="17" name="Rechteck 16"/>
          <p:cNvSpPr/>
          <p:nvPr userDrawn="1"/>
        </p:nvSpPr>
        <p:spPr>
          <a:xfrm rot="16200000">
            <a:off x="-155969" y="391811"/>
            <a:ext cx="493732" cy="181794"/>
          </a:xfrm>
          <a:prstGeom prst="rect">
            <a:avLst/>
          </a:prstGeom>
          <a:gradFill flip="none" rotWithShape="1">
            <a:gsLst>
              <a:gs pos="0">
                <a:srgbClr val="D75811">
                  <a:shade val="30000"/>
                  <a:satMod val="115000"/>
                </a:srgbClr>
              </a:gs>
              <a:gs pos="50000">
                <a:srgbClr val="D75811">
                  <a:shade val="67500"/>
                  <a:satMod val="115000"/>
                </a:srgbClr>
              </a:gs>
              <a:gs pos="100000">
                <a:srgbClr val="D75811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folien Bilder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2"/>
          <p:cNvSpPr>
            <a:spLocks noGrp="1"/>
          </p:cNvSpPr>
          <p:nvPr>
            <p:ph sz="half" idx="13"/>
          </p:nvPr>
        </p:nvSpPr>
        <p:spPr>
          <a:xfrm>
            <a:off x="3851920" y="1484784"/>
            <a:ext cx="4896544" cy="4824536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spcAft>
                <a:spcPts val="0"/>
              </a:spcAft>
              <a:buNone/>
              <a:defRPr sz="2000">
                <a:latin typeface="+mn-lt"/>
              </a:defRPr>
            </a:lvl1pPr>
            <a:lvl2pPr marL="266700" indent="-266700">
              <a:spcBef>
                <a:spcPts val="800"/>
              </a:spcBef>
              <a:spcAft>
                <a:spcPts val="0"/>
              </a:spcAft>
              <a:buClr>
                <a:srgbClr val="D75811"/>
              </a:buClr>
              <a:buSzPct val="80000"/>
              <a:buFont typeface="Wingdings" pitchFamily="2" charset="2"/>
              <a:buChar char="n"/>
              <a:tabLst/>
              <a:defRPr sz="2000">
                <a:latin typeface="+mn-lt"/>
              </a:defRPr>
            </a:lvl2pPr>
            <a:lvl3pPr marL="542925" indent="-269875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Wingdings" pitchFamily="2" charset="2"/>
              <a:buChar char="à"/>
              <a:defRPr sz="1800">
                <a:latin typeface="+mn-lt"/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588318" y="16506"/>
            <a:ext cx="4127698" cy="840904"/>
          </a:xfrm>
        </p:spPr>
        <p:txBody>
          <a:bodyPr anchor="b">
            <a:noAutofit/>
          </a:bodyPr>
          <a:lstStyle>
            <a:lvl1pPr algn="l">
              <a:lnSpc>
                <a:spcPts val="2400"/>
              </a:lnSpc>
              <a:defRPr sz="2200" b="1">
                <a:solidFill>
                  <a:srgbClr val="D75811"/>
                </a:solidFill>
                <a:latin typeface="+mj-lt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0" name="Gerade Verbindung 9"/>
          <p:cNvCxnSpPr/>
          <p:nvPr userDrawn="1"/>
        </p:nvCxnSpPr>
        <p:spPr>
          <a:xfrm>
            <a:off x="669851" y="922680"/>
            <a:ext cx="40324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92511" y="6453211"/>
            <a:ext cx="5995714" cy="365125"/>
          </a:xfrm>
          <a:prstGeom prst="rect">
            <a:avLst/>
          </a:prstGeom>
        </p:spPr>
        <p:txBody>
          <a:bodyPr anchor="b"/>
          <a:lstStyle>
            <a:lvl1pPr algn="l">
              <a:defRPr sz="11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de-DE" smtClean="0"/>
              <a:t>Symposium "Klimaschutz quo vadis" 21.12.2016, Umweltministerium Baden-Württemberg </a:t>
            </a:r>
            <a:endParaRPr lang="de-DE" dirty="0"/>
          </a:p>
        </p:txBody>
      </p:sp>
      <p:sp>
        <p:nvSpPr>
          <p:cNvPr id="1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32440" y="6453211"/>
            <a:ext cx="477416" cy="365125"/>
          </a:xfrm>
        </p:spPr>
        <p:txBody>
          <a:bodyPr anchor="b"/>
          <a:lstStyle>
            <a:lvl1pPr>
              <a:defRPr sz="1100"/>
            </a:lvl1pPr>
          </a:lstStyle>
          <a:p>
            <a:fld id="{7F320AE6-3771-4BDC-AC2E-AA58B5B5328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1" name="Bildplatzhalter 2"/>
          <p:cNvSpPr>
            <a:spLocks noGrp="1"/>
          </p:cNvSpPr>
          <p:nvPr>
            <p:ph type="pic" idx="1"/>
          </p:nvPr>
        </p:nvSpPr>
        <p:spPr>
          <a:xfrm>
            <a:off x="674043" y="1600225"/>
            <a:ext cx="2745829" cy="1906116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17" name="Bildplatzhalter 2"/>
          <p:cNvSpPr>
            <a:spLocks noGrp="1"/>
          </p:cNvSpPr>
          <p:nvPr>
            <p:ph type="pic" idx="14"/>
          </p:nvPr>
        </p:nvSpPr>
        <p:spPr>
          <a:xfrm>
            <a:off x="683568" y="3645024"/>
            <a:ext cx="2745829" cy="1906116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pic>
        <p:nvPicPr>
          <p:cNvPr id="12" name="Grafik 11" descr="Contracting_RGB.jpg"/>
          <p:cNvPicPr>
            <a:picLocks noChangeAspect="1"/>
          </p:cNvPicPr>
          <p:nvPr userDrawn="1"/>
        </p:nvPicPr>
        <p:blipFill>
          <a:blip r:embed="rId2" cstate="print"/>
          <a:srcRect r="4374"/>
          <a:stretch>
            <a:fillRect/>
          </a:stretch>
        </p:blipFill>
        <p:spPr>
          <a:xfrm>
            <a:off x="6523650" y="116632"/>
            <a:ext cx="2512846" cy="685401"/>
          </a:xfrm>
          <a:prstGeom prst="rect">
            <a:avLst/>
          </a:prstGeom>
        </p:spPr>
      </p:pic>
      <p:sp>
        <p:nvSpPr>
          <p:cNvPr id="16" name="Rechteck 15"/>
          <p:cNvSpPr/>
          <p:nvPr userDrawn="1"/>
        </p:nvSpPr>
        <p:spPr>
          <a:xfrm rot="16200000">
            <a:off x="-155969" y="391811"/>
            <a:ext cx="493732" cy="181794"/>
          </a:xfrm>
          <a:prstGeom prst="rect">
            <a:avLst/>
          </a:prstGeom>
          <a:gradFill flip="none" rotWithShape="1">
            <a:gsLst>
              <a:gs pos="0">
                <a:srgbClr val="D75811">
                  <a:shade val="30000"/>
                  <a:satMod val="115000"/>
                </a:srgbClr>
              </a:gs>
              <a:gs pos="50000">
                <a:srgbClr val="D75811">
                  <a:shade val="67500"/>
                  <a:satMod val="115000"/>
                </a:srgbClr>
              </a:gs>
              <a:gs pos="100000">
                <a:srgbClr val="D75811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588318" y="16506"/>
            <a:ext cx="4127698" cy="840904"/>
          </a:xfrm>
        </p:spPr>
        <p:txBody>
          <a:bodyPr anchor="b">
            <a:noAutofit/>
          </a:bodyPr>
          <a:lstStyle>
            <a:lvl1pPr algn="l">
              <a:lnSpc>
                <a:spcPts val="2400"/>
              </a:lnSpc>
              <a:defRPr sz="2200" b="1">
                <a:solidFill>
                  <a:srgbClr val="D75811"/>
                </a:solidFill>
                <a:latin typeface="+mj-lt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669851" y="922680"/>
            <a:ext cx="40324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Inhaltsplatzhalter 2"/>
          <p:cNvSpPr>
            <a:spLocks noGrp="1"/>
          </p:cNvSpPr>
          <p:nvPr>
            <p:ph sz="half" idx="13"/>
          </p:nvPr>
        </p:nvSpPr>
        <p:spPr>
          <a:xfrm>
            <a:off x="4644008" y="1484784"/>
            <a:ext cx="3600000" cy="4824536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spcAft>
                <a:spcPts val="0"/>
              </a:spcAft>
              <a:buNone/>
              <a:defRPr sz="2000" b="1">
                <a:latin typeface="+mn-lt"/>
              </a:defRPr>
            </a:lvl1pPr>
            <a:lvl2pPr marL="266700" indent="-266700">
              <a:spcBef>
                <a:spcPts val="800"/>
              </a:spcBef>
              <a:spcAft>
                <a:spcPts val="0"/>
              </a:spcAft>
              <a:buClr>
                <a:srgbClr val="D75811"/>
              </a:buClr>
              <a:buSzPct val="80000"/>
              <a:buFont typeface="Wingdings" pitchFamily="2" charset="2"/>
              <a:buChar char="n"/>
              <a:tabLst/>
              <a:defRPr sz="2000">
                <a:latin typeface="+mn-lt"/>
              </a:defRPr>
            </a:lvl2pPr>
            <a:lvl3pPr marL="542925" indent="-269875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Wingdings" pitchFamily="2" charset="2"/>
              <a:buChar char="à"/>
              <a:defRPr sz="1800">
                <a:latin typeface="+mn-lt"/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14" name="Inhaltsplatzhalter 2"/>
          <p:cNvSpPr>
            <a:spLocks noGrp="1"/>
          </p:cNvSpPr>
          <p:nvPr>
            <p:ph sz="half" idx="14"/>
          </p:nvPr>
        </p:nvSpPr>
        <p:spPr>
          <a:xfrm>
            <a:off x="588318" y="1484784"/>
            <a:ext cx="3600000" cy="4824536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spcAft>
                <a:spcPts val="0"/>
              </a:spcAft>
              <a:buNone/>
              <a:defRPr sz="2000" b="1">
                <a:latin typeface="+mn-lt"/>
              </a:defRPr>
            </a:lvl1pPr>
            <a:lvl2pPr marL="266700" indent="-266700">
              <a:spcBef>
                <a:spcPts val="800"/>
              </a:spcBef>
              <a:spcAft>
                <a:spcPts val="0"/>
              </a:spcAft>
              <a:buClr>
                <a:srgbClr val="D75811"/>
              </a:buClr>
              <a:buSzPct val="80000"/>
              <a:buFont typeface="Wingdings" pitchFamily="2" charset="2"/>
              <a:buChar char="n"/>
              <a:tabLst/>
              <a:defRPr sz="2000">
                <a:latin typeface="+mn-lt"/>
              </a:defRPr>
            </a:lvl2pPr>
            <a:lvl3pPr marL="542925" indent="-269875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Wingdings" pitchFamily="2" charset="2"/>
              <a:buChar char="à"/>
              <a:defRPr sz="1800">
                <a:latin typeface="+mn-lt"/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1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92511" y="6453211"/>
            <a:ext cx="5995714" cy="365125"/>
          </a:xfrm>
          <a:prstGeom prst="rect">
            <a:avLst/>
          </a:prstGeom>
        </p:spPr>
        <p:txBody>
          <a:bodyPr anchor="b"/>
          <a:lstStyle>
            <a:lvl1pPr algn="l">
              <a:defRPr sz="11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de-DE" smtClean="0"/>
              <a:t>Symposium "Klimaschutz quo vadis" 21.12.2016, Umweltministerium Baden-Württemberg </a:t>
            </a:r>
            <a:endParaRPr lang="de-DE" dirty="0"/>
          </a:p>
        </p:txBody>
      </p:sp>
      <p:sp>
        <p:nvSpPr>
          <p:cNvPr id="1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32440" y="6453211"/>
            <a:ext cx="477416" cy="365125"/>
          </a:xfrm>
        </p:spPr>
        <p:txBody>
          <a:bodyPr anchor="b"/>
          <a:lstStyle>
            <a:lvl1pPr>
              <a:defRPr sz="1100"/>
            </a:lvl1pPr>
          </a:lstStyle>
          <a:p>
            <a:fld id="{7F320AE6-3771-4BDC-AC2E-AA58B5B5328F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12" name="Grafik 11" descr="Contracting_RGB.jpg"/>
          <p:cNvPicPr>
            <a:picLocks noChangeAspect="1"/>
          </p:cNvPicPr>
          <p:nvPr userDrawn="1"/>
        </p:nvPicPr>
        <p:blipFill>
          <a:blip r:embed="rId2" cstate="print"/>
          <a:srcRect r="4374"/>
          <a:stretch>
            <a:fillRect/>
          </a:stretch>
        </p:blipFill>
        <p:spPr>
          <a:xfrm>
            <a:off x="6523650" y="116632"/>
            <a:ext cx="2512846" cy="685401"/>
          </a:xfrm>
          <a:prstGeom prst="rect">
            <a:avLst/>
          </a:prstGeom>
        </p:spPr>
      </p:pic>
      <p:sp>
        <p:nvSpPr>
          <p:cNvPr id="17" name="Rechteck 16"/>
          <p:cNvSpPr/>
          <p:nvPr userDrawn="1"/>
        </p:nvSpPr>
        <p:spPr>
          <a:xfrm rot="16200000">
            <a:off x="-155969" y="391811"/>
            <a:ext cx="493732" cy="181794"/>
          </a:xfrm>
          <a:prstGeom prst="rect">
            <a:avLst/>
          </a:prstGeom>
          <a:gradFill flip="none" rotWithShape="1">
            <a:gsLst>
              <a:gs pos="0">
                <a:srgbClr val="D75811">
                  <a:shade val="30000"/>
                  <a:satMod val="115000"/>
                </a:srgbClr>
              </a:gs>
              <a:gs pos="50000">
                <a:srgbClr val="D75811">
                  <a:shade val="67500"/>
                  <a:satMod val="115000"/>
                </a:srgbClr>
              </a:gs>
              <a:gs pos="100000">
                <a:srgbClr val="D75811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gro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18008" y="1045170"/>
            <a:ext cx="8925991" cy="548017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669851" y="922680"/>
            <a:ext cx="40324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92511" y="6453211"/>
            <a:ext cx="5995714" cy="365125"/>
          </a:xfrm>
          <a:prstGeom prst="rect">
            <a:avLst/>
          </a:prstGeom>
        </p:spPr>
        <p:txBody>
          <a:bodyPr anchor="b"/>
          <a:lstStyle>
            <a:lvl1pPr algn="l">
              <a:defRPr sz="11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de-DE" smtClean="0"/>
              <a:t>Symposium "Klimaschutz quo vadis" 21.12.2016, Umweltministerium Baden-Württemberg </a:t>
            </a:r>
            <a:endParaRPr lang="de-DE" dirty="0"/>
          </a:p>
        </p:txBody>
      </p:sp>
      <p:sp>
        <p:nvSpPr>
          <p:cNvPr id="14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32440" y="6453211"/>
            <a:ext cx="477416" cy="365125"/>
          </a:xfrm>
        </p:spPr>
        <p:txBody>
          <a:bodyPr anchor="b"/>
          <a:lstStyle>
            <a:lvl1pPr>
              <a:defRPr sz="1100"/>
            </a:lvl1pPr>
          </a:lstStyle>
          <a:p>
            <a:fld id="{7F320AE6-3771-4BDC-AC2E-AA58B5B5328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5" name="Titel 1"/>
          <p:cNvSpPr>
            <a:spLocks noGrp="1"/>
          </p:cNvSpPr>
          <p:nvPr>
            <p:ph type="title"/>
          </p:nvPr>
        </p:nvSpPr>
        <p:spPr>
          <a:xfrm>
            <a:off x="588318" y="16506"/>
            <a:ext cx="4127698" cy="840904"/>
          </a:xfrm>
        </p:spPr>
        <p:txBody>
          <a:bodyPr anchor="b">
            <a:noAutofit/>
          </a:bodyPr>
          <a:lstStyle>
            <a:lvl1pPr algn="l">
              <a:lnSpc>
                <a:spcPts val="2400"/>
              </a:lnSpc>
              <a:defRPr sz="2200" b="1">
                <a:solidFill>
                  <a:srgbClr val="D75811"/>
                </a:solidFill>
                <a:latin typeface="+mj-lt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pic>
        <p:nvPicPr>
          <p:cNvPr id="10" name="Grafik 9" descr="Contracting_RGB.jpg"/>
          <p:cNvPicPr>
            <a:picLocks noChangeAspect="1"/>
          </p:cNvPicPr>
          <p:nvPr userDrawn="1"/>
        </p:nvPicPr>
        <p:blipFill>
          <a:blip r:embed="rId2" cstate="print"/>
          <a:srcRect r="4374"/>
          <a:stretch>
            <a:fillRect/>
          </a:stretch>
        </p:blipFill>
        <p:spPr>
          <a:xfrm>
            <a:off x="6523650" y="116632"/>
            <a:ext cx="2512846" cy="685401"/>
          </a:xfrm>
          <a:prstGeom prst="rect">
            <a:avLst/>
          </a:prstGeom>
        </p:spPr>
      </p:pic>
      <p:sp>
        <p:nvSpPr>
          <p:cNvPr id="12" name="Rechteck 11"/>
          <p:cNvSpPr/>
          <p:nvPr userDrawn="1"/>
        </p:nvSpPr>
        <p:spPr>
          <a:xfrm rot="16200000">
            <a:off x="-155969" y="391811"/>
            <a:ext cx="493732" cy="181794"/>
          </a:xfrm>
          <a:prstGeom prst="rect">
            <a:avLst/>
          </a:prstGeom>
          <a:gradFill flip="none" rotWithShape="1">
            <a:gsLst>
              <a:gs pos="0">
                <a:srgbClr val="D75811">
                  <a:shade val="30000"/>
                  <a:satMod val="115000"/>
                </a:srgbClr>
              </a:gs>
              <a:gs pos="50000">
                <a:srgbClr val="D75811">
                  <a:shade val="67500"/>
                  <a:satMod val="115000"/>
                </a:srgbClr>
              </a:gs>
              <a:gs pos="100000">
                <a:srgbClr val="D75811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kle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683569" y="1045170"/>
            <a:ext cx="6624736" cy="483210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669851" y="922680"/>
            <a:ext cx="40324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92511" y="6453211"/>
            <a:ext cx="5995714" cy="365125"/>
          </a:xfrm>
          <a:prstGeom prst="rect">
            <a:avLst/>
          </a:prstGeom>
        </p:spPr>
        <p:txBody>
          <a:bodyPr anchor="b"/>
          <a:lstStyle>
            <a:lvl1pPr algn="l">
              <a:defRPr sz="11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de-DE" smtClean="0"/>
              <a:t>Symposium "Klimaschutz quo vadis" 21.12.2016, Umweltministerium Baden-Württemberg </a:t>
            </a:r>
            <a:endParaRPr lang="de-DE" dirty="0"/>
          </a:p>
        </p:txBody>
      </p:sp>
      <p:sp>
        <p:nvSpPr>
          <p:cNvPr id="14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32440" y="6453211"/>
            <a:ext cx="477416" cy="365125"/>
          </a:xfrm>
        </p:spPr>
        <p:txBody>
          <a:bodyPr anchor="b"/>
          <a:lstStyle>
            <a:lvl1pPr>
              <a:defRPr sz="1100"/>
            </a:lvl1pPr>
          </a:lstStyle>
          <a:p>
            <a:fld id="{7F320AE6-3771-4BDC-AC2E-AA58B5B5328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5" name="Titel 1"/>
          <p:cNvSpPr>
            <a:spLocks noGrp="1"/>
          </p:cNvSpPr>
          <p:nvPr>
            <p:ph type="title"/>
          </p:nvPr>
        </p:nvSpPr>
        <p:spPr>
          <a:xfrm>
            <a:off x="588318" y="16506"/>
            <a:ext cx="4127698" cy="840904"/>
          </a:xfrm>
        </p:spPr>
        <p:txBody>
          <a:bodyPr anchor="b">
            <a:noAutofit/>
          </a:bodyPr>
          <a:lstStyle>
            <a:lvl1pPr algn="l">
              <a:lnSpc>
                <a:spcPts val="2400"/>
              </a:lnSpc>
              <a:defRPr sz="2200" b="1">
                <a:solidFill>
                  <a:srgbClr val="D75811"/>
                </a:solidFill>
                <a:latin typeface="+mj-lt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pic>
        <p:nvPicPr>
          <p:cNvPr id="10" name="Grafik 9" descr="Contracting_RGB.jpg"/>
          <p:cNvPicPr>
            <a:picLocks noChangeAspect="1"/>
          </p:cNvPicPr>
          <p:nvPr userDrawn="1"/>
        </p:nvPicPr>
        <p:blipFill>
          <a:blip r:embed="rId2" cstate="print"/>
          <a:srcRect r="4374"/>
          <a:stretch>
            <a:fillRect/>
          </a:stretch>
        </p:blipFill>
        <p:spPr>
          <a:xfrm>
            <a:off x="6523650" y="116632"/>
            <a:ext cx="2512846" cy="685401"/>
          </a:xfrm>
          <a:prstGeom prst="rect">
            <a:avLst/>
          </a:prstGeom>
        </p:spPr>
      </p:pic>
      <p:sp>
        <p:nvSpPr>
          <p:cNvPr id="12" name="Rechteck 11"/>
          <p:cNvSpPr/>
          <p:nvPr userDrawn="1"/>
        </p:nvSpPr>
        <p:spPr>
          <a:xfrm rot="16200000">
            <a:off x="-155969" y="391811"/>
            <a:ext cx="493732" cy="181794"/>
          </a:xfrm>
          <a:prstGeom prst="rect">
            <a:avLst/>
          </a:prstGeom>
          <a:gradFill flip="none" rotWithShape="1">
            <a:gsLst>
              <a:gs pos="0">
                <a:srgbClr val="D75811">
                  <a:shade val="30000"/>
                  <a:satMod val="115000"/>
                </a:srgbClr>
              </a:gs>
              <a:gs pos="50000">
                <a:srgbClr val="D75811">
                  <a:shade val="67500"/>
                  <a:satMod val="115000"/>
                </a:srgbClr>
              </a:gs>
              <a:gs pos="100000">
                <a:srgbClr val="D75811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e 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92511" y="6453211"/>
            <a:ext cx="5995714" cy="365125"/>
          </a:xfrm>
          <a:prstGeom prst="rect">
            <a:avLst/>
          </a:prstGeom>
        </p:spPr>
        <p:txBody>
          <a:bodyPr anchor="b"/>
          <a:lstStyle>
            <a:lvl1pPr algn="l">
              <a:defRPr sz="11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de-DE" smtClean="0"/>
              <a:t>Symposium "Klimaschutz quo vadis" 21.12.2016, Umweltministerium Baden-Württemberg 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32440" y="6453211"/>
            <a:ext cx="477416" cy="365125"/>
          </a:xfrm>
        </p:spPr>
        <p:txBody>
          <a:bodyPr anchor="b"/>
          <a:lstStyle>
            <a:lvl1pPr>
              <a:defRPr sz="1100"/>
            </a:lvl1pPr>
          </a:lstStyle>
          <a:p>
            <a:fld id="{7F320AE6-3771-4BDC-AC2E-AA58B5B5328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20AE6-3771-4BDC-AC2E-AA58B5B5328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8" r:id="rId4"/>
    <p:sldLayoutId id="2147483669" r:id="rId5"/>
    <p:sldLayoutId id="2147483683" r:id="rId6"/>
    <p:sldLayoutId id="2147483665" r:id="rId7"/>
    <p:sldLayoutId id="2147483670" r:id="rId8"/>
    <p:sldLayoutId id="2147483666" r:id="rId9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../Kampagne/Film/kEEn_Enzkreis_FullHD.mp4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www.stadt-und-werk.de/meldung_27185_Option%20Energie-Contracting.html" TargetMode="External"/><Relationship Id="rId4" Type="http://schemas.openxmlformats.org/officeDocument/2006/relationships/hyperlink" Target="http://www.energiekompetenz-bw.de/energiemanagement/angebote/kommunale-energieeffizienznetzwerke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Kompetenzzentrum</a:t>
            </a:r>
            <a:br>
              <a:rPr lang="de-DE" dirty="0" smtClean="0"/>
            </a:br>
            <a:r>
              <a:rPr lang="de-DE" dirty="0" smtClean="0"/>
              <a:t>Energiemanagement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Kosteneinsparung durch kommunale Energieeffizienznetzwerke (</a:t>
            </a:r>
            <a:r>
              <a:rPr lang="de-DE" dirty="0" err="1" smtClean="0"/>
              <a:t>kEEn</a:t>
            </a:r>
            <a:r>
              <a:rPr lang="de-DE" dirty="0" smtClean="0"/>
              <a:t>)</a:t>
            </a:r>
          </a:p>
          <a:p>
            <a:r>
              <a:rPr lang="de-DE" dirty="0" smtClean="0"/>
              <a:t>Limbach</a:t>
            </a:r>
            <a:r>
              <a:rPr lang="de-DE" dirty="0" smtClean="0"/>
              <a:t>, 19. Oktober </a:t>
            </a:r>
            <a:r>
              <a:rPr lang="de-DE" dirty="0" smtClean="0"/>
              <a:t>2017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2182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Personal- und Zeitbedarf in der Kommune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kEEn</a:t>
            </a:r>
            <a:r>
              <a:rPr lang="de-DE" dirty="0"/>
              <a:t> Limbach 19. Oktober 2017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0AE6-3771-4BDC-AC2E-AA58B5B5328F}" type="slidenum">
              <a:rPr lang="de-DE" smtClean="0"/>
              <a:pPr/>
              <a:t>10</a:t>
            </a:fld>
            <a:endParaRPr lang="de-DE"/>
          </a:p>
        </p:txBody>
      </p:sp>
      <p:sp>
        <p:nvSpPr>
          <p:cNvPr id="7" name="Inhaltsplatzhalter 2"/>
          <p:cNvSpPr txBox="1">
            <a:spLocks/>
          </p:cNvSpPr>
          <p:nvPr/>
        </p:nvSpPr>
        <p:spPr bwMode="auto">
          <a:xfrm>
            <a:off x="4139952" y="1654933"/>
            <a:ext cx="4772025" cy="4222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E703"/>
              </a:buClr>
              <a:buSzPct val="15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TheSans B4 SemiLight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heSans B4 SemiLight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heSans B4 SemiLight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heSans B4 SemiLight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heSans B4 SemiLight" pitchFamily="34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heSans B4 SemiLight" pitchFamily="34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heSans B4 SemiLight" pitchFamily="34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heSans B4 SemiLight" pitchFamily="34" charset="0"/>
              </a:defRPr>
            </a:lvl9pPr>
          </a:lstStyle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75811"/>
              </a:buClr>
              <a:buSzPct val="80000"/>
              <a:buFont typeface="Wingdings" panose="05000000000000000000" pitchFamily="2" charset="2"/>
              <a:buChar char="n"/>
              <a:tabLst/>
              <a:defRPr/>
            </a:pPr>
            <a:r>
              <a:rPr kumimoji="0" lang="de-DE" altLang="de-DE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Teilnahme an 4 Netzwerktreffen p.a.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75811"/>
              </a:buClr>
              <a:buSzPct val="80000"/>
              <a:buFont typeface="Wingdings" panose="05000000000000000000" pitchFamily="2" charset="2"/>
              <a:buChar char="n"/>
              <a:tabLst/>
              <a:defRPr/>
            </a:pPr>
            <a:r>
              <a:rPr kumimoji="0" lang="de-DE" altLang="de-DE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Vortrag bei einem Netzwerktreffen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75811"/>
              </a:buClr>
              <a:buSzPct val="80000"/>
              <a:buFont typeface="Wingdings" panose="05000000000000000000" pitchFamily="2" charset="2"/>
              <a:buChar char="n"/>
              <a:tabLst/>
              <a:defRPr/>
            </a:pPr>
            <a:r>
              <a:rPr kumimoji="0" lang="de-DE" altLang="de-DE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Begleitung der energietechnischen Beratungen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75811"/>
              </a:buClr>
              <a:buSzPct val="80000"/>
              <a:buFont typeface="Wingdings" panose="05000000000000000000" pitchFamily="2" charset="2"/>
              <a:buChar char="n"/>
              <a:tabLst/>
              <a:defRPr/>
            </a:pPr>
            <a:r>
              <a:rPr kumimoji="0" lang="de-DE" altLang="de-DE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Information der Vorgesetzten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75811"/>
              </a:buClr>
              <a:buSzPct val="80000"/>
              <a:buFont typeface="Wingdings" panose="05000000000000000000" pitchFamily="2" charset="2"/>
              <a:buChar char="n"/>
              <a:tabLst/>
              <a:defRPr/>
            </a:pPr>
            <a:endParaRPr kumimoji="0" lang="de-DE" altLang="de-DE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75811"/>
              </a:buClr>
              <a:buSzPct val="80000"/>
              <a:buFont typeface="Wingdings" panose="05000000000000000000" pitchFamily="2" charset="2"/>
              <a:buChar char="n"/>
              <a:tabLst/>
              <a:defRPr/>
            </a:pPr>
            <a:r>
              <a:rPr kumimoji="0" lang="de-DE" altLang="de-DE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Ein Mitarbeiter/Mitarbeiterin 4 AT p.a.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75811"/>
              </a:buClr>
              <a:buSzPct val="80000"/>
              <a:buFont typeface="Wingdings" panose="05000000000000000000" pitchFamily="2" charset="2"/>
              <a:buChar char="n"/>
              <a:tabLst/>
              <a:defRPr/>
            </a:pPr>
            <a:endParaRPr kumimoji="0" lang="de-DE" altLang="de-DE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pic>
        <p:nvPicPr>
          <p:cNvPr id="8" name="Picture 6" descr="MC900434411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628775"/>
            <a:ext cx="1944688" cy="218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504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Feed-back: </a:t>
            </a:r>
            <a:r>
              <a:rPr lang="de-DE" dirty="0" err="1" smtClean="0"/>
              <a:t>kEEn</a:t>
            </a:r>
            <a:r>
              <a:rPr lang="de-DE" dirty="0" smtClean="0"/>
              <a:t> </a:t>
            </a:r>
            <a:r>
              <a:rPr lang="de-DE" dirty="0" err="1" smtClean="0"/>
              <a:t>Enzkreis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kEEn</a:t>
            </a:r>
            <a:r>
              <a:rPr lang="de-DE" dirty="0"/>
              <a:t> Limbach 19. Oktober 2017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0AE6-3771-4BDC-AC2E-AA58B5B5328F}" type="slidenum">
              <a:rPr lang="de-DE" smtClean="0"/>
              <a:pPr/>
              <a:t>11</a:t>
            </a:fld>
            <a:endParaRPr lang="de-DE"/>
          </a:p>
        </p:txBody>
      </p:sp>
      <p:pic>
        <p:nvPicPr>
          <p:cNvPr id="6" name="Inhaltsplatzhalter 5">
            <a:hlinkClick r:id="rId2" action="ppaction://hlinkfile"/>
          </p:cNvPr>
          <p:cNvPicPr>
            <a:picLocks noGrp="1" noChangeAspect="1"/>
          </p:cNvPicPr>
          <p:nvPr>
            <p:ph sz="half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412776"/>
            <a:ext cx="4755835" cy="3168352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755576" y="5013176"/>
            <a:ext cx="79208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Video:</a:t>
            </a:r>
            <a:r>
              <a:rPr lang="de-DE" dirty="0"/>
              <a:t> </a:t>
            </a:r>
            <a:r>
              <a:rPr lang="de-DE" dirty="0">
                <a:hlinkClick r:id="rId4"/>
              </a:rPr>
              <a:t>http://www.energiekompetenz-bw.de/energiemanagement/angebote/kommunale-energieeffizienznetzwerke/</a:t>
            </a:r>
            <a:endParaRPr lang="de-DE" dirty="0" smtClean="0"/>
          </a:p>
          <a:p>
            <a:endParaRPr lang="de-DE" dirty="0" smtClean="0"/>
          </a:p>
          <a:p>
            <a:r>
              <a:rPr lang="de-DE" b="1" dirty="0" smtClean="0"/>
              <a:t>Artikelserie:</a:t>
            </a:r>
            <a:r>
              <a:rPr lang="de-DE" dirty="0" smtClean="0"/>
              <a:t> </a:t>
            </a:r>
            <a:r>
              <a:rPr lang="de-DE" u="sng" dirty="0" smtClean="0">
                <a:hlinkClick r:id="rId5"/>
              </a:rPr>
              <a:t>http</a:t>
            </a:r>
            <a:r>
              <a:rPr lang="de-DE" u="sng" dirty="0">
                <a:hlinkClick r:id="rId5"/>
              </a:rPr>
              <a:t>://www.stadt-und-werk.de/meldung_27185_Option%20Energie-Contracting.html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7215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Danke für Ihre Aufmerksamkeit!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de-DE" dirty="0" smtClean="0"/>
              <a:t>Claus Greiser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energiemanagement@energiekompetenz-bw.de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kEEn</a:t>
            </a:r>
            <a:r>
              <a:rPr lang="de-DE" dirty="0"/>
              <a:t> Limbach 19. Oktober 2017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4904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half" idx="13"/>
          </p:nvPr>
        </p:nvSpPr>
        <p:spPr>
          <a:xfrm>
            <a:off x="539552" y="1124744"/>
            <a:ext cx="6552728" cy="5256584"/>
          </a:xfrm>
        </p:spPr>
        <p:txBody>
          <a:bodyPr>
            <a:normAutofit fontScale="70000" lnSpcReduction="20000"/>
          </a:bodyPr>
          <a:lstStyle/>
          <a:p>
            <a:pPr lvl="0" eaLnBrk="0" fontAlgn="base" hangingPunct="0">
              <a:lnSpc>
                <a:spcPts val="2200"/>
              </a:lnSpc>
              <a:spcBef>
                <a:spcPts val="600"/>
              </a:spcBef>
              <a:spcAft>
                <a:spcPct val="0"/>
              </a:spcAft>
              <a:buClr>
                <a:srgbClr val="D75811"/>
              </a:buClr>
              <a:buSzPct val="80000"/>
            </a:pPr>
            <a:r>
              <a:rPr lang="en-US" altLang="de-DE" sz="2900" b="1" kern="0" dirty="0" smtClean="0">
                <a:solidFill>
                  <a:srgbClr val="000000"/>
                </a:solidFill>
              </a:rPr>
              <a:t>Übersicht und Prioritäten</a:t>
            </a:r>
          </a:p>
          <a:p>
            <a:pPr marL="457200" lvl="0" indent="-457200" eaLnBrk="0" fontAlgn="base" hangingPunct="0">
              <a:lnSpc>
                <a:spcPts val="2200"/>
              </a:lnSpc>
              <a:spcBef>
                <a:spcPts val="600"/>
              </a:spcBef>
              <a:spcAft>
                <a:spcPct val="0"/>
              </a:spcAft>
              <a:buClr>
                <a:srgbClr val="D75811"/>
              </a:buClr>
              <a:buSzPct val="80000"/>
              <a:buFont typeface="Wingdings" panose="05000000000000000000" pitchFamily="2" charset="2"/>
              <a:buChar char="n"/>
            </a:pPr>
            <a:r>
              <a:rPr lang="en-US" altLang="de-DE" sz="2900" kern="0" dirty="0" smtClean="0">
                <a:solidFill>
                  <a:srgbClr val="000000"/>
                </a:solidFill>
              </a:rPr>
              <a:t>Objekt-, Verbrauchs- und Kostenübersicht erstellen</a:t>
            </a:r>
          </a:p>
          <a:p>
            <a:pPr marL="457200" lvl="0" indent="-457200" eaLnBrk="0" fontAlgn="base" hangingPunct="0">
              <a:lnSpc>
                <a:spcPts val="2200"/>
              </a:lnSpc>
              <a:spcBef>
                <a:spcPts val="600"/>
              </a:spcBef>
              <a:spcAft>
                <a:spcPct val="0"/>
              </a:spcAft>
              <a:buClr>
                <a:srgbClr val="D75811"/>
              </a:buClr>
              <a:buSzPct val="80000"/>
              <a:buFont typeface="Wingdings" panose="05000000000000000000" pitchFamily="2" charset="2"/>
              <a:buChar char="n"/>
            </a:pPr>
            <a:r>
              <a:rPr lang="en-US" altLang="de-DE" sz="2900" kern="0" dirty="0" smtClean="0">
                <a:solidFill>
                  <a:srgbClr val="000000"/>
                </a:solidFill>
              </a:rPr>
              <a:t>Benchmarking mittels Energiekennwerten nach VDI 3807 durchführen</a:t>
            </a:r>
            <a:endParaRPr lang="en-US" altLang="de-DE" sz="2900" b="1" kern="0" dirty="0" smtClean="0">
              <a:solidFill>
                <a:srgbClr val="000000"/>
              </a:solidFill>
            </a:endParaRPr>
          </a:p>
          <a:p>
            <a:pPr lvl="0" eaLnBrk="0" fontAlgn="base" hangingPunct="0">
              <a:lnSpc>
                <a:spcPts val="2200"/>
              </a:lnSpc>
              <a:spcBef>
                <a:spcPts val="1200"/>
              </a:spcBef>
              <a:spcAft>
                <a:spcPct val="0"/>
              </a:spcAft>
              <a:buClr>
                <a:srgbClr val="D75811"/>
              </a:buClr>
              <a:buSzPct val="80000"/>
            </a:pPr>
            <a:r>
              <a:rPr lang="en-US" altLang="de-DE" sz="2900" b="1" kern="0" dirty="0" smtClean="0">
                <a:solidFill>
                  <a:srgbClr val="000000"/>
                </a:solidFill>
              </a:rPr>
              <a:t>Einsparungen ohne Investitionen</a:t>
            </a:r>
          </a:p>
          <a:p>
            <a:pPr marL="457200" lvl="0" indent="-457200" eaLnBrk="0" fontAlgn="base" hangingPunct="0">
              <a:lnSpc>
                <a:spcPts val="2200"/>
              </a:lnSpc>
              <a:spcBef>
                <a:spcPts val="600"/>
              </a:spcBef>
              <a:spcAft>
                <a:spcPct val="0"/>
              </a:spcAft>
              <a:buClr>
                <a:srgbClr val="D75811"/>
              </a:buClr>
              <a:buSzPct val="80000"/>
              <a:buFont typeface="Wingdings" panose="05000000000000000000" pitchFamily="2" charset="2"/>
              <a:buChar char="n"/>
            </a:pPr>
            <a:r>
              <a:rPr lang="en-US" altLang="de-DE" sz="2900" b="1" kern="0" dirty="0" smtClean="0">
                <a:solidFill>
                  <a:srgbClr val="D75811"/>
                </a:solidFill>
              </a:rPr>
              <a:t>Einführung Kommunales Energiemanagement</a:t>
            </a:r>
          </a:p>
          <a:p>
            <a:pPr marL="457200" lvl="0" indent="-457200" eaLnBrk="0" fontAlgn="base" hangingPunct="0">
              <a:lnSpc>
                <a:spcPts val="2200"/>
              </a:lnSpc>
              <a:spcBef>
                <a:spcPts val="600"/>
              </a:spcBef>
              <a:spcAft>
                <a:spcPct val="0"/>
              </a:spcAft>
              <a:buClr>
                <a:srgbClr val="D75811"/>
              </a:buClr>
              <a:buSzPct val="80000"/>
              <a:buFont typeface="Wingdings" panose="05000000000000000000" pitchFamily="2" charset="2"/>
              <a:buChar char="n"/>
            </a:pPr>
            <a:r>
              <a:rPr lang="en-US" altLang="de-DE" sz="2900" kern="0" dirty="0" smtClean="0">
                <a:solidFill>
                  <a:srgbClr val="000000"/>
                </a:solidFill>
              </a:rPr>
              <a:t>Den Bedarf kennen und optimieren</a:t>
            </a:r>
            <a:endParaRPr lang="en-US" altLang="de-DE" sz="2900" b="1" kern="0" dirty="0" smtClean="0">
              <a:solidFill>
                <a:srgbClr val="000000"/>
              </a:solidFill>
            </a:endParaRPr>
          </a:p>
          <a:p>
            <a:pPr lvl="0" eaLnBrk="0" fontAlgn="base" hangingPunct="0">
              <a:lnSpc>
                <a:spcPts val="2200"/>
              </a:lnSpc>
              <a:spcBef>
                <a:spcPts val="1800"/>
              </a:spcBef>
              <a:spcAft>
                <a:spcPct val="0"/>
              </a:spcAft>
              <a:buClr>
                <a:srgbClr val="D75811"/>
              </a:buClr>
              <a:buSzPct val="80000"/>
            </a:pPr>
            <a:r>
              <a:rPr lang="en-US" altLang="de-DE" sz="2900" b="1" kern="0" dirty="0" smtClean="0">
                <a:solidFill>
                  <a:srgbClr val="000000"/>
                </a:solidFill>
              </a:rPr>
              <a:t>Vorbereitung der Einsparungen durch Investitionen</a:t>
            </a:r>
          </a:p>
          <a:p>
            <a:pPr marL="457200" lvl="0" indent="-457200" eaLnBrk="0" fontAlgn="base" hangingPunct="0">
              <a:lnSpc>
                <a:spcPts val="2200"/>
              </a:lnSpc>
              <a:spcBef>
                <a:spcPts val="600"/>
              </a:spcBef>
              <a:spcAft>
                <a:spcPct val="0"/>
              </a:spcAft>
              <a:buClr>
                <a:srgbClr val="D75811"/>
              </a:buClr>
              <a:buSzPct val="80000"/>
              <a:buFont typeface="Wingdings" panose="05000000000000000000" pitchFamily="2" charset="2"/>
              <a:buChar char="n"/>
            </a:pPr>
            <a:r>
              <a:rPr lang="en-US" altLang="de-DE" sz="2900" kern="0" dirty="0" smtClean="0">
                <a:solidFill>
                  <a:srgbClr val="000000"/>
                </a:solidFill>
              </a:rPr>
              <a:t>Grobanalyse aller Liegenschaften</a:t>
            </a:r>
          </a:p>
          <a:p>
            <a:pPr marL="457200" lvl="0" indent="-457200" eaLnBrk="0" fontAlgn="base" hangingPunct="0">
              <a:lnSpc>
                <a:spcPts val="2200"/>
              </a:lnSpc>
              <a:spcBef>
                <a:spcPts val="600"/>
              </a:spcBef>
              <a:spcAft>
                <a:spcPct val="0"/>
              </a:spcAft>
              <a:buClr>
                <a:srgbClr val="D75811"/>
              </a:buClr>
              <a:buSzPct val="80000"/>
              <a:buFont typeface="Wingdings" panose="05000000000000000000" pitchFamily="2" charset="2"/>
              <a:buChar char="n"/>
            </a:pPr>
            <a:r>
              <a:rPr lang="en-US" altLang="de-DE" sz="2900" kern="0" dirty="0" smtClean="0">
                <a:solidFill>
                  <a:srgbClr val="000000"/>
                </a:solidFill>
              </a:rPr>
              <a:t>Feinanalyse ausgewählter Liegenschaften nach VDI 3922</a:t>
            </a:r>
          </a:p>
          <a:p>
            <a:pPr marL="457200" lvl="0" indent="-457200" eaLnBrk="0" fontAlgn="base" hangingPunct="0">
              <a:lnSpc>
                <a:spcPts val="2200"/>
              </a:lnSpc>
              <a:spcBef>
                <a:spcPts val="600"/>
              </a:spcBef>
              <a:spcAft>
                <a:spcPct val="0"/>
              </a:spcAft>
              <a:buClr>
                <a:srgbClr val="D75811"/>
              </a:buClr>
              <a:buSzPct val="80000"/>
              <a:buFont typeface="Wingdings" panose="05000000000000000000" pitchFamily="2" charset="2"/>
              <a:buChar char="n"/>
            </a:pPr>
            <a:r>
              <a:rPr lang="en-US" altLang="de-DE" sz="2900" kern="0" dirty="0" smtClean="0">
                <a:solidFill>
                  <a:srgbClr val="000000"/>
                </a:solidFill>
              </a:rPr>
              <a:t>Emissionsminderungsstrategie / Sanierungsplan</a:t>
            </a:r>
          </a:p>
          <a:p>
            <a:pPr lvl="0" eaLnBrk="0" fontAlgn="base" hangingPunct="0">
              <a:lnSpc>
                <a:spcPts val="2200"/>
              </a:lnSpc>
              <a:spcBef>
                <a:spcPts val="1800"/>
              </a:spcBef>
              <a:spcAft>
                <a:spcPct val="0"/>
              </a:spcAft>
              <a:buClr>
                <a:srgbClr val="D75811"/>
              </a:buClr>
              <a:buSzPct val="80000"/>
            </a:pPr>
            <a:r>
              <a:rPr lang="en-US" altLang="de-DE" sz="2900" b="1" kern="0" dirty="0" smtClean="0">
                <a:solidFill>
                  <a:srgbClr val="000000"/>
                </a:solidFill>
              </a:rPr>
              <a:t>Einsparungen mit Investitionen</a:t>
            </a:r>
          </a:p>
          <a:p>
            <a:pPr marL="457200" lvl="0" indent="-457200" eaLnBrk="0" fontAlgn="base" hangingPunct="0">
              <a:lnSpc>
                <a:spcPts val="2200"/>
              </a:lnSpc>
              <a:spcBef>
                <a:spcPts val="600"/>
              </a:spcBef>
              <a:spcAft>
                <a:spcPct val="0"/>
              </a:spcAft>
              <a:buClr>
                <a:srgbClr val="D75811"/>
              </a:buClr>
              <a:buSzPct val="80000"/>
              <a:buFont typeface="Wingdings" panose="05000000000000000000" pitchFamily="2" charset="2"/>
              <a:buChar char="n"/>
            </a:pPr>
            <a:r>
              <a:rPr lang="en-US" altLang="de-DE" sz="2900" kern="0" dirty="0" smtClean="0">
                <a:solidFill>
                  <a:srgbClr val="000000"/>
                </a:solidFill>
              </a:rPr>
              <a:t>Umsetzung investiver Maßnahmen / Contracting /eigene </a:t>
            </a:r>
            <a:r>
              <a:rPr lang="en-US" altLang="de-DE" sz="2900" kern="0" dirty="0">
                <a:solidFill>
                  <a:srgbClr val="000000"/>
                </a:solidFill>
              </a:rPr>
              <a:t>f</a:t>
            </a:r>
            <a:r>
              <a:rPr lang="en-US" altLang="de-DE" sz="2900" kern="0" dirty="0" smtClean="0">
                <a:solidFill>
                  <a:srgbClr val="000000"/>
                </a:solidFill>
              </a:rPr>
              <a:t>inanzielle Mittel</a:t>
            </a:r>
            <a:endParaRPr lang="de-DE" altLang="de-DE" sz="2900" kern="0" dirty="0" smtClean="0">
              <a:solidFill>
                <a:srgbClr val="000000"/>
              </a:solidFill>
            </a:endParaRPr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88318" y="16506"/>
            <a:ext cx="5351834" cy="840904"/>
          </a:xfrm>
        </p:spPr>
        <p:txBody>
          <a:bodyPr/>
          <a:lstStyle/>
          <a:p>
            <a:r>
              <a:rPr lang="de-DE" dirty="0" smtClean="0"/>
              <a:t>Aufgabe: Erschließung aller Effizienz-potentiale der kommunalen Liegenschaften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kEEn</a:t>
            </a:r>
            <a:r>
              <a:rPr lang="de-DE" dirty="0"/>
              <a:t> </a:t>
            </a:r>
            <a:r>
              <a:rPr lang="de-DE" dirty="0" smtClean="0"/>
              <a:t>Limbach</a:t>
            </a:r>
            <a:r>
              <a:rPr lang="de-DE" dirty="0" smtClean="0"/>
              <a:t> 19. Oktober </a:t>
            </a:r>
            <a:r>
              <a:rPr lang="de-DE" dirty="0"/>
              <a:t>2017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0AE6-3771-4BDC-AC2E-AA58B5B5328F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436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half" idx="13"/>
          </p:nvPr>
        </p:nvSpPr>
        <p:spPr>
          <a:xfrm>
            <a:off x="588318" y="1484784"/>
            <a:ext cx="7728098" cy="4824536"/>
          </a:xfrm>
        </p:spPr>
        <p:txBody>
          <a:bodyPr>
            <a:normAutofit lnSpcReduction="10000"/>
          </a:bodyPr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E703"/>
              </a:buClr>
              <a:buSzPct val="155000"/>
              <a:defRPr/>
            </a:pPr>
            <a:r>
              <a:rPr lang="de-DE" altLang="de-DE" b="1" kern="0" dirty="0">
                <a:solidFill>
                  <a:srgbClr val="000000"/>
                </a:solidFill>
              </a:rPr>
              <a:t>Erschließung des nichtinvestiven Energieeinsparpotentials in kommunalen Liegenschaften durch: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E703"/>
              </a:buClr>
              <a:buSzPct val="155000"/>
              <a:defRPr/>
            </a:pPr>
            <a:endParaRPr lang="de-DE" altLang="de-DE" b="1" kern="0" dirty="0">
              <a:solidFill>
                <a:srgbClr val="000000"/>
              </a:solidFill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5811"/>
              </a:buClr>
              <a:buSzPct val="80000"/>
              <a:buFont typeface="Wingdings" panose="05000000000000000000" pitchFamily="2" charset="2"/>
              <a:buChar char="n"/>
              <a:defRPr/>
            </a:pPr>
            <a:r>
              <a:rPr lang="de-DE" altLang="de-DE" kern="0" dirty="0">
                <a:solidFill>
                  <a:srgbClr val="000000"/>
                </a:solidFill>
              </a:rPr>
              <a:t>Monatliche bzw. tägliche Erfassung und Kontrolle des Energie- </a:t>
            </a:r>
            <a:r>
              <a:rPr lang="de-DE" altLang="de-DE" kern="0" dirty="0" smtClean="0">
                <a:solidFill>
                  <a:srgbClr val="000000"/>
                </a:solidFill>
              </a:rPr>
              <a:t>und       </a:t>
            </a:r>
            <a:r>
              <a:rPr lang="de-DE" altLang="de-DE" kern="0" dirty="0">
                <a:solidFill>
                  <a:srgbClr val="000000"/>
                </a:solidFill>
              </a:rPr>
              <a:t>Wasserverbrauchs 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5811"/>
              </a:buClr>
              <a:buSzPct val="80000"/>
              <a:buFont typeface="Wingdings" panose="05000000000000000000" pitchFamily="2" charset="2"/>
              <a:buChar char="n"/>
              <a:defRPr/>
            </a:pPr>
            <a:r>
              <a:rPr lang="de-DE" altLang="de-DE" kern="0" dirty="0">
                <a:solidFill>
                  <a:srgbClr val="000000"/>
                </a:solidFill>
              </a:rPr>
              <a:t>Optimierung der Regelungseinstellungen der technischen Anlagen 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5811"/>
              </a:buClr>
              <a:buSzPct val="80000"/>
              <a:buFont typeface="Wingdings" panose="05000000000000000000" pitchFamily="2" charset="2"/>
              <a:buChar char="n"/>
              <a:defRPr/>
            </a:pPr>
            <a:r>
              <a:rPr lang="de-DE" altLang="de-DE" kern="0" dirty="0">
                <a:solidFill>
                  <a:srgbClr val="000000"/>
                </a:solidFill>
              </a:rPr>
              <a:t>Schulung der Hausmeister vor Ort in der Anlage 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5811"/>
              </a:buClr>
              <a:buSzPct val="80000"/>
              <a:buFont typeface="Wingdings" panose="05000000000000000000" pitchFamily="2" charset="2"/>
              <a:buChar char="n"/>
              <a:defRPr/>
            </a:pPr>
            <a:r>
              <a:rPr lang="de-DE" altLang="de-DE" kern="0" dirty="0">
                <a:solidFill>
                  <a:srgbClr val="000000"/>
                </a:solidFill>
              </a:rPr>
              <a:t>Beseitigung von technischen und </a:t>
            </a:r>
            <a:r>
              <a:rPr lang="de-DE" altLang="de-DE" kern="0" dirty="0" smtClean="0">
                <a:solidFill>
                  <a:srgbClr val="000000"/>
                </a:solidFill>
              </a:rPr>
              <a:t>organisatorischen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5811"/>
              </a:buClr>
              <a:buSzPct val="80000"/>
              <a:defRPr/>
            </a:pPr>
            <a:r>
              <a:rPr lang="de-DE" altLang="de-DE" kern="0" dirty="0" smtClean="0">
                <a:solidFill>
                  <a:srgbClr val="000000"/>
                </a:solidFill>
              </a:rPr>
              <a:t>      Mängeln 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5811"/>
              </a:buClr>
              <a:buSzPct val="80000"/>
              <a:buFont typeface="Wingdings" panose="05000000000000000000" pitchFamily="2" charset="2"/>
              <a:buChar char="n"/>
              <a:defRPr/>
            </a:pPr>
            <a:r>
              <a:rPr lang="de-DE" altLang="de-DE" kern="0" dirty="0" smtClean="0">
                <a:solidFill>
                  <a:srgbClr val="000000"/>
                </a:solidFill>
              </a:rPr>
              <a:t>Projekte </a:t>
            </a:r>
            <a:r>
              <a:rPr lang="de-DE" altLang="de-DE" kern="0" dirty="0">
                <a:solidFill>
                  <a:srgbClr val="000000"/>
                </a:solidFill>
              </a:rPr>
              <a:t>zur Sensibilisierung der Nutzer der Objekte 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5811"/>
              </a:buClr>
              <a:buSzPct val="80000"/>
              <a:buFont typeface="Wingdings" panose="05000000000000000000" pitchFamily="2" charset="2"/>
              <a:buChar char="n"/>
              <a:defRPr/>
            </a:pPr>
            <a:r>
              <a:rPr lang="de-DE" altLang="de-DE" kern="0" dirty="0">
                <a:solidFill>
                  <a:srgbClr val="000000"/>
                </a:solidFill>
              </a:rPr>
              <a:t>Erstellung von Monats- und Jahresenergieberichten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155000"/>
              <a:buFont typeface="Wingdings" pitchFamily="2" charset="2"/>
              <a:buChar char="§"/>
              <a:defRPr/>
            </a:pPr>
            <a:endParaRPr lang="de-DE" altLang="de-DE" kern="0" dirty="0">
              <a:solidFill>
                <a:srgbClr val="000000"/>
              </a:solidFill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155000"/>
              <a:defRPr/>
            </a:pPr>
            <a:r>
              <a:rPr lang="de-DE" altLang="de-DE" kern="0" dirty="0">
                <a:solidFill>
                  <a:srgbClr val="000000"/>
                </a:solidFill>
              </a:rPr>
              <a:t>Einsparungen: &gt;10%. In Kombination mit Energieeinspar-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155000"/>
              <a:defRPr/>
            </a:pPr>
            <a:r>
              <a:rPr lang="de-DE" altLang="de-DE" kern="0" dirty="0">
                <a:solidFill>
                  <a:srgbClr val="000000"/>
                </a:solidFill>
              </a:rPr>
              <a:t>Projekten mit Schulen (Fifty-fifty-Projekte) 20 – 30% Einsparung möglich.</a:t>
            </a:r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88318" y="16506"/>
            <a:ext cx="4271714" cy="840904"/>
          </a:xfrm>
        </p:spPr>
        <p:txBody>
          <a:bodyPr/>
          <a:lstStyle/>
          <a:p>
            <a:r>
              <a:rPr lang="de-DE" dirty="0" smtClean="0"/>
              <a:t>Kommunales Energiemanagement: KEM, was ist das?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kEEn</a:t>
            </a:r>
            <a:r>
              <a:rPr lang="de-DE" dirty="0"/>
              <a:t> Limbach 19. Oktober 2017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0AE6-3771-4BDC-AC2E-AA58B5B5328F}" type="slidenum">
              <a:rPr lang="de-DE" smtClean="0"/>
              <a:pPr/>
              <a:t>3</a:t>
            </a:fld>
            <a:endParaRPr lang="de-DE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72942" y="3429000"/>
            <a:ext cx="2160587" cy="2160587"/>
          </a:xfrm>
          <a:prstGeom prst="rect">
            <a:avLst/>
          </a:prstGeo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3205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Beispiel: Stadt Rastatt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kEEn</a:t>
            </a:r>
            <a:r>
              <a:rPr lang="de-DE" dirty="0"/>
              <a:t> Limbach 19. Oktober 2017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0AE6-3771-4BDC-AC2E-AA58B5B5328F}" type="slidenum">
              <a:rPr lang="de-DE" smtClean="0"/>
              <a:pPr/>
              <a:t>4</a:t>
            </a:fld>
            <a:endParaRPr lang="de-DE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052736"/>
            <a:ext cx="8387478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241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Kosteneinsparung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kEEn</a:t>
            </a:r>
            <a:r>
              <a:rPr lang="de-DE" dirty="0"/>
              <a:t> Limbach 19. Oktober 2017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0AE6-3771-4BDC-AC2E-AA58B5B5328F}" type="slidenum">
              <a:rPr lang="de-DE" smtClean="0"/>
              <a:pPr/>
              <a:t>5</a:t>
            </a:fld>
            <a:endParaRPr lang="de-DE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40768"/>
            <a:ext cx="7416824" cy="4720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3275856" y="3573016"/>
            <a:ext cx="432048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Das Kosten-Nutzen-Verhältnis beim Energiemanagement liegt bei 1 : 3</a:t>
            </a:r>
            <a:endParaRPr lang="de-DE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906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half" idx="13"/>
          </p:nvPr>
        </p:nvSpPr>
        <p:spPr>
          <a:xfrm>
            <a:off x="611560" y="1340768"/>
            <a:ext cx="5999906" cy="4824536"/>
          </a:xfrm>
        </p:spPr>
        <p:txBody>
          <a:bodyPr>
            <a:noAutofit/>
          </a:bodyPr>
          <a:lstStyle/>
          <a:p>
            <a:pPr marL="342900" indent="-342900" eaLnBrk="0" hangingPunct="0">
              <a:lnSpc>
                <a:spcPts val="2200"/>
              </a:lnSpc>
              <a:spcBef>
                <a:spcPts val="600"/>
              </a:spcBef>
              <a:buClr>
                <a:srgbClr val="D75811"/>
              </a:buClr>
              <a:buSzPct val="80000"/>
              <a:buFont typeface="Wingdings" panose="05000000000000000000" pitchFamily="2" charset="2"/>
              <a:buChar char="n"/>
              <a:defRPr/>
            </a:pPr>
            <a:r>
              <a:rPr lang="de-DE" altLang="de-DE" kern="0" dirty="0">
                <a:solidFill>
                  <a:srgbClr val="000000"/>
                </a:solidFill>
              </a:rPr>
              <a:t>Kein </a:t>
            </a:r>
            <a:r>
              <a:rPr lang="de-DE" altLang="de-DE" kern="0" dirty="0" smtClean="0">
                <a:solidFill>
                  <a:srgbClr val="000000"/>
                </a:solidFill>
              </a:rPr>
              <a:t>Geld.</a:t>
            </a:r>
            <a:endParaRPr lang="de-DE" altLang="de-DE" kern="0" dirty="0">
              <a:solidFill>
                <a:srgbClr val="000000"/>
              </a:solidFill>
            </a:endParaRPr>
          </a:p>
          <a:p>
            <a:pPr marL="342900" indent="-342900" eaLnBrk="0" hangingPunct="0">
              <a:lnSpc>
                <a:spcPts val="2200"/>
              </a:lnSpc>
              <a:spcBef>
                <a:spcPts val="600"/>
              </a:spcBef>
              <a:buClr>
                <a:srgbClr val="D75811"/>
              </a:buClr>
              <a:buSzPct val="80000"/>
              <a:buFont typeface="Wingdings" panose="05000000000000000000" pitchFamily="2" charset="2"/>
              <a:buChar char="n"/>
              <a:defRPr/>
            </a:pPr>
            <a:r>
              <a:rPr lang="de-DE" altLang="de-DE" kern="0" dirty="0">
                <a:solidFill>
                  <a:srgbClr val="000000"/>
                </a:solidFill>
              </a:rPr>
              <a:t>Kein </a:t>
            </a:r>
            <a:r>
              <a:rPr lang="de-DE" altLang="de-DE" kern="0" dirty="0" smtClean="0">
                <a:solidFill>
                  <a:srgbClr val="000000"/>
                </a:solidFill>
              </a:rPr>
              <a:t>Personal.</a:t>
            </a:r>
            <a:endParaRPr lang="de-DE" altLang="de-DE" kern="0" dirty="0">
              <a:solidFill>
                <a:srgbClr val="000000"/>
              </a:solidFill>
            </a:endParaRPr>
          </a:p>
          <a:p>
            <a:pPr marL="342900" indent="-342900" eaLnBrk="0" hangingPunct="0">
              <a:lnSpc>
                <a:spcPts val="2200"/>
              </a:lnSpc>
              <a:spcBef>
                <a:spcPts val="600"/>
              </a:spcBef>
              <a:buClr>
                <a:srgbClr val="D75811"/>
              </a:buClr>
              <a:buSzPct val="80000"/>
              <a:buFont typeface="Wingdings" panose="05000000000000000000" pitchFamily="2" charset="2"/>
              <a:buChar char="n"/>
              <a:defRPr/>
            </a:pPr>
            <a:r>
              <a:rPr lang="de-DE" altLang="de-DE" kern="0" dirty="0">
                <a:solidFill>
                  <a:srgbClr val="000000"/>
                </a:solidFill>
              </a:rPr>
              <a:t>Keine Zeit. H</a:t>
            </a:r>
            <a:r>
              <a:rPr lang="de-DE" altLang="de-DE" kern="0" dirty="0" smtClean="0">
                <a:solidFill>
                  <a:srgbClr val="000000"/>
                </a:solidFill>
              </a:rPr>
              <a:t>oher </a:t>
            </a:r>
            <a:r>
              <a:rPr lang="de-DE" altLang="de-DE" kern="0" dirty="0">
                <a:solidFill>
                  <a:srgbClr val="000000"/>
                </a:solidFill>
              </a:rPr>
              <a:t>Zeitaufwand bei der </a:t>
            </a:r>
            <a:r>
              <a:rPr lang="de-DE" altLang="de-DE" kern="0" dirty="0" smtClean="0">
                <a:solidFill>
                  <a:srgbClr val="000000"/>
                </a:solidFill>
              </a:rPr>
              <a:t>Einführung.</a:t>
            </a:r>
            <a:endParaRPr lang="de-DE" altLang="de-DE" kern="0" dirty="0">
              <a:solidFill>
                <a:srgbClr val="000000"/>
              </a:solidFill>
            </a:endParaRPr>
          </a:p>
          <a:p>
            <a:pPr marL="342900" indent="-342900" eaLnBrk="0" hangingPunct="0">
              <a:lnSpc>
                <a:spcPts val="2200"/>
              </a:lnSpc>
              <a:spcBef>
                <a:spcPts val="600"/>
              </a:spcBef>
              <a:buClr>
                <a:srgbClr val="D75811"/>
              </a:buClr>
              <a:buSzPct val="80000"/>
              <a:buFont typeface="Wingdings" panose="05000000000000000000" pitchFamily="2" charset="2"/>
              <a:buChar char="n"/>
              <a:defRPr/>
            </a:pPr>
            <a:r>
              <a:rPr lang="de-DE" altLang="de-DE" kern="0" dirty="0">
                <a:solidFill>
                  <a:srgbClr val="000000"/>
                </a:solidFill>
              </a:rPr>
              <a:t>Fehlendes Know-how in der </a:t>
            </a:r>
            <a:r>
              <a:rPr lang="de-DE" altLang="de-DE" kern="0" dirty="0" smtClean="0">
                <a:solidFill>
                  <a:srgbClr val="000000"/>
                </a:solidFill>
              </a:rPr>
              <a:t>Verwaltung.</a:t>
            </a:r>
            <a:endParaRPr lang="de-DE" altLang="de-DE" kern="0" dirty="0">
              <a:solidFill>
                <a:srgbClr val="000000"/>
              </a:solidFill>
            </a:endParaRPr>
          </a:p>
          <a:p>
            <a:pPr marL="342900" indent="-342900" eaLnBrk="0" hangingPunct="0">
              <a:lnSpc>
                <a:spcPts val="2200"/>
              </a:lnSpc>
              <a:spcBef>
                <a:spcPts val="600"/>
              </a:spcBef>
              <a:buClr>
                <a:srgbClr val="D75811"/>
              </a:buClr>
              <a:buSzPct val="80000"/>
              <a:buFont typeface="Wingdings" panose="05000000000000000000" pitchFamily="2" charset="2"/>
              <a:buChar char="n"/>
              <a:defRPr/>
            </a:pPr>
            <a:r>
              <a:rPr lang="de-DE" altLang="de-DE" kern="0" dirty="0" smtClean="0">
                <a:solidFill>
                  <a:srgbClr val="000000"/>
                </a:solidFill>
              </a:rPr>
              <a:t>Eine Schulung reicht nicht. Wir brauchen ein Coaching vor Ort.</a:t>
            </a:r>
            <a:endParaRPr lang="de-DE" altLang="de-DE" dirty="0"/>
          </a:p>
          <a:p>
            <a:pPr marL="342900" indent="-342900">
              <a:spcBef>
                <a:spcPts val="600"/>
              </a:spcBef>
              <a:buClr>
                <a:srgbClr val="D75811"/>
              </a:buClr>
              <a:buSzPct val="80000"/>
              <a:buFont typeface="Wingdings" panose="05000000000000000000" pitchFamily="2" charset="2"/>
              <a:buChar char="n"/>
            </a:pPr>
            <a:r>
              <a:rPr lang="de-DE" altLang="de-DE" dirty="0"/>
              <a:t>Eine Software </a:t>
            </a:r>
            <a:r>
              <a:rPr lang="de-DE" altLang="de-DE" dirty="0" smtClean="0"/>
              <a:t>kaufen…</a:t>
            </a:r>
            <a:r>
              <a:rPr lang="de-DE" altLang="de-DE" dirty="0" err="1" smtClean="0"/>
              <a:t>nööö</a:t>
            </a:r>
            <a:r>
              <a:rPr lang="de-DE" altLang="de-DE" dirty="0" smtClean="0"/>
              <a:t>.</a:t>
            </a:r>
            <a:endParaRPr lang="de-DE" altLang="de-DE" dirty="0"/>
          </a:p>
          <a:p>
            <a:pPr marL="342900" indent="-342900">
              <a:spcBef>
                <a:spcPts val="600"/>
              </a:spcBef>
              <a:buClr>
                <a:srgbClr val="D75811"/>
              </a:buClr>
              <a:buSzPct val="80000"/>
              <a:buFont typeface="Wingdings" panose="05000000000000000000" pitchFamily="2" charset="2"/>
              <a:buChar char="n"/>
            </a:pPr>
            <a:r>
              <a:rPr lang="de-DE" altLang="de-DE" dirty="0"/>
              <a:t>In eine professionelle Energiemanagementsoftware einarbeiten…Geht gar </a:t>
            </a:r>
            <a:r>
              <a:rPr lang="de-DE" altLang="de-DE" dirty="0" smtClean="0"/>
              <a:t>nicht.</a:t>
            </a:r>
            <a:endParaRPr lang="de-DE" altLang="de-DE" dirty="0"/>
          </a:p>
          <a:p>
            <a:pPr marL="342900" indent="-342900">
              <a:spcBef>
                <a:spcPts val="600"/>
              </a:spcBef>
              <a:buClr>
                <a:srgbClr val="D75811"/>
              </a:buClr>
              <a:buSzPct val="80000"/>
              <a:buFont typeface="Wingdings" panose="05000000000000000000" pitchFamily="2" charset="2"/>
              <a:buChar char="n"/>
            </a:pPr>
            <a:r>
              <a:rPr lang="de-DE" altLang="de-DE" dirty="0"/>
              <a:t>Wer hilft bei schwierigeren technischen Fragestellungen?</a:t>
            </a:r>
          </a:p>
          <a:p>
            <a:pPr marL="342900" indent="-342900">
              <a:spcBef>
                <a:spcPts val="600"/>
              </a:spcBef>
              <a:buClr>
                <a:srgbClr val="D75811"/>
              </a:buClr>
              <a:buSzPct val="80000"/>
              <a:buFont typeface="Wingdings" panose="05000000000000000000" pitchFamily="2" charset="2"/>
              <a:buChar char="n"/>
            </a:pPr>
            <a:r>
              <a:rPr lang="de-DE" altLang="de-DE" dirty="0"/>
              <a:t>Wer hat welche Erfahrungen mit investiven Maßnahmen?</a:t>
            </a:r>
          </a:p>
          <a:p>
            <a:pPr marL="342900" indent="-342900">
              <a:spcBef>
                <a:spcPts val="600"/>
              </a:spcBef>
              <a:buClr>
                <a:srgbClr val="D75811"/>
              </a:buClr>
              <a:buSzPct val="80000"/>
              <a:buFont typeface="Wingdings" panose="05000000000000000000" pitchFamily="2" charset="2"/>
              <a:buChar char="n"/>
            </a:pPr>
            <a:r>
              <a:rPr lang="de-DE" altLang="de-DE" dirty="0"/>
              <a:t>Kann man das auch auf mehrere Schultern verteilen?</a:t>
            </a:r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Ist ja schon mal kein schlechter Ansatz, aber…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kEEn</a:t>
            </a:r>
            <a:r>
              <a:rPr lang="de-DE" dirty="0"/>
              <a:t> Limbach 19. Oktober 2017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0AE6-3771-4BDC-AC2E-AA58B5B5328F}" type="slidenum">
              <a:rPr lang="de-DE" smtClean="0"/>
              <a:pPr/>
              <a:t>6</a:t>
            </a:fld>
            <a:endParaRPr lang="de-DE"/>
          </a:p>
        </p:txBody>
      </p:sp>
      <p:pic>
        <p:nvPicPr>
          <p:cNvPr id="6" name="Picture 6" descr="MC900434411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916832"/>
            <a:ext cx="1944688" cy="218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62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r>
              <a:rPr lang="de-DE" dirty="0" smtClean="0"/>
              <a:t>Die </a:t>
            </a:r>
            <a:r>
              <a:rPr lang="de-DE" dirty="0"/>
              <a:t>Netzwerkarbeitet </a:t>
            </a:r>
            <a:r>
              <a:rPr lang="de-DE" dirty="0" smtClean="0"/>
              <a:t>bietet drei </a:t>
            </a:r>
            <a:r>
              <a:rPr lang="de-DE" dirty="0"/>
              <a:t>wesentliche </a:t>
            </a:r>
            <a:r>
              <a:rPr lang="de-DE" dirty="0" smtClean="0"/>
              <a:t>Vorteile:</a:t>
            </a:r>
          </a:p>
          <a:p>
            <a:pPr lvl="1"/>
            <a:r>
              <a:rPr lang="de-DE" dirty="0"/>
              <a:t>Sie gewährleistet einen einfachen und strukturierten Einstieg in das </a:t>
            </a:r>
            <a:r>
              <a:rPr lang="de-DE" b="1" dirty="0">
                <a:solidFill>
                  <a:srgbClr val="D75811"/>
                </a:solidFill>
              </a:rPr>
              <a:t>kommunale Energiemanagement</a:t>
            </a:r>
            <a:r>
              <a:rPr lang="de-DE" dirty="0"/>
              <a:t>, also die Ausschöpfung der nichtinvestiven Einsparpotentiale</a:t>
            </a:r>
            <a:r>
              <a:rPr lang="de-DE" dirty="0" smtClean="0"/>
              <a:t>.</a:t>
            </a:r>
          </a:p>
          <a:p>
            <a:pPr lvl="1"/>
            <a:r>
              <a:rPr lang="de-DE" dirty="0" smtClean="0"/>
              <a:t>Der </a:t>
            </a:r>
            <a:r>
              <a:rPr lang="de-DE" dirty="0"/>
              <a:t>zweite Vorteil heißt: „Bei der Umsetzung </a:t>
            </a:r>
            <a:r>
              <a:rPr lang="de-DE" b="1" dirty="0">
                <a:solidFill>
                  <a:srgbClr val="D75811"/>
                </a:solidFill>
              </a:rPr>
              <a:t>investiver Energieeffizienzmaßnahmen </a:t>
            </a:r>
            <a:r>
              <a:rPr lang="de-DE" dirty="0"/>
              <a:t>von den Erfahrungen anderer Kommunen lernen und damit den eigenen Aufwand reduzieren und Fehler vermeiden</a:t>
            </a:r>
            <a:r>
              <a:rPr lang="de-DE" dirty="0" smtClean="0"/>
              <a:t>.“</a:t>
            </a:r>
          </a:p>
          <a:p>
            <a:pPr lvl="1"/>
            <a:r>
              <a:rPr lang="de-DE" dirty="0" smtClean="0"/>
              <a:t>Der Netzwerkmanager begleitet die Netzwerk-kommunen als </a:t>
            </a:r>
            <a:r>
              <a:rPr lang="de-DE" dirty="0" smtClean="0">
                <a:solidFill>
                  <a:srgbClr val="D75811"/>
                </a:solidFill>
              </a:rPr>
              <a:t>„</a:t>
            </a:r>
            <a:r>
              <a:rPr lang="de-DE" b="1" dirty="0" smtClean="0">
                <a:solidFill>
                  <a:srgbClr val="D75811"/>
                </a:solidFill>
              </a:rPr>
              <a:t>Klimaschutzkümmerer</a:t>
            </a:r>
            <a:r>
              <a:rPr lang="de-DE" dirty="0" smtClean="0">
                <a:solidFill>
                  <a:srgbClr val="D75811"/>
                </a:solidFill>
              </a:rPr>
              <a:t>“ </a:t>
            </a:r>
            <a:r>
              <a:rPr lang="de-DE" dirty="0" smtClean="0"/>
              <a:t>drei bis x Jahre.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kEEn</a:t>
            </a:r>
            <a:r>
              <a:rPr lang="de-DE" dirty="0" smtClean="0"/>
              <a:t>: Vorteile und Nutzen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kEEn</a:t>
            </a:r>
            <a:r>
              <a:rPr lang="de-DE" dirty="0"/>
              <a:t> Limbach 19. Oktober 2017</a:t>
            </a:r>
            <a:endParaRPr lang="de-DE" dirty="0"/>
          </a:p>
        </p:txBody>
      </p:sp>
      <p:pic>
        <p:nvPicPr>
          <p:cNvPr id="1026" name="Picture 2" descr="C:\Users\Greiser\Documents\Arbeit\Nutzerprojekte\Karlsruhe\Hausmeisterschulung 2014\Bilder\DSCN553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988840"/>
            <a:ext cx="2028092" cy="1521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4725144"/>
            <a:ext cx="2627784" cy="1751856"/>
          </a:xfrm>
          <a:prstGeom prst="rect">
            <a:avLst/>
          </a:prstGeom>
        </p:spPr>
      </p:pic>
      <p:sp>
        <p:nvSpPr>
          <p:cNvPr id="8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532440" y="6453211"/>
            <a:ext cx="477416" cy="365125"/>
          </a:xfrm>
        </p:spPr>
        <p:txBody>
          <a:bodyPr/>
          <a:lstStyle/>
          <a:p>
            <a:fld id="{7F320AE6-3771-4BDC-AC2E-AA58B5B5328F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686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half" idx="13"/>
          </p:nvPr>
        </p:nvSpPr>
        <p:spPr>
          <a:xfrm>
            <a:off x="588318" y="1484784"/>
            <a:ext cx="7584082" cy="4896544"/>
          </a:xfrm>
        </p:spPr>
        <p:txBody>
          <a:bodyPr>
            <a:normAutofit lnSpcReduction="10000"/>
          </a:bodyPr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5811"/>
              </a:buClr>
              <a:buSzPct val="80000"/>
            </a:pPr>
            <a:r>
              <a:rPr lang="de-DE" altLang="de-DE" kern="0" dirty="0">
                <a:solidFill>
                  <a:srgbClr val="000000"/>
                </a:solidFill>
              </a:rPr>
              <a:t>Die neuen Fördertatbestände im Programm Klimaschutz-Plus des Umweltministeriums</a:t>
            </a:r>
            <a:r>
              <a:rPr lang="de-DE" altLang="de-DE" kern="0" dirty="0" smtClean="0">
                <a:solidFill>
                  <a:srgbClr val="000000"/>
                </a:solidFill>
              </a:rPr>
              <a:t>: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5811"/>
              </a:buClr>
              <a:buSzPct val="80000"/>
              <a:buFont typeface="Wingdings" panose="05000000000000000000" pitchFamily="2" charset="2"/>
              <a:buChar char="n"/>
            </a:pPr>
            <a:r>
              <a:rPr lang="de-DE" altLang="de-DE" kern="0" dirty="0" smtClean="0">
                <a:solidFill>
                  <a:srgbClr val="000000"/>
                </a:solidFill>
              </a:rPr>
              <a:t>Gefördert </a:t>
            </a:r>
            <a:r>
              <a:rPr lang="de-DE" altLang="de-DE" kern="0" dirty="0">
                <a:solidFill>
                  <a:srgbClr val="000000"/>
                </a:solidFill>
              </a:rPr>
              <a:t>wird eine </a:t>
            </a:r>
            <a:r>
              <a:rPr lang="de-DE" altLang="de-DE" b="1" kern="0" dirty="0">
                <a:solidFill>
                  <a:srgbClr val="000000"/>
                </a:solidFill>
              </a:rPr>
              <a:t>externe Begleitung </a:t>
            </a:r>
            <a:r>
              <a:rPr lang="de-DE" altLang="de-DE" kern="0" dirty="0">
                <a:solidFill>
                  <a:srgbClr val="000000"/>
                </a:solidFill>
              </a:rPr>
              <a:t>(</a:t>
            </a:r>
            <a:r>
              <a:rPr lang="de-DE" altLang="de-DE" kern="0" dirty="0" smtClean="0">
                <a:solidFill>
                  <a:srgbClr val="000000"/>
                </a:solidFill>
              </a:rPr>
              <a:t>3x12 </a:t>
            </a:r>
            <a:r>
              <a:rPr lang="de-DE" altLang="de-DE" kern="0" dirty="0">
                <a:solidFill>
                  <a:srgbClr val="000000"/>
                </a:solidFill>
              </a:rPr>
              <a:t>Arbeitstage) bei der </a:t>
            </a:r>
            <a:r>
              <a:rPr lang="de-DE" altLang="de-DE" kern="0" dirty="0" smtClean="0">
                <a:solidFill>
                  <a:srgbClr val="000000"/>
                </a:solidFill>
              </a:rPr>
              <a:t>Einführung/Optimierung des Energiemanagements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5811"/>
              </a:buClr>
              <a:buSzPct val="80000"/>
              <a:buFont typeface="Wingdings" panose="05000000000000000000" pitchFamily="2" charset="2"/>
              <a:buChar char="n"/>
            </a:pPr>
            <a:r>
              <a:rPr lang="de-DE" altLang="de-DE" kern="0" dirty="0" smtClean="0">
                <a:solidFill>
                  <a:srgbClr val="000000"/>
                </a:solidFill>
              </a:rPr>
              <a:t>die </a:t>
            </a:r>
            <a:r>
              <a:rPr lang="de-DE" altLang="de-DE" kern="0" dirty="0">
                <a:solidFill>
                  <a:srgbClr val="000000"/>
                </a:solidFill>
              </a:rPr>
              <a:t>Beschaffung </a:t>
            </a:r>
            <a:r>
              <a:rPr lang="de-DE" altLang="de-DE" kern="0" dirty="0" smtClean="0">
                <a:solidFill>
                  <a:srgbClr val="000000"/>
                </a:solidFill>
              </a:rPr>
              <a:t>und Implementierung von </a:t>
            </a:r>
            <a:r>
              <a:rPr lang="de-DE" altLang="de-DE" b="1" kern="0" dirty="0" smtClean="0">
                <a:solidFill>
                  <a:srgbClr val="000000"/>
                </a:solidFill>
              </a:rPr>
              <a:t>Energiemanagement-Software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5811"/>
              </a:buClr>
              <a:buSzPct val="80000"/>
              <a:buFont typeface="Wingdings" panose="05000000000000000000" pitchFamily="2" charset="2"/>
              <a:buChar char="n"/>
            </a:pPr>
            <a:r>
              <a:rPr lang="de-DE" altLang="de-DE" kern="0" dirty="0">
                <a:solidFill>
                  <a:srgbClr val="000000"/>
                </a:solidFill>
              </a:rPr>
              <a:t>d</a:t>
            </a:r>
            <a:r>
              <a:rPr lang="de-DE" altLang="de-DE" kern="0" dirty="0" smtClean="0">
                <a:solidFill>
                  <a:srgbClr val="000000"/>
                </a:solidFill>
              </a:rPr>
              <a:t>ie Beschaffung und Installation von </a:t>
            </a:r>
            <a:r>
              <a:rPr lang="de-DE" altLang="de-DE" b="1" kern="0" dirty="0" smtClean="0">
                <a:solidFill>
                  <a:srgbClr val="000000"/>
                </a:solidFill>
              </a:rPr>
              <a:t>Messtechnik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5811"/>
              </a:buClr>
              <a:buSzPct val="80000"/>
              <a:buFont typeface="Wingdings" panose="05000000000000000000" pitchFamily="2" charset="2"/>
              <a:buChar char="n"/>
            </a:pPr>
            <a:r>
              <a:rPr lang="de-DE" altLang="de-DE" b="1" kern="0" dirty="0" smtClean="0">
                <a:solidFill>
                  <a:srgbClr val="000000"/>
                </a:solidFill>
              </a:rPr>
              <a:t>Der Fördersatz beträgt 50 % der Kosten</a:t>
            </a:r>
            <a:endParaRPr lang="de-DE" altLang="de-DE" kern="0" dirty="0">
              <a:solidFill>
                <a:srgbClr val="000000"/>
              </a:solidFill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5811"/>
              </a:buClr>
              <a:buSzPct val="80000"/>
              <a:buFont typeface="Wingdings" panose="05000000000000000000" pitchFamily="2" charset="2"/>
              <a:buChar char="n"/>
            </a:pPr>
            <a:endParaRPr lang="de-DE" altLang="de-DE" kern="0" dirty="0">
              <a:solidFill>
                <a:srgbClr val="000000"/>
              </a:solidFill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5811"/>
              </a:buClr>
              <a:buSzPct val="80000"/>
              <a:buFont typeface="Wingdings" panose="05000000000000000000" pitchFamily="2" charset="2"/>
              <a:buChar char="n"/>
            </a:pPr>
            <a:r>
              <a:rPr lang="de-DE" altLang="de-DE" kern="0" dirty="0" smtClean="0">
                <a:solidFill>
                  <a:srgbClr val="000000"/>
                </a:solidFill>
              </a:rPr>
              <a:t>Die Durchführung von Energieberatungen </a:t>
            </a:r>
            <a:r>
              <a:rPr lang="de-DE" altLang="de-DE" kern="0" dirty="0">
                <a:solidFill>
                  <a:srgbClr val="000000"/>
                </a:solidFill>
              </a:rPr>
              <a:t>zur Erstellung eines </a:t>
            </a:r>
            <a:r>
              <a:rPr lang="de-DE" altLang="de-DE" b="1" kern="0" dirty="0">
                <a:solidFill>
                  <a:srgbClr val="000000"/>
                </a:solidFill>
              </a:rPr>
              <a:t>energetischen Sanierungskonzepts</a:t>
            </a:r>
            <a:r>
              <a:rPr lang="de-DE" altLang="de-DE" kern="0" dirty="0">
                <a:solidFill>
                  <a:srgbClr val="000000"/>
                </a:solidFill>
              </a:rPr>
              <a:t> von Nichtwohngebäuden </a:t>
            </a:r>
            <a:r>
              <a:rPr lang="de-DE" altLang="de-DE" kern="0" dirty="0" smtClean="0">
                <a:solidFill>
                  <a:srgbClr val="000000"/>
                </a:solidFill>
              </a:rPr>
              <a:t>(Fördersatz 80</a:t>
            </a:r>
            <a:r>
              <a:rPr lang="de-DE" altLang="de-DE" kern="0" dirty="0">
                <a:solidFill>
                  <a:srgbClr val="000000"/>
                </a:solidFill>
              </a:rPr>
              <a:t>%)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5811"/>
              </a:buClr>
              <a:buSzPct val="80000"/>
              <a:buFont typeface="Wingdings" panose="05000000000000000000" pitchFamily="2" charset="2"/>
              <a:buChar char="n"/>
            </a:pPr>
            <a:endParaRPr lang="de-DE" altLang="de-DE" kern="0" dirty="0">
              <a:solidFill>
                <a:srgbClr val="000000"/>
              </a:solidFill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5811"/>
              </a:buClr>
              <a:buSzPct val="80000"/>
              <a:buFont typeface="Wingdings" panose="05000000000000000000" pitchFamily="2" charset="2"/>
              <a:buChar char="n"/>
            </a:pPr>
            <a:r>
              <a:rPr lang="de-DE" altLang="de-DE" kern="0" dirty="0" smtClean="0">
                <a:solidFill>
                  <a:srgbClr val="000000"/>
                </a:solidFill>
              </a:rPr>
              <a:t>Der </a:t>
            </a:r>
            <a:r>
              <a:rPr lang="de-DE" altLang="de-DE" kern="0" dirty="0">
                <a:solidFill>
                  <a:srgbClr val="000000"/>
                </a:solidFill>
              </a:rPr>
              <a:t>Eigenanteil </a:t>
            </a:r>
            <a:r>
              <a:rPr lang="de-DE" altLang="de-DE" kern="0" dirty="0" smtClean="0">
                <a:solidFill>
                  <a:srgbClr val="000000"/>
                </a:solidFill>
              </a:rPr>
              <a:t>je Kommune und Jahr liegt </a:t>
            </a:r>
            <a:r>
              <a:rPr lang="de-DE" altLang="de-DE" kern="0" dirty="0">
                <a:solidFill>
                  <a:srgbClr val="000000"/>
                </a:solidFill>
              </a:rPr>
              <a:t>bei </a:t>
            </a:r>
            <a:r>
              <a:rPr lang="de-DE" altLang="de-DE" b="1" kern="0" dirty="0">
                <a:solidFill>
                  <a:srgbClr val="D75811"/>
                </a:solidFill>
              </a:rPr>
              <a:t>maximal 5</a:t>
            </a:r>
            <a:r>
              <a:rPr lang="de-DE" altLang="de-DE" b="1" kern="0" dirty="0" smtClean="0">
                <a:solidFill>
                  <a:srgbClr val="D75811"/>
                </a:solidFill>
              </a:rPr>
              <a:t>.000 Euro/a.</a:t>
            </a:r>
            <a:endParaRPr lang="de-DE" b="1" dirty="0">
              <a:solidFill>
                <a:srgbClr val="D75811"/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Förderung und Kosten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kEEn</a:t>
            </a:r>
            <a:r>
              <a:rPr lang="de-DE" dirty="0"/>
              <a:t> Limbach 19. Oktober 2017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20AE6-3771-4BDC-AC2E-AA58B5B5328F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558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half" idx="13"/>
          </p:nvPr>
        </p:nvSpPr>
        <p:spPr>
          <a:xfrm>
            <a:off x="588318" y="1484784"/>
            <a:ext cx="8088138" cy="5040560"/>
          </a:xfrm>
        </p:spPr>
        <p:txBody>
          <a:bodyPr>
            <a:normAutofit fontScale="92500" lnSpcReduction="20000"/>
          </a:bodyPr>
          <a:lstStyle/>
          <a:p>
            <a:r>
              <a:rPr lang="de-DE" dirty="0"/>
              <a:t>Beispielsweise das </a:t>
            </a:r>
            <a:r>
              <a:rPr lang="de-DE" b="1" dirty="0">
                <a:solidFill>
                  <a:srgbClr val="D75811"/>
                </a:solidFill>
              </a:rPr>
              <a:t>Thema Innenraumbeleuchtung </a:t>
            </a:r>
            <a:r>
              <a:rPr lang="de-DE" dirty="0"/>
              <a:t>wurde wie folgt präsentiert:</a:t>
            </a:r>
          </a:p>
          <a:p>
            <a:pPr marL="342900" indent="-342900">
              <a:buClr>
                <a:srgbClr val="D75811"/>
              </a:buClr>
              <a:buSzPct val="80000"/>
              <a:buFont typeface="Wingdings" panose="05000000000000000000" pitchFamily="2" charset="2"/>
              <a:buChar char="n"/>
            </a:pPr>
            <a:r>
              <a:rPr lang="de-DE" b="1" dirty="0">
                <a:solidFill>
                  <a:srgbClr val="D75811"/>
                </a:solidFill>
              </a:rPr>
              <a:t>Bericht des Beratungsbüros </a:t>
            </a:r>
            <a:r>
              <a:rPr lang="de-DE" dirty="0"/>
              <a:t>über die Untersuchung der Innenbeleuchtung und der ortsveränderlichen elektrischen Geräte in kommunalen Liegenschaften der Gemeinde X. Dabei wurden folgende Fragen diskutiert:</a:t>
            </a:r>
          </a:p>
          <a:p>
            <a:pPr marL="342900" lvl="0" indent="-342900">
              <a:buClr>
                <a:srgbClr val="D75811"/>
              </a:buClr>
              <a:buSzPct val="80000"/>
              <a:buFont typeface="Wingdings" panose="05000000000000000000" pitchFamily="2" charset="2"/>
              <a:buChar char="n"/>
            </a:pPr>
            <a:r>
              <a:rPr lang="de-DE" dirty="0"/>
              <a:t>Wie macht man eine </a:t>
            </a:r>
            <a:r>
              <a:rPr lang="de-DE" b="1" dirty="0">
                <a:solidFill>
                  <a:srgbClr val="D75811"/>
                </a:solidFill>
              </a:rPr>
              <a:t>Bestandsaufnahme</a:t>
            </a:r>
            <a:r>
              <a:rPr lang="de-DE" dirty="0"/>
              <a:t>? Was gehört dazu?</a:t>
            </a:r>
          </a:p>
          <a:p>
            <a:pPr marL="342900" lvl="0" indent="-342900">
              <a:buClr>
                <a:srgbClr val="D75811"/>
              </a:buClr>
              <a:buSzPct val="80000"/>
              <a:buFont typeface="Wingdings" panose="05000000000000000000" pitchFamily="2" charset="2"/>
              <a:buChar char="n"/>
            </a:pPr>
            <a:r>
              <a:rPr lang="de-DE" dirty="0"/>
              <a:t>Leuchtmitteltausch oder Komplettsanierung: Was ist wann besser?</a:t>
            </a:r>
          </a:p>
          <a:p>
            <a:pPr marL="342900" lvl="0" indent="-342900">
              <a:buClr>
                <a:srgbClr val="D75811"/>
              </a:buClr>
              <a:buSzPct val="80000"/>
              <a:buFont typeface="Wingdings" panose="05000000000000000000" pitchFamily="2" charset="2"/>
              <a:buChar char="n"/>
            </a:pPr>
            <a:r>
              <a:rPr lang="de-DE" dirty="0"/>
              <a:t>Wie geht man bei der </a:t>
            </a:r>
            <a:r>
              <a:rPr lang="de-DE" b="1" dirty="0">
                <a:solidFill>
                  <a:srgbClr val="D75811"/>
                </a:solidFill>
              </a:rPr>
              <a:t>Planung</a:t>
            </a:r>
            <a:r>
              <a:rPr lang="de-DE" dirty="0">
                <a:solidFill>
                  <a:srgbClr val="D75811"/>
                </a:solidFill>
              </a:rPr>
              <a:t> </a:t>
            </a:r>
            <a:r>
              <a:rPr lang="de-DE" dirty="0"/>
              <a:t>vor: Beschreibung der Sehaufgabe und der Raumnutzung, Anforderungen nach DIN, Feinplanung.</a:t>
            </a:r>
          </a:p>
          <a:p>
            <a:pPr marL="342900" lvl="0" indent="-342900">
              <a:buClr>
                <a:srgbClr val="D75811"/>
              </a:buClr>
              <a:buSzPct val="80000"/>
              <a:buFont typeface="Wingdings" panose="05000000000000000000" pitchFamily="2" charset="2"/>
              <a:buChar char="n"/>
            </a:pPr>
            <a:r>
              <a:rPr lang="de-DE" dirty="0"/>
              <a:t>Was muss man bei der </a:t>
            </a:r>
            <a:r>
              <a:rPr lang="de-DE" b="1" dirty="0">
                <a:solidFill>
                  <a:srgbClr val="D75811"/>
                </a:solidFill>
              </a:rPr>
              <a:t>Ausschreibung</a:t>
            </a:r>
            <a:r>
              <a:rPr lang="de-DE" dirty="0"/>
              <a:t> und der Abnahme der Leistung beachten?</a:t>
            </a:r>
          </a:p>
          <a:p>
            <a:pPr marL="342900" lvl="0" indent="-342900">
              <a:buClr>
                <a:srgbClr val="D75811"/>
              </a:buClr>
              <a:buSzPct val="80000"/>
              <a:buFont typeface="Wingdings" panose="05000000000000000000" pitchFamily="2" charset="2"/>
              <a:buChar char="n"/>
            </a:pPr>
            <a:r>
              <a:rPr lang="de-DE" dirty="0"/>
              <a:t>Warum ist eine </a:t>
            </a:r>
            <a:r>
              <a:rPr lang="de-DE" b="1" dirty="0">
                <a:solidFill>
                  <a:srgbClr val="D75811"/>
                </a:solidFill>
              </a:rPr>
              <a:t>Bemusterung</a:t>
            </a:r>
            <a:r>
              <a:rPr lang="de-DE" dirty="0"/>
              <a:t> von Räumen vor der Auftragsvergabe sinnvoll?</a:t>
            </a:r>
          </a:p>
          <a:p>
            <a:pPr marL="342900" lvl="0" indent="-342900">
              <a:buClr>
                <a:srgbClr val="D75811"/>
              </a:buClr>
              <a:buSzPct val="80000"/>
              <a:buFont typeface="Wingdings" panose="05000000000000000000" pitchFamily="2" charset="2"/>
              <a:buChar char="n"/>
            </a:pPr>
            <a:r>
              <a:rPr lang="de-DE" dirty="0"/>
              <a:t>Wie ist die </a:t>
            </a:r>
            <a:r>
              <a:rPr lang="de-DE" b="1" dirty="0">
                <a:solidFill>
                  <a:srgbClr val="D75811"/>
                </a:solidFill>
              </a:rPr>
              <a:t>Wirtschaftlichkeit</a:t>
            </a:r>
            <a:r>
              <a:rPr lang="de-DE" dirty="0">
                <a:solidFill>
                  <a:srgbClr val="D75811"/>
                </a:solidFill>
              </a:rPr>
              <a:t> </a:t>
            </a:r>
            <a:r>
              <a:rPr lang="de-DE" dirty="0"/>
              <a:t>von Beleuchtungssteuerungen?</a:t>
            </a:r>
          </a:p>
          <a:p>
            <a:pPr marL="342900" lvl="0" indent="-342900">
              <a:buClr>
                <a:srgbClr val="D75811"/>
              </a:buClr>
              <a:buSzPct val="80000"/>
              <a:buFont typeface="Wingdings" panose="05000000000000000000" pitchFamily="2" charset="2"/>
              <a:buChar char="n"/>
            </a:pPr>
            <a:r>
              <a:rPr lang="de-DE" dirty="0"/>
              <a:t>Welche </a:t>
            </a:r>
            <a:r>
              <a:rPr lang="de-DE" b="1" dirty="0">
                <a:solidFill>
                  <a:srgbClr val="D75811"/>
                </a:solidFill>
              </a:rPr>
              <a:t>Fördermöglichkeiten</a:t>
            </a:r>
            <a:r>
              <a:rPr lang="de-DE" dirty="0"/>
              <a:t> des Bundes und des Landes für die Innenraumbeleuchtung gibt es und wo liegen jeweils die Vor- und Nachteile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Beispielhaftes Netzwerktreffen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err="1"/>
              <a:t>kEEn</a:t>
            </a:r>
            <a:r>
              <a:rPr lang="de-DE" dirty="0"/>
              <a:t> Limbach 19. Oktober 2017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532440" y="6453211"/>
            <a:ext cx="477416" cy="365125"/>
          </a:xfrm>
        </p:spPr>
        <p:txBody>
          <a:bodyPr/>
          <a:lstStyle/>
          <a:p>
            <a:fld id="{7F320AE6-3771-4BDC-AC2E-AA58B5B5328F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095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667</Words>
  <Application>Microsoft Office PowerPoint</Application>
  <PresentationFormat>Bildschirmpräsentation (4:3)</PresentationFormat>
  <Paragraphs>106</Paragraphs>
  <Slides>12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3" baseType="lpstr">
      <vt:lpstr>Larissa-Design</vt:lpstr>
      <vt:lpstr>Kompetenzzentrum Energiemanagement</vt:lpstr>
      <vt:lpstr>Aufgabe: Erschließung aller Effizienz-potentiale der kommunalen Liegenschaften</vt:lpstr>
      <vt:lpstr>Kommunales Energiemanagement: KEM, was ist das?</vt:lpstr>
      <vt:lpstr>Beispiel: Stadt Rastatt</vt:lpstr>
      <vt:lpstr>Kosteneinsparung</vt:lpstr>
      <vt:lpstr>Ist ja schon mal kein schlechter Ansatz, aber…</vt:lpstr>
      <vt:lpstr>kEEn: Vorteile und Nutzen</vt:lpstr>
      <vt:lpstr>Förderung und Kosten</vt:lpstr>
      <vt:lpstr>Beispielhaftes Netzwerktreffen</vt:lpstr>
      <vt:lpstr>Personal- und Zeitbedarf in der Kommune</vt:lpstr>
      <vt:lpstr>Feed-back: kEEn Enzkreis</vt:lpstr>
      <vt:lpstr>Danke für Ihre Aufmerksamkeit!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Jürgen Leuchtner</dc:creator>
  <cp:lastModifiedBy>Greiser, Claus [KEA]</cp:lastModifiedBy>
  <cp:revision>156</cp:revision>
  <dcterms:created xsi:type="dcterms:W3CDTF">2016-06-28T14:55:03Z</dcterms:created>
  <dcterms:modified xsi:type="dcterms:W3CDTF">2017-10-16T08:31:04Z</dcterms:modified>
</cp:coreProperties>
</file>