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319" r:id="rId5"/>
    <p:sldId id="261" r:id="rId6"/>
    <p:sldId id="305" r:id="rId7"/>
    <p:sldId id="306" r:id="rId8"/>
    <p:sldId id="307" r:id="rId9"/>
    <p:sldId id="308" r:id="rId10"/>
    <p:sldId id="263" r:id="rId11"/>
    <p:sldId id="264" r:id="rId12"/>
    <p:sldId id="265" r:id="rId13"/>
    <p:sldId id="298" r:id="rId14"/>
    <p:sldId id="274" r:id="rId15"/>
    <p:sldId id="273" r:id="rId16"/>
    <p:sldId id="269" r:id="rId17"/>
    <p:sldId id="320" r:id="rId18"/>
    <p:sldId id="271" r:id="rId19"/>
    <p:sldId id="310" r:id="rId20"/>
    <p:sldId id="323" r:id="rId21"/>
    <p:sldId id="322" r:id="rId22"/>
    <p:sldId id="317" r:id="rId23"/>
    <p:sldId id="318" r:id="rId24"/>
    <p:sldId id="270" r:id="rId25"/>
    <p:sldId id="282" r:id="rId2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F5F5F"/>
    <a:srgbClr val="F6E600"/>
    <a:srgbClr val="FFE70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>
      <p:cViewPr>
        <p:scale>
          <a:sx n="70" d="100"/>
          <a:sy n="70" d="100"/>
        </p:scale>
        <p:origin x="564" y="-42"/>
      </p:cViewPr>
      <p:guideLst>
        <p:guide orient="horz" pos="4248"/>
        <p:guide pos="56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400" dirty="0"/>
              <a:t>Entwicklung  Wärmeverbrauch aller </a:t>
            </a:r>
            <a:r>
              <a:rPr lang="de-DE" sz="1400" dirty="0" smtClean="0"/>
              <a:t>beteiligten</a:t>
            </a:r>
            <a:r>
              <a:rPr lang="de-DE" sz="1400" baseline="0" dirty="0" smtClean="0"/>
              <a:t> </a:t>
            </a:r>
            <a:r>
              <a:rPr lang="de-DE" sz="1400" dirty="0" smtClean="0"/>
              <a:t>Schulen</a:t>
            </a:r>
            <a:endParaRPr lang="de-DE" sz="1400" dirty="0"/>
          </a:p>
        </c:rich>
      </c:tx>
      <c:layout>
        <c:manualLayout>
          <c:xMode val="edge"/>
          <c:yMode val="edge"/>
          <c:x val="0.23200000000000001"/>
          <c:y val="1.930501930501930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866666666666666"/>
          <c:y val="0.14092664092664092"/>
          <c:w val="0.71066666666666667"/>
          <c:h val="0.69111969111969107"/>
        </c:manualLayout>
      </c:layout>
      <c:barChart>
        <c:barDir val="col"/>
        <c:grouping val="clustered"/>
        <c:varyColors val="0"/>
        <c:ser>
          <c:idx val="1"/>
          <c:order val="0"/>
          <c:tx>
            <c:v>Verbrauch in MWh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'2015'!$B$64:$B$68</c:f>
              <c:strCache>
                <c:ptCount val="5"/>
                <c:pt idx="0">
                  <c:v>Referenzjahr 1</c:v>
                </c:pt>
                <c:pt idx="1">
                  <c:v>Referenzjahr 2</c:v>
                </c:pt>
                <c:pt idx="2">
                  <c:v>Referenzjahr 3</c:v>
                </c:pt>
                <c:pt idx="3">
                  <c:v>Mittelwert</c:v>
                </c:pt>
                <c:pt idx="4">
                  <c:v>2015</c:v>
                </c:pt>
              </c:strCache>
            </c:strRef>
          </c:cat>
          <c:val>
            <c:numRef>
              <c:f>'2015'!$E$64:$E$68</c:f>
              <c:numCache>
                <c:formatCode>#,##0</c:formatCode>
                <c:ptCount val="5"/>
                <c:pt idx="0">
                  <c:v>2603.5619999999999</c:v>
                </c:pt>
                <c:pt idx="1">
                  <c:v>2609.96</c:v>
                </c:pt>
                <c:pt idx="2">
                  <c:v>2908.643</c:v>
                </c:pt>
                <c:pt idx="3">
                  <c:v>2978.6416666666664</c:v>
                </c:pt>
                <c:pt idx="4">
                  <c:v>2605.9499999999998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67891072"/>
        <c:axId val="267892608"/>
      </c:barChart>
      <c:barChart>
        <c:barDir val="col"/>
        <c:grouping val="clustered"/>
        <c:varyColors val="0"/>
        <c:ser>
          <c:idx val="0"/>
          <c:order val="1"/>
          <c:tx>
            <c:v>Verbrauch in %</c:v>
          </c:tx>
          <c:spPr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'2015'!$B$64:$B$68</c:f>
              <c:strCache>
                <c:ptCount val="5"/>
                <c:pt idx="0">
                  <c:v>Referenzjahr 1</c:v>
                </c:pt>
                <c:pt idx="1">
                  <c:v>Referenzjahr 2</c:v>
                </c:pt>
                <c:pt idx="2">
                  <c:v>Referenzjahr 3</c:v>
                </c:pt>
                <c:pt idx="3">
                  <c:v>Mittelwert</c:v>
                </c:pt>
                <c:pt idx="4">
                  <c:v>2015</c:v>
                </c:pt>
              </c:strCache>
            </c:strRef>
          </c:cat>
          <c:val>
            <c:numRef>
              <c:f>'2015'!$F$64:$F$68</c:f>
              <c:numCache>
                <c:formatCode>General</c:formatCode>
                <c:ptCount val="5"/>
                <c:pt idx="3" formatCode="#,##0">
                  <c:v>100</c:v>
                </c:pt>
                <c:pt idx="4" formatCode="#,##0">
                  <c:v>87.48786499439062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267908992"/>
        <c:axId val="267907072"/>
      </c:barChart>
      <c:catAx>
        <c:axId val="26789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7892608"/>
        <c:crosses val="autoZero"/>
        <c:auto val="1"/>
        <c:lblAlgn val="ctr"/>
        <c:lblOffset val="100"/>
        <c:noMultiLvlLbl val="0"/>
      </c:catAx>
      <c:valAx>
        <c:axId val="267892608"/>
        <c:scaling>
          <c:orientation val="minMax"/>
          <c:max val="3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Wärmevrbrauch in MWh</a:t>
                </a:r>
              </a:p>
            </c:rich>
          </c:tx>
          <c:layout>
            <c:manualLayout>
              <c:xMode val="edge"/>
              <c:yMode val="edge"/>
              <c:x val="1.4666666666666666E-2"/>
              <c:y val="0.303088803088803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7891072"/>
        <c:crosses val="autoZero"/>
        <c:crossBetween val="between"/>
        <c:majorUnit val="500"/>
        <c:minorUnit val="500"/>
      </c:valAx>
      <c:valAx>
        <c:axId val="267907072"/>
        <c:scaling>
          <c:orientation val="minMax"/>
          <c:max val="200"/>
        </c:scaling>
        <c:delete val="0"/>
        <c:axPos val="r"/>
        <c:title>
          <c:tx>
            <c:rich>
              <a:bodyPr rot="-5400000" vert="horz"/>
              <a:lstStyle/>
              <a:p>
                <a:pPr algn="ctr" rtl="0">
                  <a:defRPr lang="de-DE" sz="12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Wärmeverbrauch in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de-DE"/>
          </a:p>
        </c:txPr>
        <c:crossAx val="267908992"/>
        <c:crosses val="max"/>
        <c:crossBetween val="between"/>
        <c:majorUnit val="20"/>
      </c:valAx>
      <c:catAx>
        <c:axId val="267908992"/>
        <c:scaling>
          <c:orientation val="minMax"/>
        </c:scaling>
        <c:delete val="1"/>
        <c:axPos val="b"/>
        <c:majorTickMark val="out"/>
        <c:minorTickMark val="none"/>
        <c:tickLblPos val="nextTo"/>
        <c:crossAx val="2679070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Einsparungen in € im</a:t>
            </a:r>
            <a:r>
              <a:rPr lang="de-DE" baseline="0"/>
              <a:t> 1. Jahr </a:t>
            </a:r>
            <a:r>
              <a:rPr lang="de-DE"/>
              <a:t>2015</a:t>
            </a:r>
          </a:p>
        </c:rich>
      </c:tx>
      <c:layout>
        <c:manualLayout>
          <c:xMode val="edge"/>
          <c:yMode val="edge"/>
          <c:x val="0.21249999999999999"/>
          <c:y val="2.0202020202020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652777777777778"/>
          <c:y val="0.1731834026364682"/>
          <c:w val="0.83333333333333337"/>
          <c:h val="0.5365787843935238"/>
        </c:manualLayout>
      </c:layout>
      <c:barChart>
        <c:barDir val="col"/>
        <c:grouping val="stacked"/>
        <c:varyColors val="0"/>
        <c:ser>
          <c:idx val="0"/>
          <c:order val="0"/>
          <c:tx>
            <c:v>Einsparung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'2015'!$B$53:$B$59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'2015'!$F$53:$F$59</c:f>
              <c:numCache>
                <c:formatCode>#,##0</c:formatCode>
                <c:ptCount val="7"/>
                <c:pt idx="0">
                  <c:v>2425.1847913280626</c:v>
                </c:pt>
                <c:pt idx="1">
                  <c:v>2711.786955425921</c:v>
                </c:pt>
                <c:pt idx="2">
                  <c:v>2873.2809783569701</c:v>
                </c:pt>
                <c:pt idx="3">
                  <c:v>2779.9774319971161</c:v>
                </c:pt>
                <c:pt idx="4">
                  <c:v>718.06731781324424</c:v>
                </c:pt>
                <c:pt idx="5">
                  <c:v>2223.0348205877499</c:v>
                </c:pt>
                <c:pt idx="6">
                  <c:v>2247.4321329306754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28675328"/>
        <c:axId val="328676864"/>
      </c:barChart>
      <c:catAx>
        <c:axId val="3286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8676864"/>
        <c:crosses val="autoZero"/>
        <c:auto val="1"/>
        <c:lblAlgn val="ctr"/>
        <c:lblOffset val="100"/>
        <c:noMultiLvlLbl val="0"/>
      </c:catAx>
      <c:valAx>
        <c:axId val="328676864"/>
        <c:scaling>
          <c:orientation val="minMax"/>
          <c:max val="3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Einsparungen gesamt in €</a:t>
                </a:r>
              </a:p>
            </c:rich>
          </c:tx>
          <c:layout>
            <c:manualLayout>
              <c:xMode val="edge"/>
              <c:yMode val="edge"/>
              <c:x val="1.1458333333333333E-2"/>
              <c:y val="0.3030303030303030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8675328"/>
        <c:crosses val="autoZero"/>
        <c:crossBetween val="between"/>
        <c:majorUnit val="5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44166666666666665"/>
          <c:y val="9.9326599326599332E-2"/>
          <c:w val="0.27632808398950132"/>
          <c:h val="3.635318057152967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400" dirty="0"/>
              <a:t>Entwicklung  Stromverbrauch aller </a:t>
            </a:r>
            <a:r>
              <a:rPr lang="de-DE" sz="1400" dirty="0" smtClean="0"/>
              <a:t>beteiligten Schulen</a:t>
            </a:r>
            <a:endParaRPr lang="de-DE" sz="1400" dirty="0"/>
          </a:p>
        </c:rich>
      </c:tx>
      <c:layout>
        <c:manualLayout>
          <c:xMode val="edge"/>
          <c:yMode val="edge"/>
          <c:x val="0.23200000000000001"/>
          <c:y val="1.930501930501930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866666666666666"/>
          <c:y val="0.14092664092664092"/>
          <c:w val="0.71066666666666667"/>
          <c:h val="0.69111969111969107"/>
        </c:manualLayout>
      </c:layout>
      <c:barChart>
        <c:barDir val="col"/>
        <c:grouping val="clustered"/>
        <c:varyColors val="0"/>
        <c:ser>
          <c:idx val="1"/>
          <c:order val="0"/>
          <c:tx>
            <c:v>Verbrauch in MWh</c:v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'2015'!$B$64:$B$68</c:f>
              <c:strCache>
                <c:ptCount val="5"/>
                <c:pt idx="0">
                  <c:v>Referenzjahr 1</c:v>
                </c:pt>
                <c:pt idx="1">
                  <c:v>Referenzjahr 2</c:v>
                </c:pt>
                <c:pt idx="2">
                  <c:v>Referenzjahr 3</c:v>
                </c:pt>
                <c:pt idx="3">
                  <c:v>Mittelwert</c:v>
                </c:pt>
                <c:pt idx="4">
                  <c:v>2015</c:v>
                </c:pt>
              </c:strCache>
            </c:strRef>
          </c:cat>
          <c:val>
            <c:numRef>
              <c:f>'2015'!$C$64:$C$68</c:f>
              <c:numCache>
                <c:formatCode>#,##0</c:formatCode>
                <c:ptCount val="5"/>
                <c:pt idx="0">
                  <c:v>296.92589999999996</c:v>
                </c:pt>
                <c:pt idx="1">
                  <c:v>296.17704300000003</c:v>
                </c:pt>
                <c:pt idx="2">
                  <c:v>435.80451999999997</c:v>
                </c:pt>
                <c:pt idx="3">
                  <c:v>430.18582099999998</c:v>
                </c:pt>
                <c:pt idx="4">
                  <c:v>404.84059999999999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68085888"/>
        <c:axId val="268091776"/>
      </c:barChart>
      <c:barChart>
        <c:barDir val="col"/>
        <c:grouping val="clustered"/>
        <c:varyColors val="0"/>
        <c:ser>
          <c:idx val="0"/>
          <c:order val="1"/>
          <c:tx>
            <c:v>Verbrauch in %</c:v>
          </c:tx>
          <c:spPr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'2015'!$B$64:$B$68</c:f>
              <c:strCache>
                <c:ptCount val="5"/>
                <c:pt idx="0">
                  <c:v>Referenzjahr 1</c:v>
                </c:pt>
                <c:pt idx="1">
                  <c:v>Referenzjahr 2</c:v>
                </c:pt>
                <c:pt idx="2">
                  <c:v>Referenzjahr 3</c:v>
                </c:pt>
                <c:pt idx="3">
                  <c:v>Mittelwert</c:v>
                </c:pt>
                <c:pt idx="4">
                  <c:v>2015</c:v>
                </c:pt>
              </c:strCache>
            </c:strRef>
          </c:cat>
          <c:val>
            <c:numRef>
              <c:f>'2015'!$D$64:$D$68</c:f>
              <c:numCache>
                <c:formatCode>General</c:formatCode>
                <c:ptCount val="5"/>
                <c:pt idx="3" formatCode="#,##0">
                  <c:v>100</c:v>
                </c:pt>
                <c:pt idx="4" formatCode="#,##0">
                  <c:v>94.108308604620433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268095872"/>
        <c:axId val="268093696"/>
      </c:barChart>
      <c:catAx>
        <c:axId val="26808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8091776"/>
        <c:crosses val="autoZero"/>
        <c:auto val="1"/>
        <c:lblAlgn val="ctr"/>
        <c:lblOffset val="100"/>
        <c:noMultiLvlLbl val="0"/>
      </c:catAx>
      <c:valAx>
        <c:axId val="268091776"/>
        <c:scaling>
          <c:orientation val="minMax"/>
          <c:max val="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Stromverbrauch in MWh</a:t>
                </a:r>
              </a:p>
            </c:rich>
          </c:tx>
          <c:layout>
            <c:manualLayout>
              <c:xMode val="edge"/>
              <c:yMode val="edge"/>
              <c:x val="1.4666666666666666E-2"/>
              <c:y val="0.303088803088803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8085888"/>
        <c:crosses val="autoZero"/>
        <c:crossBetween val="between"/>
        <c:majorUnit val="100"/>
        <c:minorUnit val="100"/>
      </c:valAx>
      <c:valAx>
        <c:axId val="268093696"/>
        <c:scaling>
          <c:orientation val="minMax"/>
          <c:max val="200"/>
        </c:scaling>
        <c:delete val="0"/>
        <c:axPos val="r"/>
        <c:title>
          <c:tx>
            <c:rich>
              <a:bodyPr rot="-5400000" vert="horz"/>
              <a:lstStyle/>
              <a:p>
                <a:pPr algn="ctr" rtl="0">
                  <a:defRPr lang="de-DE" sz="12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Stromverbrauch in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de-DE"/>
          </a:p>
        </c:txPr>
        <c:crossAx val="268095872"/>
        <c:crosses val="max"/>
        <c:crossBetween val="between"/>
        <c:majorUnit val="20"/>
      </c:valAx>
      <c:catAx>
        <c:axId val="268095872"/>
        <c:scaling>
          <c:orientation val="minMax"/>
        </c:scaling>
        <c:delete val="1"/>
        <c:axPos val="b"/>
        <c:majorTickMark val="out"/>
        <c:minorTickMark val="none"/>
        <c:tickLblPos val="nextTo"/>
        <c:crossAx val="2680936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dirty="0"/>
              <a:t>Entwicklung Wasserverbrauch </a:t>
            </a:r>
            <a:r>
              <a:rPr lang="de-DE" dirty="0" smtClean="0"/>
              <a:t>aller beteiligten </a:t>
            </a:r>
            <a:r>
              <a:rPr lang="de-DE" dirty="0"/>
              <a:t>Schulen</a:t>
            </a:r>
          </a:p>
        </c:rich>
      </c:tx>
      <c:layout>
        <c:manualLayout>
          <c:xMode val="edge"/>
          <c:yMode val="edge"/>
          <c:x val="0.22559366754617413"/>
          <c:y val="1.930501930501930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073878627968337"/>
          <c:y val="0.14092664092664092"/>
          <c:w val="0.72955145118733511"/>
          <c:h val="0.69111969111969107"/>
        </c:manualLayout>
      </c:layout>
      <c:barChart>
        <c:barDir val="col"/>
        <c:grouping val="clustered"/>
        <c:varyColors val="0"/>
        <c:ser>
          <c:idx val="0"/>
          <c:order val="1"/>
          <c:tx>
            <c:v>Verbrauch in m³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'2015'!$B$64:$B$68</c:f>
              <c:strCache>
                <c:ptCount val="5"/>
                <c:pt idx="0">
                  <c:v>Referenzjahr 1</c:v>
                </c:pt>
                <c:pt idx="1">
                  <c:v>Referenzjahr 2</c:v>
                </c:pt>
                <c:pt idx="2">
                  <c:v>Referenzjahr 3</c:v>
                </c:pt>
                <c:pt idx="3">
                  <c:v>Mittelwert</c:v>
                </c:pt>
                <c:pt idx="4">
                  <c:v>2015</c:v>
                </c:pt>
              </c:strCache>
            </c:strRef>
          </c:cat>
          <c:val>
            <c:numRef>
              <c:f>'2015'!$G$64:$G$68</c:f>
              <c:numCache>
                <c:formatCode>#,##0</c:formatCode>
                <c:ptCount val="5"/>
                <c:pt idx="0">
                  <c:v>4748.7560000000003</c:v>
                </c:pt>
                <c:pt idx="1">
                  <c:v>5429.2609999999995</c:v>
                </c:pt>
                <c:pt idx="2">
                  <c:v>6599.1460000000006</c:v>
                </c:pt>
                <c:pt idx="3">
                  <c:v>6136.5876666666663</c:v>
                </c:pt>
                <c:pt idx="4">
                  <c:v>7026.37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69411456"/>
        <c:axId val="269412992"/>
      </c:barChart>
      <c:barChart>
        <c:barDir val="col"/>
        <c:grouping val="clustered"/>
        <c:varyColors val="0"/>
        <c:ser>
          <c:idx val="1"/>
          <c:order val="0"/>
          <c:tx>
            <c:v>Verbrauch in %</c:v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'2015'!$H$64:$H$68</c:f>
              <c:numCache>
                <c:formatCode>General</c:formatCode>
                <c:ptCount val="5"/>
                <c:pt idx="3" formatCode="#,##0">
                  <c:v>100</c:v>
                </c:pt>
                <c:pt idx="4" formatCode="#,##0">
                  <c:v>114.49962718151234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268698368"/>
        <c:axId val="268699904"/>
      </c:barChart>
      <c:catAx>
        <c:axId val="26941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9412992"/>
        <c:crosses val="autoZero"/>
        <c:auto val="1"/>
        <c:lblAlgn val="ctr"/>
        <c:lblOffset val="100"/>
        <c:tickMarkSkip val="1"/>
        <c:noMultiLvlLbl val="0"/>
      </c:catAx>
      <c:valAx>
        <c:axId val="269412992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Wasserverbrauch in m³</a:t>
                </a:r>
              </a:p>
            </c:rich>
          </c:tx>
          <c:layout>
            <c:manualLayout>
              <c:xMode val="edge"/>
              <c:yMode val="edge"/>
              <c:x val="1.4511873350923483E-2"/>
              <c:y val="0.310810810810810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9411456"/>
        <c:crosses val="autoZero"/>
        <c:crossBetween val="between"/>
        <c:majorUnit val="1400"/>
        <c:minorUnit val="500"/>
      </c:valAx>
      <c:catAx>
        <c:axId val="268698368"/>
        <c:scaling>
          <c:orientation val="minMax"/>
        </c:scaling>
        <c:delete val="1"/>
        <c:axPos val="b"/>
        <c:majorTickMark val="out"/>
        <c:minorTickMark val="none"/>
        <c:tickLblPos val="nextTo"/>
        <c:crossAx val="268699904"/>
        <c:crosses val="autoZero"/>
        <c:auto val="1"/>
        <c:lblAlgn val="ctr"/>
        <c:lblOffset val="100"/>
        <c:noMultiLvlLbl val="0"/>
      </c:catAx>
      <c:valAx>
        <c:axId val="268699904"/>
        <c:scaling>
          <c:orientation val="minMax"/>
          <c:max val="200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Wasserverbrauch in %</a:t>
                </a:r>
              </a:p>
            </c:rich>
          </c:tx>
          <c:layout>
            <c:manualLayout>
              <c:xMode val="edge"/>
              <c:yMode val="edge"/>
              <c:x val="0.94722955145118737"/>
              <c:y val="0.314671814671814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8698368"/>
        <c:crosses val="max"/>
        <c:crossBetween val="between"/>
        <c:majorUnit val="2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 Entwicklung Heizenergieverbrauch </a:t>
            </a:r>
          </a:p>
        </c:rich>
      </c:tx>
      <c:layout>
        <c:manualLayout>
          <c:xMode val="edge"/>
          <c:yMode val="edge"/>
          <c:x val="0.234375"/>
          <c:y val="2.0202020202020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375000000000001"/>
          <c:y val="0.17171717171717171"/>
          <c:w val="0.70148713200652213"/>
          <c:h val="0.5"/>
        </c:manualLayout>
      </c:layout>
      <c:barChart>
        <c:barDir val="col"/>
        <c:grouping val="clustered"/>
        <c:varyColors val="0"/>
        <c:ser>
          <c:idx val="0"/>
          <c:order val="0"/>
          <c:tx>
            <c:v>Referenzjahr 1</c:v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'2015'!$B$23:$B$29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'2015'!$C$23:$C$29</c:f>
              <c:numCache>
                <c:formatCode>_-* #,##0\ _€_-;\-* #,##0\ _€_-;_-* "-"??\ _€_-;_-@_-</c:formatCode>
                <c:ptCount val="7"/>
                <c:pt idx="0">
                  <c:v>446310</c:v>
                </c:pt>
                <c:pt idx="1">
                  <c:v>250142</c:v>
                </c:pt>
                <c:pt idx="3">
                  <c:v>519100</c:v>
                </c:pt>
                <c:pt idx="4">
                  <c:v>279270</c:v>
                </c:pt>
                <c:pt idx="5">
                  <c:v>576544.80000000005</c:v>
                </c:pt>
                <c:pt idx="6">
                  <c:v>532195.19999999995</c:v>
                </c:pt>
              </c:numCache>
            </c:numRef>
          </c:val>
        </c:ser>
        <c:ser>
          <c:idx val="1"/>
          <c:order val="1"/>
          <c:tx>
            <c:v>Referenzjahr 2</c:v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'2015'!$B$23:$B$29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'2015'!$D$23:$D$29</c:f>
              <c:numCache>
                <c:formatCode>_-* #,##0\ _€_-;\-* #,##0\ _€_-;_-* "-"??\ _€_-;_-@_-</c:formatCode>
                <c:ptCount val="7"/>
                <c:pt idx="0">
                  <c:v>451760</c:v>
                </c:pt>
                <c:pt idx="1">
                  <c:v>256760</c:v>
                </c:pt>
                <c:pt idx="3">
                  <c:v>437520</c:v>
                </c:pt>
                <c:pt idx="4">
                  <c:v>286120</c:v>
                </c:pt>
                <c:pt idx="5">
                  <c:v>612456</c:v>
                </c:pt>
                <c:pt idx="6">
                  <c:v>565344</c:v>
                </c:pt>
              </c:numCache>
            </c:numRef>
          </c:val>
        </c:ser>
        <c:ser>
          <c:idx val="2"/>
          <c:order val="2"/>
          <c:tx>
            <c:v>Referenzjahr 3</c:v>
          </c:tx>
          <c:spPr>
            <a:solidFill>
              <a:srgbClr val="64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'2015'!$B$23:$B$29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'2015'!$E$23:$E$29</c:f>
              <c:numCache>
                <c:formatCode>_-* #,##0\ _€_-;\-* #,##0\ _€_-;_-* "-"??\ _€_-;_-@_-</c:formatCode>
                <c:ptCount val="7"/>
                <c:pt idx="0">
                  <c:v>393610</c:v>
                </c:pt>
                <c:pt idx="1">
                  <c:v>212563</c:v>
                </c:pt>
                <c:pt idx="2">
                  <c:v>406880</c:v>
                </c:pt>
                <c:pt idx="3">
                  <c:v>537720</c:v>
                </c:pt>
                <c:pt idx="4">
                  <c:v>282570</c:v>
                </c:pt>
                <c:pt idx="5">
                  <c:v>559156</c:v>
                </c:pt>
                <c:pt idx="6">
                  <c:v>516144</c:v>
                </c:pt>
              </c:numCache>
            </c:numRef>
          </c:val>
        </c:ser>
        <c:ser>
          <c:idx val="3"/>
          <c:order val="3"/>
          <c:tx>
            <c:v>Mittelwert</c:v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'2015'!$B$23:$B$29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'2015'!$F$23:$F$29</c:f>
              <c:numCache>
                <c:formatCode>#,##0</c:formatCode>
                <c:ptCount val="7"/>
                <c:pt idx="0">
                  <c:v>430560</c:v>
                </c:pt>
                <c:pt idx="1">
                  <c:v>239821.66666666666</c:v>
                </c:pt>
                <c:pt idx="2">
                  <c:v>406880</c:v>
                </c:pt>
                <c:pt idx="3">
                  <c:v>498113.33333333331</c:v>
                </c:pt>
                <c:pt idx="4">
                  <c:v>282653.33333333331</c:v>
                </c:pt>
                <c:pt idx="5">
                  <c:v>582718.93333333335</c:v>
                </c:pt>
                <c:pt idx="6">
                  <c:v>537894.40000000002</c:v>
                </c:pt>
              </c:numCache>
            </c:numRef>
          </c:val>
        </c:ser>
        <c:ser>
          <c:idx val="4"/>
          <c:order val="4"/>
          <c:tx>
            <c:v>2015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'2015'!$B$23:$B$29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'2015'!$H$23:$H$29</c:f>
              <c:numCache>
                <c:formatCode>_-* #,##0\ _€_-;\-* #,##0\ _€_-;_-* "-"??\ _€_-;_-@_-</c:formatCode>
                <c:ptCount val="7"/>
                <c:pt idx="0">
                  <c:v>358030</c:v>
                </c:pt>
                <c:pt idx="1">
                  <c:v>198370</c:v>
                </c:pt>
                <c:pt idx="2">
                  <c:v>349660</c:v>
                </c:pt>
                <c:pt idx="3">
                  <c:v>442750</c:v>
                </c:pt>
                <c:pt idx="4">
                  <c:v>260170</c:v>
                </c:pt>
                <c:pt idx="5">
                  <c:v>518424.4</c:v>
                </c:pt>
                <c:pt idx="6">
                  <c:v>478545.6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04062848"/>
        <c:axId val="304064384"/>
      </c:barChart>
      <c:catAx>
        <c:axId val="30406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0406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40643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Heizenergieverbrauch in kWh/a</a:t>
                </a:r>
              </a:p>
            </c:rich>
          </c:tx>
          <c:layout>
            <c:manualLayout>
              <c:xMode val="edge"/>
              <c:yMode val="edge"/>
              <c:x val="1.1458333333333333E-2"/>
              <c:y val="0.21548821548821548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0406284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1770833333333334"/>
          <c:y val="9.9326599326599332E-2"/>
          <c:w val="0.64920082700380455"/>
          <c:h val="3.631238014440113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400"/>
              <a:t> Entwicklung Stromverbrauch </a:t>
            </a:r>
          </a:p>
        </c:rich>
      </c:tx>
      <c:layout>
        <c:manualLayout>
          <c:xMode val="edge"/>
          <c:yMode val="edge"/>
          <c:x val="0.26458333333333334"/>
          <c:y val="2.0202020202020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37499487902202"/>
          <c:y val="0.15263746331877148"/>
          <c:w val="0.66227495299733463"/>
          <c:h val="0.55274971941638606"/>
        </c:manualLayout>
      </c:layout>
      <c:barChart>
        <c:barDir val="col"/>
        <c:grouping val="clustered"/>
        <c:varyColors val="0"/>
        <c:ser>
          <c:idx val="0"/>
          <c:order val="0"/>
          <c:tx>
            <c:v>Referenzjahr 1</c:v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'2015'!$B$8:$B$14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'2015'!$C$8:$C$14</c:f>
              <c:numCache>
                <c:formatCode>_-* #,##0\ _€_-;\-* #,##0\ _€_-;_-* "-"??\ _€_-;_-@_-</c:formatCode>
                <c:ptCount val="7"/>
                <c:pt idx="0">
                  <c:v>36890.400000000001</c:v>
                </c:pt>
                <c:pt idx="1">
                  <c:v>30760</c:v>
                </c:pt>
                <c:pt idx="4">
                  <c:v>29281.7</c:v>
                </c:pt>
                <c:pt idx="5">
                  <c:v>103996.776</c:v>
                </c:pt>
                <c:pt idx="6">
                  <c:v>95997.02399999999</c:v>
                </c:pt>
              </c:numCache>
            </c:numRef>
          </c:val>
        </c:ser>
        <c:ser>
          <c:idx val="1"/>
          <c:order val="1"/>
          <c:tx>
            <c:v>Referenzjahr 2</c:v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'2015'!$B$8:$B$14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'2015'!$D$8:$D$14</c:f>
              <c:numCache>
                <c:formatCode>_-* #,##0\ _€_-;\-* #,##0\ _€_-;_-* "-"??\ _€_-;_-@_-</c:formatCode>
                <c:ptCount val="7"/>
                <c:pt idx="0">
                  <c:v>35903.599999999999</c:v>
                </c:pt>
                <c:pt idx="1">
                  <c:v>31836</c:v>
                </c:pt>
                <c:pt idx="4">
                  <c:v>28857</c:v>
                </c:pt>
                <c:pt idx="5">
                  <c:v>103781.83036000001</c:v>
                </c:pt>
                <c:pt idx="6">
                  <c:v>95798.612639999992</c:v>
                </c:pt>
              </c:numCache>
            </c:numRef>
          </c:val>
        </c:ser>
        <c:ser>
          <c:idx val="2"/>
          <c:order val="2"/>
          <c:tx>
            <c:v>Referenzjahr 3</c:v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'2015'!$B$8:$B$14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'2015'!$E$8:$E$14</c:f>
              <c:numCache>
                <c:formatCode>_-* #,##0\ _€_-;\-* #,##0\ _€_-;_-* "-"??\ _€_-;_-@_-</c:formatCode>
                <c:ptCount val="7"/>
                <c:pt idx="0">
                  <c:v>33349</c:v>
                </c:pt>
                <c:pt idx="1">
                  <c:v>30995</c:v>
                </c:pt>
                <c:pt idx="2">
                  <c:v>76440</c:v>
                </c:pt>
                <c:pt idx="3">
                  <c:v>54385</c:v>
                </c:pt>
                <c:pt idx="4">
                  <c:v>27414</c:v>
                </c:pt>
                <c:pt idx="5">
                  <c:v>110875.19039999999</c:v>
                </c:pt>
                <c:pt idx="6">
                  <c:v>102346.3296</c:v>
                </c:pt>
              </c:numCache>
            </c:numRef>
          </c:val>
        </c:ser>
        <c:ser>
          <c:idx val="3"/>
          <c:order val="3"/>
          <c:tx>
            <c:v>Mittelwert</c:v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'2015'!$B$8:$B$14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'2015'!$F$8:$F$14</c:f>
              <c:numCache>
                <c:formatCode>#,##0</c:formatCode>
                <c:ptCount val="7"/>
                <c:pt idx="0">
                  <c:v>35381</c:v>
                </c:pt>
                <c:pt idx="1">
                  <c:v>31197</c:v>
                </c:pt>
                <c:pt idx="2">
                  <c:v>76440</c:v>
                </c:pt>
                <c:pt idx="3">
                  <c:v>54385</c:v>
                </c:pt>
                <c:pt idx="4">
                  <c:v>28517.566666666666</c:v>
                </c:pt>
                <c:pt idx="5">
                  <c:v>106217.93225333333</c:v>
                </c:pt>
                <c:pt idx="6">
                  <c:v>98047.322079999998</c:v>
                </c:pt>
              </c:numCache>
            </c:numRef>
          </c:val>
        </c:ser>
        <c:ser>
          <c:idx val="4"/>
          <c:order val="4"/>
          <c:tx>
            <c:v>2015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'2015'!$G$8:$G$14</c:f>
              <c:numCache>
                <c:formatCode>_-* #,##0\ _€_-;\-* #,##0\ _€_-;_-* "-"??\ _€_-;_-@_-</c:formatCode>
                <c:ptCount val="7"/>
                <c:pt idx="0">
                  <c:v>29090.2</c:v>
                </c:pt>
                <c:pt idx="1">
                  <c:v>28706</c:v>
                </c:pt>
                <c:pt idx="2">
                  <c:v>75890</c:v>
                </c:pt>
                <c:pt idx="3">
                  <c:v>51289</c:v>
                </c:pt>
                <c:pt idx="4">
                  <c:v>26761</c:v>
                </c:pt>
                <c:pt idx="5">
                  <c:v>100414.288</c:v>
                </c:pt>
                <c:pt idx="6">
                  <c:v>92690.111999999994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25995904"/>
        <c:axId val="326173824"/>
      </c:barChart>
      <c:catAx>
        <c:axId val="32599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6173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173824"/>
        <c:scaling>
          <c:orientation val="minMax"/>
          <c:max val="125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Stromverbrauch in kWh/a</a:t>
                </a:r>
              </a:p>
            </c:rich>
          </c:tx>
          <c:layout>
            <c:manualLayout>
              <c:xMode val="edge"/>
              <c:yMode val="edge"/>
              <c:x val="1.1458333333333333E-2"/>
              <c:y val="0.25589225589225589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5995904"/>
        <c:crosses val="autoZero"/>
        <c:crossBetween val="between"/>
        <c:majorUnit val="25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0105904555895132"/>
          <c:y val="9.9326599326599332E-2"/>
          <c:w val="0.54153334371184869"/>
          <c:h val="3.703703703703703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     </a:t>
            </a:r>
            <a:r>
              <a:rPr lang="de-DE" sz="1400" b="1" i="0" u="none" strike="noStrike" baseline="0">
                <a:effectLst/>
              </a:rPr>
              <a:t>Entwicklung Wasserverbrauch </a:t>
            </a:r>
            <a:endParaRPr lang="de-DE"/>
          </a:p>
        </c:rich>
      </c:tx>
      <c:layout>
        <c:manualLayout>
          <c:xMode val="edge"/>
          <c:yMode val="edge"/>
          <c:x val="0.26804547974687348"/>
          <c:y val="2.46990036869337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375000000000001"/>
          <c:y val="0.17171717171717171"/>
          <c:w val="0.69038758292570357"/>
          <c:h val="0.5"/>
        </c:manualLayout>
      </c:layout>
      <c:barChart>
        <c:barDir val="col"/>
        <c:grouping val="clustered"/>
        <c:varyColors val="0"/>
        <c:ser>
          <c:idx val="0"/>
          <c:order val="0"/>
          <c:tx>
            <c:v>Referenzjahr 1</c:v>
          </c:tx>
          <c:spPr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'2015'!$B$38:$B$44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'2015'!$C$38:$C$44</c:f>
              <c:numCache>
                <c:formatCode>_-* #,##0.0\ _€_-;\-* #,##0.0\ _€_-;_-* "-"??\ _€_-;_-@_-</c:formatCode>
                <c:ptCount val="7"/>
                <c:pt idx="0">
                  <c:v>476.69499999999999</c:v>
                </c:pt>
                <c:pt idx="1">
                  <c:v>443</c:v>
                </c:pt>
                <c:pt idx="3">
                  <c:v>1440.0410000000004</c:v>
                </c:pt>
                <c:pt idx="4" formatCode="General">
                  <c:v>157.1</c:v>
                </c:pt>
                <c:pt idx="5">
                  <c:v>1505</c:v>
                </c:pt>
                <c:pt idx="6">
                  <c:v>726.92000000000007</c:v>
                </c:pt>
              </c:numCache>
            </c:numRef>
          </c:val>
        </c:ser>
        <c:ser>
          <c:idx val="1"/>
          <c:order val="1"/>
          <c:tx>
            <c:v>Referenzjahr 2</c:v>
          </c:tx>
          <c:spPr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'2015'!$B$38:$B$44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'2015'!$D$38:$D$44</c:f>
              <c:numCache>
                <c:formatCode>_-* #,##0.0\ _€_-;\-* #,##0.0\ _€_-;_-* "-"??\ _€_-;_-@_-</c:formatCode>
                <c:ptCount val="7"/>
                <c:pt idx="0">
                  <c:v>488.49400000000003</c:v>
                </c:pt>
                <c:pt idx="1">
                  <c:v>512.71699999999998</c:v>
                </c:pt>
                <c:pt idx="3">
                  <c:v>1592.4699999999998</c:v>
                </c:pt>
                <c:pt idx="4" formatCode="General">
                  <c:v>134.58000000000001</c:v>
                </c:pt>
                <c:pt idx="5">
                  <c:v>2005.3000000000002</c:v>
                </c:pt>
                <c:pt idx="6">
                  <c:v>695.7</c:v>
                </c:pt>
              </c:numCache>
            </c:numRef>
          </c:val>
        </c:ser>
        <c:ser>
          <c:idx val="5"/>
          <c:order val="2"/>
          <c:tx>
            <c:v>Referenzjahr 3</c:v>
          </c:tx>
          <c:spPr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'2015'!$B$38:$B$44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'2015'!$E$38:$E$44</c:f>
              <c:numCache>
                <c:formatCode>_-* #,##0.0\ _€_-;\-* #,##0.0\ _€_-;_-* "-"??\ _€_-;_-@_-</c:formatCode>
                <c:ptCount val="7"/>
                <c:pt idx="0">
                  <c:v>430.75600000000003</c:v>
                </c:pt>
                <c:pt idx="1">
                  <c:v>460.44</c:v>
                </c:pt>
                <c:pt idx="2">
                  <c:v>816.3</c:v>
                </c:pt>
                <c:pt idx="3">
                  <c:v>1607.92</c:v>
                </c:pt>
                <c:pt idx="4" formatCode="General">
                  <c:v>135.69</c:v>
                </c:pt>
                <c:pt idx="5" formatCode="_-* #,##0\ _€_-;\-* #,##0\ _€_-;_-* &quot;-&quot;??\ _€_-;_-@_-">
                  <c:v>2338.6999999999998</c:v>
                </c:pt>
                <c:pt idx="6">
                  <c:v>809.33999999999992</c:v>
                </c:pt>
              </c:numCache>
            </c:numRef>
          </c:val>
        </c:ser>
        <c:ser>
          <c:idx val="2"/>
          <c:order val="3"/>
          <c:tx>
            <c:v>Mittelwert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'2015'!$B$38:$B$44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'2015'!$F$38:$F$44</c:f>
              <c:numCache>
                <c:formatCode>#,##0</c:formatCode>
                <c:ptCount val="7"/>
                <c:pt idx="0">
                  <c:v>465.31500000000005</c:v>
                </c:pt>
                <c:pt idx="1">
                  <c:v>472.05233333333331</c:v>
                </c:pt>
                <c:pt idx="2">
                  <c:v>816.3</c:v>
                </c:pt>
                <c:pt idx="3">
                  <c:v>1546.8103333333336</c:v>
                </c:pt>
                <c:pt idx="4">
                  <c:v>142.45666666666668</c:v>
                </c:pt>
                <c:pt idx="5">
                  <c:v>1949.6666666666667</c:v>
                </c:pt>
                <c:pt idx="6">
                  <c:v>743.98666666666668</c:v>
                </c:pt>
              </c:numCache>
            </c:numRef>
          </c:val>
        </c:ser>
        <c:ser>
          <c:idx val="3"/>
          <c:order val="4"/>
          <c:tx>
            <c:v>2015</c:v>
          </c:tx>
          <c:invertIfNegative val="0"/>
          <c:val>
            <c:numRef>
              <c:f>'2015'!$G$38:$G$44</c:f>
              <c:numCache>
                <c:formatCode>_-* #,##0.0\ _€_-;\-* #,##0.0\ _€_-;_-* "-"??\ _€_-;_-@_-</c:formatCode>
                <c:ptCount val="7"/>
                <c:pt idx="0">
                  <c:v>444.25</c:v>
                </c:pt>
                <c:pt idx="1">
                  <c:v>508.22</c:v>
                </c:pt>
                <c:pt idx="2">
                  <c:v>766.41</c:v>
                </c:pt>
                <c:pt idx="3">
                  <c:v>2408.16</c:v>
                </c:pt>
                <c:pt idx="4">
                  <c:v>137.9</c:v>
                </c:pt>
                <c:pt idx="5">
                  <c:v>2107.4</c:v>
                </c:pt>
                <c:pt idx="6">
                  <c:v>654.03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326509696"/>
        <c:axId val="326511232"/>
      </c:barChart>
      <c:catAx>
        <c:axId val="32650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6511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511232"/>
        <c:scaling>
          <c:orientation val="minMax"/>
          <c:max val="2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Wasserverbrauch in m3/a</a:t>
                </a:r>
              </a:p>
            </c:rich>
          </c:tx>
          <c:layout>
            <c:manualLayout>
              <c:xMode val="edge"/>
              <c:yMode val="edge"/>
              <c:x val="1.1458333333333333E-2"/>
              <c:y val="0.25420875420875422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.0\ _€_-;\-* #,##0.0\ _€_-;_-* &quot;-&quot;??\ _€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650969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1770833333333334"/>
          <c:y val="9.9326599326599332E-2"/>
          <c:w val="0.53972114567885054"/>
          <c:h val="3.586178203272651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Einsparungen der Schulen bei der Heizenergie 2015</a:t>
            </a:r>
          </a:p>
        </c:rich>
      </c:tx>
      <c:layout>
        <c:manualLayout>
          <c:xMode val="edge"/>
          <c:yMode val="edge"/>
          <c:x val="0.24687500000000001"/>
          <c:y val="2.0202020202020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54166666666667"/>
          <c:y val="0.12962962962962962"/>
          <c:w val="0.74895833333333328"/>
          <c:h val="0.68181818181818177"/>
        </c:manualLayout>
      </c:layout>
      <c:barChart>
        <c:barDir val="col"/>
        <c:grouping val="clustered"/>
        <c:varyColors val="0"/>
        <c:ser>
          <c:idx val="0"/>
          <c:order val="1"/>
          <c:tx>
            <c:v>Einsparung kWh</c:v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'2015'!$B$23:$B$29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'2015'!$J$23:$J$29</c:f>
              <c:numCache>
                <c:formatCode>#,##0</c:formatCode>
                <c:ptCount val="7"/>
                <c:pt idx="0">
                  <c:v>72530</c:v>
                </c:pt>
                <c:pt idx="1">
                  <c:v>41451.666666666657</c:v>
                </c:pt>
                <c:pt idx="2">
                  <c:v>57220</c:v>
                </c:pt>
                <c:pt idx="3">
                  <c:v>55363.333333333314</c:v>
                </c:pt>
                <c:pt idx="4">
                  <c:v>22483.333333333314</c:v>
                </c:pt>
                <c:pt idx="5">
                  <c:v>64294.533333333326</c:v>
                </c:pt>
                <c:pt idx="6">
                  <c:v>59348.800000000047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27207552"/>
        <c:axId val="327209344"/>
      </c:barChart>
      <c:barChart>
        <c:barDir val="col"/>
        <c:grouping val="clustered"/>
        <c:varyColors val="0"/>
        <c:ser>
          <c:idx val="1"/>
          <c:order val="0"/>
          <c:tx>
            <c:v>Einsparung %</c:v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'2015'!$B$23:$B$29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'2015'!$K$23:$K$29</c:f>
              <c:numCache>
                <c:formatCode>0.0</c:formatCode>
                <c:ptCount val="7"/>
                <c:pt idx="0">
                  <c:v>16.845503530286138</c:v>
                </c:pt>
                <c:pt idx="1">
                  <c:v>17.2843710256927</c:v>
                </c:pt>
                <c:pt idx="2">
                  <c:v>14.063114431773496</c:v>
                </c:pt>
                <c:pt idx="3">
                  <c:v>11.11460577913995</c:v>
                </c:pt>
                <c:pt idx="4">
                  <c:v>7.9543846407849363</c:v>
                </c:pt>
                <c:pt idx="5">
                  <c:v>11.0335411560336</c:v>
                </c:pt>
                <c:pt idx="6">
                  <c:v>11.033541156033609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327211264"/>
        <c:axId val="327213056"/>
      </c:barChart>
      <c:catAx>
        <c:axId val="3272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7209344"/>
        <c:crosses val="autoZero"/>
        <c:auto val="1"/>
        <c:lblAlgn val="ctr"/>
        <c:lblOffset val="100"/>
        <c:tickMarkSkip val="1"/>
        <c:noMultiLvlLbl val="0"/>
      </c:catAx>
      <c:valAx>
        <c:axId val="327209344"/>
        <c:scaling>
          <c:orientation val="minMax"/>
          <c:max val="8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Einsparungen bei Heizenergie in kWh</a:t>
                </a:r>
              </a:p>
            </c:rich>
          </c:tx>
          <c:layout>
            <c:manualLayout>
              <c:xMode val="edge"/>
              <c:yMode val="edge"/>
              <c:x val="1.1458333333333333E-2"/>
              <c:y val="0.2239057239057239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7207552"/>
        <c:crosses val="autoZero"/>
        <c:crossBetween val="between"/>
        <c:majorUnit val="10000"/>
        <c:minorUnit val="2000"/>
      </c:valAx>
      <c:catAx>
        <c:axId val="327211264"/>
        <c:scaling>
          <c:orientation val="minMax"/>
        </c:scaling>
        <c:delete val="1"/>
        <c:axPos val="b"/>
        <c:majorTickMark val="out"/>
        <c:minorTickMark val="none"/>
        <c:tickLblPos val="nextTo"/>
        <c:crossAx val="327213056"/>
        <c:crosses val="autoZero"/>
        <c:auto val="1"/>
        <c:lblAlgn val="ctr"/>
        <c:lblOffset val="100"/>
        <c:noMultiLvlLbl val="0"/>
      </c:catAx>
      <c:valAx>
        <c:axId val="327213056"/>
        <c:scaling>
          <c:orientation val="minMax"/>
          <c:max val="1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Einsparungen bei Heizenergie in %</a:t>
                </a:r>
              </a:p>
            </c:rich>
          </c:tx>
          <c:layout>
            <c:manualLayout>
              <c:xMode val="edge"/>
              <c:yMode val="edge"/>
              <c:x val="0.95833333333333337"/>
              <c:y val="0.2390572390572390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7211264"/>
        <c:crosses val="max"/>
        <c:crossBetween val="between"/>
        <c:majorUnit val="1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Einsparungen der Schulen beim Strom 2015</a:t>
            </a:r>
          </a:p>
        </c:rich>
      </c:tx>
      <c:layout>
        <c:manualLayout>
          <c:xMode val="edge"/>
          <c:yMode val="edge"/>
          <c:x val="0.28437499999999999"/>
          <c:y val="2.0202020202020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54166666666667"/>
          <c:y val="0.12962962962962962"/>
          <c:w val="0.74895833333333328"/>
          <c:h val="0.68181818181818177"/>
        </c:manualLayout>
      </c:layout>
      <c:barChart>
        <c:barDir val="col"/>
        <c:grouping val="clustered"/>
        <c:varyColors val="0"/>
        <c:ser>
          <c:idx val="1"/>
          <c:order val="0"/>
          <c:tx>
            <c:v>Einsparung kWh</c:v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'2015'!$B$8:$B$14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'2015'!$I$8:$I$14</c:f>
              <c:numCache>
                <c:formatCode>#,##0</c:formatCode>
                <c:ptCount val="7"/>
                <c:pt idx="0">
                  <c:v>6290.7999999999993</c:v>
                </c:pt>
                <c:pt idx="1">
                  <c:v>2491</c:v>
                </c:pt>
                <c:pt idx="2">
                  <c:v>550</c:v>
                </c:pt>
                <c:pt idx="3">
                  <c:v>3096</c:v>
                </c:pt>
                <c:pt idx="4">
                  <c:v>1756.5666666666657</c:v>
                </c:pt>
                <c:pt idx="5">
                  <c:v>5803.644253333332</c:v>
                </c:pt>
                <c:pt idx="6">
                  <c:v>5357.2100800000044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28033408"/>
        <c:axId val="328034944"/>
      </c:barChart>
      <c:barChart>
        <c:barDir val="col"/>
        <c:grouping val="clustered"/>
        <c:varyColors val="0"/>
        <c:ser>
          <c:idx val="0"/>
          <c:order val="1"/>
          <c:tx>
            <c:v>Einsparung %</c:v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'2015'!$B$8:$B$14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'2015'!$J$8:$J$14</c:f>
              <c:numCache>
                <c:formatCode>0.0</c:formatCode>
                <c:ptCount val="7"/>
                <c:pt idx="0">
                  <c:v>17.780164495067972</c:v>
                </c:pt>
                <c:pt idx="1">
                  <c:v>7.9847421226399966</c:v>
                </c:pt>
                <c:pt idx="2">
                  <c:v>0.71951857666143382</c:v>
                </c:pt>
                <c:pt idx="3">
                  <c:v>5.6927461616254487</c:v>
                </c:pt>
                <c:pt idx="4">
                  <c:v>6.1595951968786453</c:v>
                </c:pt>
                <c:pt idx="5">
                  <c:v>5.4639024976417785</c:v>
                </c:pt>
                <c:pt idx="6">
                  <c:v>5.4639024976417847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328041216"/>
        <c:axId val="328042752"/>
      </c:barChart>
      <c:catAx>
        <c:axId val="32803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8034944"/>
        <c:crosses val="autoZero"/>
        <c:auto val="1"/>
        <c:lblAlgn val="ctr"/>
        <c:lblOffset val="100"/>
        <c:tickMarkSkip val="1"/>
        <c:noMultiLvlLbl val="0"/>
      </c:catAx>
      <c:valAx>
        <c:axId val="328034944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Einsparungen beim Strom in kWh</a:t>
                </a:r>
              </a:p>
            </c:rich>
          </c:tx>
          <c:layout>
            <c:manualLayout>
              <c:xMode val="edge"/>
              <c:yMode val="edge"/>
              <c:x val="1.1458333333333333E-2"/>
              <c:y val="0.250841750841750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8033408"/>
        <c:crosses val="autoZero"/>
        <c:crossBetween val="between"/>
        <c:majorUnit val="1000"/>
      </c:valAx>
      <c:catAx>
        <c:axId val="32804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328042752"/>
        <c:crosses val="autoZero"/>
        <c:auto val="1"/>
        <c:lblAlgn val="ctr"/>
        <c:lblOffset val="100"/>
        <c:noMultiLvlLbl val="0"/>
      </c:catAx>
      <c:valAx>
        <c:axId val="328042752"/>
        <c:scaling>
          <c:orientation val="minMax"/>
          <c:max val="100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Einsparungen beim Strom in %</a:t>
                </a:r>
              </a:p>
            </c:rich>
          </c:tx>
          <c:layout>
            <c:manualLayout>
              <c:xMode val="edge"/>
              <c:yMode val="edge"/>
              <c:x val="0.95833333333333337"/>
              <c:y val="0.26599326599326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8041216"/>
        <c:crosses val="max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Einsparungen der Schulen beim Wasser 2015</a:t>
            </a:r>
          </a:p>
        </c:rich>
      </c:tx>
      <c:layout>
        <c:manualLayout>
          <c:xMode val="edge"/>
          <c:yMode val="edge"/>
          <c:x val="0.27812500000000001"/>
          <c:y val="2.0202020202020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291666666666666"/>
          <c:y val="0.12962962962962962"/>
          <c:w val="0.73958333333333337"/>
          <c:h val="0.68181818181818177"/>
        </c:manualLayout>
      </c:layout>
      <c:barChart>
        <c:barDir val="col"/>
        <c:grouping val="clustered"/>
        <c:varyColors val="0"/>
        <c:ser>
          <c:idx val="0"/>
          <c:order val="1"/>
          <c:tx>
            <c:v>Einsparung m³</c:v>
          </c:tx>
          <c:spPr>
            <a:solidFill>
              <a:srgbClr val="007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'2015'!$B$38:$B$44</c:f>
              <c:strCache>
                <c:ptCount val="7"/>
                <c:pt idx="0">
                  <c:v>Reinhard-von-Koenig-Schule</c:v>
                </c:pt>
                <c:pt idx="1">
                  <c:v>Greutschule</c:v>
                </c:pt>
                <c:pt idx="2">
                  <c:v>Kopernikus Gymnasium</c:v>
                </c:pt>
                <c:pt idx="3">
                  <c:v>Karl-Keßler-Schule Gebäude A</c:v>
                </c:pt>
                <c:pt idx="4">
                  <c:v>Grundschule Waldhausen</c:v>
                </c:pt>
                <c:pt idx="5">
                  <c:v>Schillerschule</c:v>
                </c:pt>
                <c:pt idx="6">
                  <c:v>Realschule auf dem Galgenberg</c:v>
                </c:pt>
              </c:strCache>
            </c:strRef>
          </c:cat>
          <c:val>
            <c:numRef>
              <c:f>'2015'!$I$38:$I$44</c:f>
              <c:numCache>
                <c:formatCode>#,##0</c:formatCode>
                <c:ptCount val="7"/>
                <c:pt idx="0">
                  <c:v>21.065000000000055</c:v>
                </c:pt>
                <c:pt idx="1">
                  <c:v>0</c:v>
                </c:pt>
                <c:pt idx="2">
                  <c:v>49.889999999999986</c:v>
                </c:pt>
                <c:pt idx="3">
                  <c:v>0</c:v>
                </c:pt>
                <c:pt idx="4">
                  <c:v>4.556666666666672</c:v>
                </c:pt>
                <c:pt idx="5">
                  <c:v>0</c:v>
                </c:pt>
                <c:pt idx="6">
                  <c:v>89.956666666666706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28478080"/>
        <c:axId val="328488064"/>
      </c:barChart>
      <c:barChart>
        <c:barDir val="col"/>
        <c:grouping val="clustered"/>
        <c:varyColors val="0"/>
        <c:ser>
          <c:idx val="1"/>
          <c:order val="0"/>
          <c:tx>
            <c:v>Einsparung %</c:v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'2015'!$J$38:$J$44</c:f>
              <c:numCache>
                <c:formatCode>0.0</c:formatCode>
                <c:ptCount val="7"/>
                <c:pt idx="0">
                  <c:v>4.5270408218088933</c:v>
                </c:pt>
                <c:pt idx="1">
                  <c:v>0</c:v>
                </c:pt>
                <c:pt idx="2">
                  <c:v>6.1117236310180072</c:v>
                </c:pt>
                <c:pt idx="3">
                  <c:v>0</c:v>
                </c:pt>
                <c:pt idx="4">
                  <c:v>3.1986335025855848</c:v>
                </c:pt>
                <c:pt idx="5">
                  <c:v>0</c:v>
                </c:pt>
                <c:pt idx="6">
                  <c:v>12.09116650836037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328489984"/>
        <c:axId val="328495872"/>
      </c:barChart>
      <c:catAx>
        <c:axId val="32847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8488064"/>
        <c:crosses val="autoZero"/>
        <c:auto val="1"/>
        <c:lblAlgn val="ctr"/>
        <c:lblOffset val="100"/>
        <c:tickMarkSkip val="1"/>
        <c:noMultiLvlLbl val="0"/>
      </c:catAx>
      <c:valAx>
        <c:axId val="3284880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Einsparungen beim Wasser in m³
</a:t>
                </a:r>
              </a:p>
            </c:rich>
          </c:tx>
          <c:layout>
            <c:manualLayout>
              <c:xMode val="edge"/>
              <c:yMode val="edge"/>
              <c:x val="1.1458333333333333E-2"/>
              <c:y val="0.2542087542087542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8478080"/>
        <c:crosses val="autoZero"/>
        <c:crossBetween val="between"/>
        <c:majorUnit val="20"/>
      </c:valAx>
      <c:catAx>
        <c:axId val="32848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28495872"/>
        <c:crosses val="autoZero"/>
        <c:auto val="1"/>
        <c:lblAlgn val="ctr"/>
        <c:lblOffset val="100"/>
        <c:noMultiLvlLbl val="0"/>
      </c:catAx>
      <c:valAx>
        <c:axId val="328495872"/>
        <c:scaling>
          <c:orientation val="minMax"/>
          <c:max val="100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Einsparungen beim Wasser in %</a:t>
                </a:r>
              </a:p>
            </c:rich>
          </c:tx>
          <c:layout>
            <c:manualLayout>
              <c:xMode val="edge"/>
              <c:yMode val="edge"/>
              <c:x val="0.95833333333333337"/>
              <c:y val="0.2558922558922558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28489984"/>
        <c:crosses val="max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D2CDE40F-C298-4A67-82BA-235762DB95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573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EE053-9E06-4E74-A31F-691790B4B0B3}" type="slidenum">
              <a:rPr lang="de-DE" altLang="de-DE" sz="1300" smtClean="0">
                <a:solidFill>
                  <a:schemeClr val="tx2"/>
                </a:solidFill>
                <a:latin typeface="TheSans B7 Bold" pitchFamily="34" charset="0"/>
              </a:rPr>
              <a:pPr eaLnBrk="1" hangingPunct="1">
                <a:spcBef>
                  <a:spcPct val="0"/>
                </a:spcBef>
              </a:pPr>
              <a:t>0</a:t>
            </a:fld>
            <a:endParaRPr lang="de-DE" altLang="de-DE" sz="1300" smtClean="0">
              <a:solidFill>
                <a:schemeClr val="tx2"/>
              </a:solidFill>
              <a:latin typeface="TheSans B7 Bold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9338" y="790575"/>
            <a:ext cx="5056187" cy="37925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897438"/>
            <a:ext cx="5197475" cy="4583112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E0652-BD3A-4487-844D-4FC8259E5881}" type="slidenum">
              <a:rPr lang="de-DE" altLang="de-DE" sz="1300" smtClean="0">
                <a:solidFill>
                  <a:schemeClr val="tx2"/>
                </a:solidFill>
                <a:latin typeface="TheSans B7 Bold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z="1300" smtClean="0">
              <a:solidFill>
                <a:schemeClr val="tx2"/>
              </a:solidFill>
              <a:latin typeface="TheSans B7 Bold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E0652-BD3A-4487-844D-4FC8259E5881}" type="slidenum">
              <a:rPr lang="de-DE" altLang="de-DE" sz="1300" smtClean="0">
                <a:solidFill>
                  <a:schemeClr val="tx2"/>
                </a:solidFill>
                <a:latin typeface="TheSans B7 Bold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de-DE" altLang="de-DE" sz="1300" smtClean="0">
              <a:solidFill>
                <a:schemeClr val="tx2"/>
              </a:solidFill>
              <a:latin typeface="TheSans B7 Bold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2"/>
                </a:solidFill>
                <a:latin typeface="TheSans B7 Bold" pitchFamily="34" charset="0"/>
              </a:defRPr>
            </a:lvl1pPr>
            <a:lvl2pPr marL="772445" indent="-297094" eaLnBrk="0" hangingPunct="0">
              <a:defRPr sz="2500">
                <a:solidFill>
                  <a:schemeClr val="tx2"/>
                </a:solidFill>
                <a:latin typeface="TheSans B7 Bold" pitchFamily="34" charset="0"/>
              </a:defRPr>
            </a:lvl2pPr>
            <a:lvl3pPr marL="1188377" indent="-237675" eaLnBrk="0" hangingPunct="0">
              <a:defRPr sz="2500">
                <a:solidFill>
                  <a:schemeClr val="tx2"/>
                </a:solidFill>
                <a:latin typeface="TheSans B7 Bold" pitchFamily="34" charset="0"/>
              </a:defRPr>
            </a:lvl3pPr>
            <a:lvl4pPr marL="1663728" indent="-237675" eaLnBrk="0" hangingPunct="0">
              <a:defRPr sz="2500">
                <a:solidFill>
                  <a:schemeClr val="tx2"/>
                </a:solidFill>
                <a:latin typeface="TheSans B7 Bold" pitchFamily="34" charset="0"/>
              </a:defRPr>
            </a:lvl4pPr>
            <a:lvl5pPr marL="2139079" indent="-237675" eaLnBrk="0" hangingPunct="0">
              <a:defRPr sz="2500">
                <a:solidFill>
                  <a:schemeClr val="tx2"/>
                </a:solidFill>
                <a:latin typeface="TheSans B7 Bold" pitchFamily="34" charset="0"/>
              </a:defRPr>
            </a:lvl5pPr>
            <a:lvl6pPr marL="2614430" indent="-237675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TheSans B7 Bold" pitchFamily="34" charset="0"/>
              </a:defRPr>
            </a:lvl6pPr>
            <a:lvl7pPr marL="3089780" indent="-237675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TheSans B7 Bold" pitchFamily="34" charset="0"/>
              </a:defRPr>
            </a:lvl7pPr>
            <a:lvl8pPr marL="3565131" indent="-237675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TheSans B7 Bold" pitchFamily="34" charset="0"/>
              </a:defRPr>
            </a:lvl8pPr>
            <a:lvl9pPr marL="4040482" indent="-237675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eaLnBrk="1" hangingPunct="1"/>
            <a:fld id="{E4EE2F05-D7C5-4A05-B80D-BAD853DF0534}" type="slidenum">
              <a:rPr lang="de-DE" altLang="de-DE" sz="120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de-DE" altLang="de-DE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2265"/>
            <a:ext cx="5205932" cy="4605575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445" indent="-2970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8377" indent="-23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728" indent="-23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9079" indent="-23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443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978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5131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40482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1CA091-693C-44EC-9D88-AA8AA2D383CD}" type="slidenum">
              <a:rPr lang="de-DE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DE" altLang="de-DE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0" tIns="47535" rIns="95070" bIns="4753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AB5EF0-CE81-4C85-A004-37D4878487FF}" type="slidenum">
              <a:rPr lang="de-DE" altLang="de-DE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0619"/>
            <a:ext cx="5205932" cy="4607221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445" indent="-2970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8377" indent="-23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728" indent="-23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9079" indent="-23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443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9780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5131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40482" indent="-23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761FF5-4EC6-44F7-8C2C-BFC48234216A}" type="slidenum">
              <a:rPr lang="de-DE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de-DE" altLang="de-DE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2265"/>
            <a:ext cx="5205932" cy="4605575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766908-57B1-4C78-8133-0E9281A783EB}" type="slidenum">
              <a:rPr lang="de-DE" altLang="de-DE" sz="1300" smtClean="0">
                <a:solidFill>
                  <a:schemeClr val="tx2"/>
                </a:solidFill>
                <a:latin typeface="TheSans B7 Bold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e-DE" altLang="de-DE" sz="1300" smtClean="0">
              <a:solidFill>
                <a:schemeClr val="tx2"/>
              </a:solidFill>
              <a:latin typeface="TheSans B7 Bold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" y="3429000"/>
            <a:ext cx="8991600" cy="3352800"/>
          </a:xfrm>
          <a:prstGeom prst="rect">
            <a:avLst/>
          </a:prstGeom>
          <a:solidFill>
            <a:srgbClr val="F6E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552950" y="85725"/>
            <a:ext cx="450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6200" y="0"/>
            <a:ext cx="0" cy="678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76200" y="6781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9067800" y="85725"/>
            <a:ext cx="0" cy="669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pic>
        <p:nvPicPr>
          <p:cNvPr id="9" name="Picture 15" descr="KEA_Logo_gelb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9675"/>
            <a:ext cx="4876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0960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3962400"/>
            <a:ext cx="7239000" cy="533400"/>
          </a:xfrm>
        </p:spPr>
        <p:txBody>
          <a:bodyPr/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61164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C6D5-8FED-4BB1-84D3-00372EB2F9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55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39050" y="219075"/>
            <a:ext cx="1200150" cy="5191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38600" y="219075"/>
            <a:ext cx="3448050" cy="51911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FD40-9298-4429-AD15-6F78FA8BF8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61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038600" y="219075"/>
            <a:ext cx="4800600" cy="857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038600" y="1295400"/>
            <a:ext cx="23241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15100" y="1295400"/>
            <a:ext cx="23241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038600" y="3429000"/>
            <a:ext cx="23241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100" y="3429000"/>
            <a:ext cx="23241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67C1-4137-4017-B91A-87DAE8B891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90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10105-6A5E-4DB3-991F-5CCD7A1DBA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62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AEFF0-DE9E-45D0-B32E-BF0A2E0022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694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38600" y="1295400"/>
            <a:ext cx="2324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100" y="1295400"/>
            <a:ext cx="2324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DA55F-E316-405A-9614-F9CAD77C75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1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47BE-43B8-43FB-BE96-997212B488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72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CD823-32E1-436C-8068-53FD213C7E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1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C79E-9CFC-4FD3-9230-7905D7F4F3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7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CD87-E6AB-4874-9B87-5DEAF44B438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84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D603-1C47-46DD-AF06-03B2C1A205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79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8600" y="12954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48125" y="6513513"/>
            <a:ext cx="4267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13513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976766E-5BDF-4DA9-9A25-C1BC081E74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6200" y="0"/>
            <a:ext cx="8991600" cy="1066800"/>
          </a:xfrm>
          <a:prstGeom prst="rect">
            <a:avLst/>
          </a:prstGeom>
          <a:solidFill>
            <a:srgbClr val="F6E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8600" y="219075"/>
            <a:ext cx="480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31" name="Line 11"/>
          <p:cNvSpPr>
            <a:spLocks noChangeShapeType="1"/>
          </p:cNvSpPr>
          <p:nvPr/>
        </p:nvSpPr>
        <p:spPr bwMode="auto">
          <a:xfrm>
            <a:off x="4114800" y="10668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76200" y="0"/>
            <a:ext cx="0" cy="647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 flipH="1">
            <a:off x="76200" y="6477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 flipH="1" flipV="1">
            <a:off x="9067800" y="1066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219075" y="6513513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smtClean="0">
                <a:solidFill>
                  <a:schemeClr val="tx1"/>
                </a:solidFill>
                <a:latin typeface="TheSans B5 Plain" pitchFamily="34" charset="0"/>
              </a:rPr>
              <a:t>www.kea-bw.de</a:t>
            </a:r>
          </a:p>
        </p:txBody>
      </p:sp>
      <p:pic>
        <p:nvPicPr>
          <p:cNvPr id="1036" name="Picture 23" descr="KEA_vorGelb_246_230_0_schr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1450"/>
            <a:ext cx="1622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E703"/>
        </a:buClr>
        <a:buSzPct val="15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heSans B4 SemiLigh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heSans B4 SemiLigh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heSans B4 SemiLigh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908175" y="3644900"/>
            <a:ext cx="576103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dirty="0">
                <a:solidFill>
                  <a:schemeClr val="tx2"/>
                </a:solidFill>
                <a:latin typeface="TheSans B7 Bold" pitchFamily="34" charset="0"/>
              </a:rPr>
              <a:t>Kommunales Energiemanagement </a:t>
            </a:r>
            <a:br>
              <a:rPr lang="de-DE" altLang="de-DE" sz="2400" dirty="0">
                <a:solidFill>
                  <a:schemeClr val="tx2"/>
                </a:solidFill>
                <a:latin typeface="TheSans B7 Bold" pitchFamily="34" charset="0"/>
              </a:rPr>
            </a:br>
            <a:r>
              <a:rPr lang="de-DE" altLang="de-DE" sz="2400" dirty="0">
                <a:solidFill>
                  <a:schemeClr val="tx2"/>
                </a:solidFill>
                <a:latin typeface="TheSans B7 Bold" pitchFamily="34" charset="0"/>
              </a:rPr>
              <a:t>Stadt </a:t>
            </a:r>
            <a:r>
              <a:rPr lang="de-DE" altLang="de-DE" sz="2400" dirty="0" smtClean="0">
                <a:solidFill>
                  <a:schemeClr val="tx2"/>
                </a:solidFill>
                <a:latin typeface="TheSans B7 Bold" pitchFamily="34" charset="0"/>
              </a:rPr>
              <a:t>Aalen</a:t>
            </a:r>
            <a:r>
              <a:rPr lang="de-DE" altLang="de-DE" sz="2400" dirty="0">
                <a:solidFill>
                  <a:schemeClr val="tx2"/>
                </a:solidFill>
                <a:latin typeface="TheSans B7 Bold" pitchFamily="34" charset="0"/>
              </a:rPr>
              <a:t/>
            </a:r>
            <a:br>
              <a:rPr lang="de-DE" altLang="de-DE" sz="2400" dirty="0">
                <a:solidFill>
                  <a:schemeClr val="tx2"/>
                </a:solidFill>
                <a:latin typeface="TheSans B7 Bold" pitchFamily="34" charset="0"/>
              </a:rPr>
            </a:br>
            <a:r>
              <a:rPr lang="de-DE" altLang="de-DE" sz="2400" dirty="0">
                <a:solidFill>
                  <a:schemeClr val="tx2"/>
                </a:solidFill>
              </a:rPr>
              <a:t>Ergebnisse des </a:t>
            </a:r>
            <a:r>
              <a:rPr lang="de-DE" altLang="de-DE" sz="2400" dirty="0" smtClean="0">
                <a:solidFill>
                  <a:schemeClr val="tx2"/>
                </a:solidFill>
              </a:rPr>
              <a:t>ersten Jahres </a:t>
            </a:r>
            <a:r>
              <a:rPr lang="de-DE" altLang="de-DE" sz="2400" dirty="0">
                <a:solidFill>
                  <a:schemeClr val="tx2"/>
                </a:solidFill>
              </a:rPr>
              <a:t>des </a:t>
            </a:r>
            <a:r>
              <a:rPr lang="de-DE" altLang="de-DE" sz="2400" dirty="0" smtClean="0">
                <a:solidFill>
                  <a:schemeClr val="tx2"/>
                </a:solidFill>
              </a:rPr>
              <a:t>fifty-fifty </a:t>
            </a:r>
            <a:r>
              <a:rPr lang="de-DE" altLang="de-DE" sz="2400" dirty="0">
                <a:solidFill>
                  <a:schemeClr val="tx2"/>
                </a:solidFill>
              </a:rPr>
              <a:t>Projektes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dirty="0">
                <a:solidFill>
                  <a:schemeClr val="tx2"/>
                </a:solidFill>
              </a:rPr>
              <a:t>an </a:t>
            </a:r>
            <a:r>
              <a:rPr lang="de-DE" altLang="de-DE" sz="2400" dirty="0" err="1" smtClean="0">
                <a:solidFill>
                  <a:schemeClr val="tx2"/>
                </a:solidFill>
              </a:rPr>
              <a:t>Aalener</a:t>
            </a:r>
            <a:r>
              <a:rPr lang="de-DE" altLang="de-DE" sz="2400" dirty="0" smtClean="0">
                <a:solidFill>
                  <a:schemeClr val="tx2"/>
                </a:solidFill>
              </a:rPr>
              <a:t> Schulen</a:t>
            </a:r>
            <a:r>
              <a:rPr lang="de-DE" altLang="de-DE" sz="2400" dirty="0">
                <a:solidFill>
                  <a:schemeClr val="tx2"/>
                </a:solidFill>
              </a:rPr>
              <a:t/>
            </a:r>
            <a:br>
              <a:rPr lang="de-DE" altLang="de-DE" sz="2400" dirty="0">
                <a:solidFill>
                  <a:schemeClr val="tx2"/>
                </a:solidFill>
              </a:rPr>
            </a:br>
            <a:endParaRPr lang="de-DE" altLang="de-DE" sz="2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dirty="0">
                <a:latin typeface="Arial" charset="0"/>
              </a:rPr>
              <a:t>Referent: Horst Fernsner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25202D-3928-4437-B3DB-531887BA379E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Entwicklung des Wärmeverbrauchs aller Schulen</a:t>
            </a:r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26630"/>
              </p:ext>
            </p:extLst>
          </p:nvPr>
        </p:nvGraphicFramePr>
        <p:xfrm>
          <a:off x="251520" y="1196752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93F6AA-289C-4EFC-9AF2-3BC66BB43DF0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Entwicklung des </a:t>
            </a:r>
            <a:br>
              <a:rPr lang="de-DE" altLang="de-DE" smtClean="0"/>
            </a:br>
            <a:r>
              <a:rPr lang="de-DE" altLang="de-DE" smtClean="0"/>
              <a:t>Stromverbrauchs aller Schulen</a:t>
            </a:r>
          </a:p>
        </p:txBody>
      </p:sp>
      <p:graphicFrame>
        <p:nvGraphicFramePr>
          <p:cNvPr id="8" name="Diagram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84004"/>
              </p:ext>
            </p:extLst>
          </p:nvPr>
        </p:nvGraphicFramePr>
        <p:xfrm>
          <a:off x="107504" y="1124744"/>
          <a:ext cx="8753227" cy="512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81C7F9-14B3-4029-8934-78403FAF4809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Entwicklung des Wasserverbrauchs aller Schulen</a:t>
            </a:r>
          </a:p>
        </p:txBody>
      </p:sp>
      <p:graphicFrame>
        <p:nvGraphicFramePr>
          <p:cNvPr id="8" name="Diagram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37101"/>
              </p:ext>
            </p:extLst>
          </p:nvPr>
        </p:nvGraphicFramePr>
        <p:xfrm>
          <a:off x="323529" y="1196752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F16BEB-3785-4A5B-A6B1-BA4DE9CD91F5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219075"/>
            <a:ext cx="5203304" cy="857250"/>
          </a:xfrm>
          <a:noFill/>
        </p:spPr>
        <p:txBody>
          <a:bodyPr/>
          <a:lstStyle/>
          <a:p>
            <a:pPr algn="ctr" eaLnBrk="1" hangingPunct="1"/>
            <a:r>
              <a:rPr lang="de-DE" altLang="de-DE" dirty="0" smtClean="0"/>
              <a:t>Entwicklung des Wärmeverbrauchs </a:t>
            </a:r>
            <a:br>
              <a:rPr lang="de-DE" altLang="de-DE" dirty="0" smtClean="0"/>
            </a:br>
            <a:r>
              <a:rPr lang="de-DE" altLang="de-DE" dirty="0" smtClean="0"/>
              <a:t>- Einzeldarstellung -</a:t>
            </a:r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44017"/>
              </p:ext>
            </p:extLst>
          </p:nvPr>
        </p:nvGraphicFramePr>
        <p:xfrm>
          <a:off x="395536" y="1340768"/>
          <a:ext cx="8609211" cy="491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40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F16BEB-3785-4A5B-A6B1-BA4DE9CD91F5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de-DE" altLang="de-DE" smtClean="0"/>
              <a:t>Entwicklung des Stromverbrauchs </a:t>
            </a:r>
            <a:br>
              <a:rPr lang="de-DE" altLang="de-DE" smtClean="0"/>
            </a:br>
            <a:r>
              <a:rPr lang="de-DE" altLang="de-DE" smtClean="0"/>
              <a:t>- Einzeldarstellung -</a:t>
            </a:r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87866"/>
              </p:ext>
            </p:extLst>
          </p:nvPr>
        </p:nvGraphicFramePr>
        <p:xfrm>
          <a:off x="251520" y="1340768"/>
          <a:ext cx="8681219" cy="491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E538EA-A73F-46C7-8841-5AEF5E99074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188913"/>
            <a:ext cx="5275262" cy="857250"/>
          </a:xfrm>
          <a:noFill/>
        </p:spPr>
        <p:txBody>
          <a:bodyPr/>
          <a:lstStyle/>
          <a:p>
            <a:pPr algn="ctr" eaLnBrk="1" hangingPunct="1"/>
            <a:r>
              <a:rPr lang="de-DE" altLang="de-DE" smtClean="0"/>
              <a:t>Entwicklung des Wasserverbrauchs </a:t>
            </a:r>
            <a:br>
              <a:rPr lang="de-DE" altLang="de-DE" smtClean="0"/>
            </a:br>
            <a:r>
              <a:rPr lang="de-DE" altLang="de-DE" smtClean="0"/>
              <a:t>- Einzeldarstellung -</a:t>
            </a:r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62961"/>
              </p:ext>
            </p:extLst>
          </p:nvPr>
        </p:nvGraphicFramePr>
        <p:xfrm>
          <a:off x="251520" y="1196752"/>
          <a:ext cx="8757989" cy="521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2225EC-7D43-4622-B20A-D8999ED0C408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Zusammenfassung der Einsparungen </a:t>
            </a:r>
            <a:r>
              <a:rPr lang="de-DE" altLang="de-DE" sz="1400" dirty="0" smtClean="0"/>
              <a:t> (Anteil Schulen 50%)</a:t>
            </a:r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78044"/>
              </p:ext>
            </p:extLst>
          </p:nvPr>
        </p:nvGraphicFramePr>
        <p:xfrm>
          <a:off x="179512" y="1268760"/>
          <a:ext cx="8685981" cy="514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2225EC-7D43-4622-B20A-D8999ED0C408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Auszahlung der Einsparung</a:t>
            </a:r>
            <a:endParaRPr lang="de-DE" altLang="de-DE" sz="1400" dirty="0" smtClean="0"/>
          </a:p>
        </p:txBody>
      </p:sp>
      <p:pic>
        <p:nvPicPr>
          <p:cNvPr id="1026" name="Picture 2" descr="Zeit Ist Geld, Fünf Vor Zwölf, Letzte Chance, Uhr, Z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1836"/>
            <a:ext cx="8568952" cy="49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7564536" y="6158790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2"/>
                </a:solidFill>
              </a:rPr>
              <a:t>Quelle </a:t>
            </a:r>
            <a:r>
              <a:rPr lang="de-DE" altLang="de-DE" sz="1200" dirty="0" err="1">
                <a:solidFill>
                  <a:schemeClr val="tx2"/>
                </a:solidFill>
              </a:rPr>
              <a:t>Pixabay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E81D9C-ABE4-4BDF-BAA1-1D3F01FEFAB8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505" y="1412875"/>
            <a:ext cx="8712646" cy="453707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sz="800" dirty="0" smtClean="0"/>
          </a:p>
          <a:p>
            <a:pPr eaLnBrk="1" hangingPunct="1">
              <a:buFont typeface="Wingdings" pitchFamily="2" charset="2"/>
              <a:buNone/>
            </a:pPr>
            <a:endParaRPr lang="de-DE" altLang="de-DE" sz="2400" b="1" dirty="0" smtClean="0"/>
          </a:p>
          <a:p>
            <a:pPr eaLnBrk="1" hangingPunct="1">
              <a:buFont typeface="Wingdings" pitchFamily="2" charset="2"/>
              <a:buNone/>
            </a:pPr>
            <a:endParaRPr lang="de-DE" altLang="de-DE" sz="2400" b="1" dirty="0" smtClean="0"/>
          </a:p>
          <a:p>
            <a:pPr eaLnBrk="1" hangingPunct="1"/>
            <a:r>
              <a:rPr lang="de-DE" altLang="de-DE" sz="2400" b="1" dirty="0" smtClean="0"/>
              <a:t>Ende des öffentlichen Teils der Vorstellung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400" b="1" dirty="0" smtClean="0"/>
          </a:p>
          <a:p>
            <a:pPr indent="12700" eaLnBrk="1" hangingPunct="1">
              <a:buFont typeface="Wingdings" pitchFamily="2" charset="2"/>
              <a:buNone/>
            </a:pPr>
            <a:r>
              <a:rPr lang="de-DE" altLang="de-DE" sz="2400" b="1" dirty="0" smtClean="0">
                <a:sym typeface="Wingdings" pitchFamily="2" charset="2"/>
              </a:rPr>
              <a:t> </a:t>
            </a:r>
            <a:r>
              <a:rPr lang="de-DE" altLang="de-DE" sz="2400" b="1" dirty="0" smtClean="0"/>
              <a:t>Beantwortung von Fragen der Presse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400" b="1" dirty="0" smtClean="0"/>
          </a:p>
          <a:p>
            <a:pPr eaLnBrk="1" hangingPunct="1"/>
            <a:endParaRPr lang="en-US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09C2B5-D967-4C9F-AD19-DD93631E2B57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dirty="0" smtClean="0"/>
              <a:t>Inhalt</a:t>
            </a:r>
            <a:r>
              <a:rPr lang="de-DE" altLang="de-DE" u="sng" dirty="0" smtClean="0"/>
              <a:t/>
            </a:r>
            <a:br>
              <a:rPr lang="de-DE" altLang="de-DE" u="sng" dirty="0" smtClean="0"/>
            </a:br>
            <a:r>
              <a:rPr lang="de-DE" altLang="de-DE" u="sng" dirty="0" smtClean="0"/>
              <a:t>Nicht öffentlicher Teil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125538"/>
            <a:ext cx="6768752" cy="5000625"/>
          </a:xfrm>
        </p:spPr>
        <p:txBody>
          <a:bodyPr/>
          <a:lstStyle/>
          <a:p>
            <a:pPr marL="430213" eaLnBrk="1" hangingPunct="1"/>
            <a:r>
              <a:rPr lang="de-DE" altLang="de-DE" b="1" dirty="0" smtClean="0">
                <a:solidFill>
                  <a:schemeClr val="bg1">
                    <a:lumMod val="75000"/>
                  </a:schemeClr>
                </a:solidFill>
              </a:rPr>
              <a:t>Öffentlicher Teil</a:t>
            </a:r>
          </a:p>
          <a:p>
            <a:pPr marL="87313" indent="0" eaLnBrk="1" hangingPunct="1">
              <a:buNone/>
              <a:tabLst>
                <a:tab pos="174625" algn="l"/>
                <a:tab pos="261938" algn="l"/>
                <a:tab pos="536575" algn="l"/>
              </a:tabLst>
            </a:pPr>
            <a:endParaRPr lang="de-DE" altLang="de-DE" sz="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42913" indent="0" eaLnBrk="1" hangingPunct="1">
              <a:buNone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.) Rahmendaten des </a:t>
            </a: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</a:rPr>
              <a:t>Projektes</a:t>
            </a:r>
          </a:p>
          <a:p>
            <a:pPr marL="442913" indent="0" eaLnBrk="1" hangingPunct="1">
              <a:buNone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</a:rPr>
              <a:t>2.) Einsparberechnung</a:t>
            </a:r>
          </a:p>
          <a:p>
            <a:pPr marL="442913" indent="0" eaLnBrk="1" hangingPunct="1">
              <a:buNone/>
            </a:pP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</a:rPr>
              <a:t>.) 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Ergebnisse des ersten Jahres des </a:t>
            </a:r>
            <a:r>
              <a:rPr lang="de-DE" altLang="de-DE" dirty="0" err="1">
                <a:solidFill>
                  <a:schemeClr val="bg1">
                    <a:lumMod val="75000"/>
                  </a:schemeClr>
                </a:solidFill>
              </a:rPr>
              <a:t>Fifty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de-DE" altLang="de-DE" dirty="0" err="1">
                <a:solidFill>
                  <a:schemeClr val="bg1">
                    <a:lumMod val="75000"/>
                  </a:schemeClr>
                </a:solidFill>
              </a:rPr>
              <a:t>Fifty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</a:rPr>
              <a:t>Projektes</a:t>
            </a:r>
          </a:p>
          <a:p>
            <a:pPr marL="442913" indent="0" eaLnBrk="1" hangingPunct="1">
              <a:buNone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</a:rPr>
              <a:t>4.) Auszahlung der Einsparbeteiligung</a:t>
            </a:r>
          </a:p>
          <a:p>
            <a:pPr marL="87313" indent="0" eaLnBrk="1" hangingPunct="1">
              <a:buNone/>
              <a:tabLst>
                <a:tab pos="174625" algn="l"/>
                <a:tab pos="261938" algn="l"/>
                <a:tab pos="536575" algn="l"/>
              </a:tabLst>
            </a:pPr>
            <a:endParaRPr lang="de-DE" altLang="de-DE" b="1" dirty="0" smtClean="0"/>
          </a:p>
          <a:p>
            <a:pPr marL="430213" eaLnBrk="1" hangingPunct="1">
              <a:tabLst>
                <a:tab pos="174625" algn="l"/>
                <a:tab pos="261938" algn="l"/>
                <a:tab pos="536575" algn="l"/>
              </a:tabLst>
            </a:pPr>
            <a:r>
              <a:rPr lang="de-DE" altLang="de-DE" b="1" dirty="0" smtClean="0"/>
              <a:t>Nicht öffentlicher Teil, </a:t>
            </a:r>
            <a:r>
              <a:rPr lang="de-DE" altLang="de-DE" dirty="0" smtClean="0"/>
              <a:t>Erfahrungsaustausch</a:t>
            </a:r>
          </a:p>
          <a:p>
            <a:pPr marL="442913" indent="0" eaLnBrk="1" hangingPunct="1">
              <a:buNone/>
            </a:pPr>
            <a:endParaRPr lang="de-DE" altLang="de-DE" sz="800" dirty="0" smtClean="0"/>
          </a:p>
          <a:p>
            <a:pPr marL="442913" indent="0" eaLnBrk="1" hangingPunct="1">
              <a:buNone/>
            </a:pPr>
            <a:r>
              <a:rPr lang="de-DE" altLang="de-DE" dirty="0" smtClean="0"/>
              <a:t>5.) Unterstützung </a:t>
            </a:r>
            <a:r>
              <a:rPr lang="de-DE" altLang="de-DE" dirty="0"/>
              <a:t>für die </a:t>
            </a:r>
            <a:r>
              <a:rPr lang="de-DE" altLang="de-DE" dirty="0" smtClean="0"/>
              <a:t>Schulen </a:t>
            </a:r>
            <a:r>
              <a:rPr lang="de-DE" altLang="de-DE" sz="1600" dirty="0" smtClean="0"/>
              <a:t>(bisher und zukünftig</a:t>
            </a:r>
            <a:r>
              <a:rPr lang="de-DE" altLang="de-DE" dirty="0" smtClean="0"/>
              <a:t>)</a:t>
            </a:r>
          </a:p>
          <a:p>
            <a:pPr marL="442913" indent="0" eaLnBrk="1" hangingPunct="1">
              <a:buNone/>
            </a:pPr>
            <a:r>
              <a:rPr lang="de-DE" altLang="de-DE" dirty="0"/>
              <a:t>6</a:t>
            </a:r>
            <a:r>
              <a:rPr lang="de-DE" altLang="de-DE" dirty="0" smtClean="0"/>
              <a:t>.) Bericht der Schulen</a:t>
            </a:r>
          </a:p>
          <a:p>
            <a:pPr marL="442913" indent="0" eaLnBrk="1" hangingPunct="1">
              <a:buNone/>
            </a:pPr>
            <a:r>
              <a:rPr lang="de-DE" altLang="de-DE" dirty="0" smtClean="0"/>
              <a:t>8.) Weiteres Vorgehen</a:t>
            </a:r>
          </a:p>
          <a:p>
            <a:pPr marL="87313" indent="0" eaLnBrk="1" hangingPunct="1">
              <a:buFont typeface="Wingdings" pitchFamily="2" charset="2"/>
              <a:buNone/>
              <a:tabLst>
                <a:tab pos="174625" algn="l"/>
                <a:tab pos="261938" algn="l"/>
                <a:tab pos="536575" algn="l"/>
              </a:tabLst>
            </a:pPr>
            <a:endParaRPr lang="de-DE" altLang="de-DE" dirty="0" smtClean="0"/>
          </a:p>
        </p:txBody>
      </p:sp>
      <p:pic>
        <p:nvPicPr>
          <p:cNvPr id="6" name="Picture 7" descr="Zurück In Der Schule, Lehrer, Kinder, Schüler, Taf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42" y="3356992"/>
            <a:ext cx="1944216" cy="27133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7740650" y="6091238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2"/>
                </a:solidFill>
              </a:rPr>
              <a:t>Quelle </a:t>
            </a:r>
            <a:r>
              <a:rPr lang="de-DE" altLang="de-DE" sz="1200" dirty="0" err="1">
                <a:solidFill>
                  <a:schemeClr val="tx2"/>
                </a:solidFill>
              </a:rPr>
              <a:t>Pixabay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7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09C2B5-D967-4C9F-AD19-DD93631E2B57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mtClean="0"/>
              <a:t>Inhalt</a:t>
            </a:r>
            <a:r>
              <a:rPr lang="de-DE" altLang="de-DE" u="sng" smtClean="0"/>
              <a:t/>
            </a:r>
            <a:br>
              <a:rPr lang="de-DE" altLang="de-DE" u="sng" smtClean="0"/>
            </a:br>
            <a:endParaRPr lang="de-DE" altLang="de-DE" u="sng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5538"/>
            <a:ext cx="8713093" cy="5241925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None/>
              <a:tabLst>
                <a:tab pos="174625" algn="l"/>
                <a:tab pos="261938" algn="l"/>
                <a:tab pos="536575" algn="l"/>
              </a:tabLst>
            </a:pPr>
            <a:endParaRPr lang="de-DE" altLang="de-DE" sz="2400" b="1" dirty="0" smtClean="0"/>
          </a:p>
          <a:p>
            <a:pPr marL="430213" eaLnBrk="1" hangingPunct="1"/>
            <a:r>
              <a:rPr lang="de-DE" altLang="de-DE" b="1" dirty="0" smtClean="0"/>
              <a:t>Öffentlicher Teil</a:t>
            </a:r>
          </a:p>
          <a:p>
            <a:pPr marL="87313" indent="0" eaLnBrk="1" hangingPunct="1">
              <a:buNone/>
              <a:tabLst>
                <a:tab pos="174625" algn="l"/>
                <a:tab pos="261938" algn="l"/>
                <a:tab pos="536575" algn="l"/>
              </a:tabLst>
            </a:pPr>
            <a:endParaRPr lang="de-DE" altLang="de-DE" b="1" dirty="0" smtClean="0"/>
          </a:p>
          <a:p>
            <a:pPr marL="442913" indent="0" eaLnBrk="1" hangingPunct="1">
              <a:buNone/>
            </a:pPr>
            <a:r>
              <a:rPr lang="de-DE" dirty="0"/>
              <a:t>1.) Begrüßung durch den 1.Bürgermeister Herr Steidle</a:t>
            </a:r>
          </a:p>
          <a:p>
            <a:pPr marL="442913" indent="0" eaLnBrk="1" hangingPunct="1">
              <a:buNone/>
            </a:pPr>
            <a:r>
              <a:rPr lang="de-DE" altLang="de-DE" dirty="0"/>
              <a:t>2.) Rahmendaten des Projektes</a:t>
            </a:r>
          </a:p>
          <a:p>
            <a:pPr marL="442913" indent="0" eaLnBrk="1" hangingPunct="1">
              <a:buNone/>
            </a:pPr>
            <a:r>
              <a:rPr lang="de-DE" altLang="de-DE" dirty="0"/>
              <a:t>3.) Einsparberechnung</a:t>
            </a:r>
          </a:p>
          <a:p>
            <a:pPr marL="442913" indent="0" eaLnBrk="1" hangingPunct="1">
              <a:buNone/>
            </a:pPr>
            <a:r>
              <a:rPr lang="de-DE" altLang="de-DE" dirty="0"/>
              <a:t>4.) Ergebnisse des ersten Jahres des </a:t>
            </a:r>
            <a:r>
              <a:rPr lang="de-DE" altLang="de-DE" dirty="0" err="1"/>
              <a:t>Fifty</a:t>
            </a:r>
            <a:r>
              <a:rPr lang="de-DE" altLang="de-DE" dirty="0"/>
              <a:t>- </a:t>
            </a:r>
            <a:r>
              <a:rPr lang="de-DE" altLang="de-DE" dirty="0" err="1"/>
              <a:t>Fifty</a:t>
            </a:r>
            <a:r>
              <a:rPr lang="de-DE" altLang="de-DE" dirty="0"/>
              <a:t> Projektes</a:t>
            </a:r>
          </a:p>
          <a:p>
            <a:pPr marL="442913" indent="0" eaLnBrk="1" hangingPunct="1">
              <a:buNone/>
            </a:pPr>
            <a:r>
              <a:rPr lang="de-DE" altLang="de-DE" dirty="0"/>
              <a:t>5.) Auszahlung der Einsparbeteiligung</a:t>
            </a:r>
          </a:p>
          <a:p>
            <a:pPr marL="442913" indent="0" eaLnBrk="1" hangingPunct="1">
              <a:buNone/>
            </a:pPr>
            <a:endParaRPr lang="de-DE" altLang="de-DE" b="1" dirty="0"/>
          </a:p>
          <a:p>
            <a:pPr marL="430213" eaLnBrk="1" hangingPunct="1">
              <a:tabLst>
                <a:tab pos="174625" algn="l"/>
                <a:tab pos="261938" algn="l"/>
                <a:tab pos="536575" algn="l"/>
              </a:tabLst>
            </a:pPr>
            <a:endParaRPr lang="de-DE" altLang="de-DE" b="1" dirty="0" smtClean="0"/>
          </a:p>
          <a:p>
            <a:pPr marL="430213" eaLnBrk="1" hangingPunct="1">
              <a:tabLst>
                <a:tab pos="174625" algn="l"/>
                <a:tab pos="261938" algn="l"/>
                <a:tab pos="536575" algn="l"/>
              </a:tabLst>
            </a:pPr>
            <a:r>
              <a:rPr lang="de-DE" altLang="de-DE" b="1" dirty="0" smtClean="0"/>
              <a:t>Nicht öffentlicher Teil</a:t>
            </a:r>
            <a:r>
              <a:rPr lang="de-DE" altLang="de-DE" dirty="0" smtClean="0"/>
              <a:t>, Erfahrungsaustausch</a:t>
            </a:r>
            <a:endParaRPr lang="de-DE" altLang="de-DE" b="1" dirty="0" smtClean="0"/>
          </a:p>
          <a:p>
            <a:pPr marL="87313" indent="0" eaLnBrk="1" hangingPunct="1">
              <a:buFont typeface="Wingdings" pitchFamily="2" charset="2"/>
              <a:buNone/>
              <a:tabLst>
                <a:tab pos="174625" algn="l"/>
                <a:tab pos="261938" algn="l"/>
                <a:tab pos="536575" algn="l"/>
              </a:tabLst>
            </a:pPr>
            <a:endParaRPr lang="de-DE" altLang="de-DE" dirty="0" smtClean="0"/>
          </a:p>
          <a:p>
            <a:pPr marL="87313" indent="0" eaLnBrk="1" hangingPunct="1">
              <a:buFont typeface="Wingdings" pitchFamily="2" charset="2"/>
              <a:buNone/>
              <a:tabLst>
                <a:tab pos="174625" algn="l"/>
                <a:tab pos="261938" algn="l"/>
                <a:tab pos="536575" algn="l"/>
              </a:tabLst>
            </a:pPr>
            <a:endParaRPr lang="de-DE" altLang="de-DE" dirty="0" smtClean="0"/>
          </a:p>
        </p:txBody>
      </p:sp>
      <p:pic>
        <p:nvPicPr>
          <p:cNvPr id="6" name="Picture 7" descr="Zurück In Der Schule, Lehrer, Kinder, Schüler, Taf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42" y="3466595"/>
            <a:ext cx="1944216" cy="27133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7740650" y="6229350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2"/>
                </a:solidFill>
              </a:rPr>
              <a:t>Quelle </a:t>
            </a:r>
            <a:r>
              <a:rPr lang="de-DE" altLang="de-DE" sz="1200" dirty="0" err="1">
                <a:solidFill>
                  <a:schemeClr val="tx2"/>
                </a:solidFill>
              </a:rPr>
              <a:t>Pixabay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0039C0-8F76-403C-B7D8-5CC1544320F8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116013" y="1412875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25146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29718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34290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38862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024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2636838"/>
          <a:ext cx="2592388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6087325" imgH="5971429" progId="MSPhotoEd.3">
                  <p:embed/>
                </p:oleObj>
              </mc:Choice>
              <mc:Fallback>
                <p:oleObj r:id="rId4" imgW="6087325" imgH="59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36838"/>
                        <a:ext cx="2592388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79388" y="1196975"/>
            <a:ext cx="3816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25146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29718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34290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38862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r>
              <a:rPr lang="de-DE" altLang="de-DE" sz="2000" b="1" dirty="0">
                <a:solidFill>
                  <a:schemeClr val="tx1"/>
                </a:solidFill>
                <a:latin typeface="TheSans B5 Plain" pitchFamily="34" charset="0"/>
              </a:rPr>
              <a:t>Unterstützung durch die KEA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endParaRPr lang="de-DE" altLang="de-DE" sz="600" b="1" dirty="0">
              <a:solidFill>
                <a:schemeClr val="tx1"/>
              </a:solidFill>
              <a:latin typeface="TheSans B5 Plain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FE703"/>
              </a:buClr>
              <a:buSzPct val="155000"/>
              <a:buFontTx/>
              <a:buChar char="-"/>
            </a:pP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Motivieren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FE703"/>
              </a:buClr>
              <a:buSzPct val="155000"/>
              <a:buFontTx/>
              <a:buChar char="-"/>
            </a:pP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Wissen vermitteln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FE703"/>
              </a:buClr>
              <a:buSzPct val="155000"/>
              <a:buFontTx/>
              <a:buChar char="-"/>
            </a:pP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Gewohnheiten ändern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endParaRPr lang="de-DE" altLang="de-DE" sz="1600" dirty="0">
              <a:solidFill>
                <a:schemeClr val="tx1"/>
              </a:solidFill>
              <a:latin typeface="TheSans B5 Plain" pitchFamily="34" charset="0"/>
            </a:endParaRPr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4356100" y="1196975"/>
            <a:ext cx="47879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1pPr>
            <a:lvl2pPr marL="742950" indent="-285750" eaLnBrk="0" hangingPunct="0"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marL="1143000" indent="-228600" eaLnBrk="0" hangingPunct="0"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marL="1600200" indent="-228600" eaLnBrk="0" hangingPunct="0"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marL="2057400" indent="-228600" eaLnBrk="0" hangingPunct="0"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25146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29718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34290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38862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261938" algn="l"/>
                <a:tab pos="622300" algn="l"/>
              </a:tabLs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</a:pPr>
            <a:endParaRPr lang="de-DE" altLang="de-DE" sz="1800" dirty="0" smtClean="0">
              <a:solidFill>
                <a:schemeClr val="tx1"/>
              </a:solidFill>
              <a:latin typeface="TheSans B5 Plain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</a:pPr>
            <a:endParaRPr lang="de-DE" altLang="de-DE" sz="1800" u="sng" dirty="0">
              <a:solidFill>
                <a:schemeClr val="tx1"/>
              </a:solidFill>
              <a:latin typeface="TheSans B5 Plain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E703"/>
              </a:buClr>
              <a:buSzPct val="155000"/>
            </a:pP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 </a:t>
            </a:r>
            <a:r>
              <a:rPr lang="de-DE" altLang="de-DE" sz="1800" u="sng" dirty="0">
                <a:solidFill>
                  <a:schemeClr val="tx1"/>
                </a:solidFill>
                <a:latin typeface="TheSans B5 Plain" pitchFamily="34" charset="0"/>
              </a:rPr>
              <a:t>Unterstützung und Schulung des </a:t>
            </a: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			</a:t>
            </a:r>
            <a:r>
              <a:rPr lang="de-DE" altLang="de-DE" sz="1800" u="sng" dirty="0" smtClean="0">
                <a:solidFill>
                  <a:schemeClr val="tx1"/>
                </a:solidFill>
                <a:latin typeface="TheSans B5 Plain" pitchFamily="34" charset="0"/>
              </a:rPr>
              <a:t>Hausmeisters </a:t>
            </a:r>
            <a:r>
              <a:rPr lang="de-DE" altLang="de-DE" sz="1600" u="sng" dirty="0" smtClean="0">
                <a:solidFill>
                  <a:schemeClr val="tx1"/>
                </a:solidFill>
                <a:latin typeface="TheSans B5 Plain" pitchFamily="34" charset="0"/>
              </a:rPr>
              <a:t>(</a:t>
            </a:r>
            <a:r>
              <a:rPr lang="de-DE" altLang="de-DE" sz="1600" dirty="0">
                <a:solidFill>
                  <a:schemeClr val="tx1"/>
                </a:solidFill>
                <a:latin typeface="TheSans B5 Plain" pitchFamily="34" charset="0"/>
              </a:rPr>
              <a:t>durch die Stadt)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 </a:t>
            </a:r>
            <a:r>
              <a:rPr lang="de-DE" altLang="de-DE" sz="1800" u="sng" dirty="0" smtClean="0">
                <a:solidFill>
                  <a:schemeClr val="tx1"/>
                </a:solidFill>
                <a:latin typeface="TheSans B5 Plain" pitchFamily="34" charset="0"/>
              </a:rPr>
              <a:t>Temperaturverlaufsmessungen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endParaRPr lang="de-DE" altLang="de-DE" sz="1800" u="sng" dirty="0" smtClean="0">
              <a:solidFill>
                <a:schemeClr val="tx1"/>
              </a:solidFill>
              <a:latin typeface="TheSans B5 Plain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altLang="de-DE" sz="1800" dirty="0" smtClean="0">
                <a:solidFill>
                  <a:schemeClr val="tx1"/>
                </a:solidFill>
                <a:latin typeface="TheSans B5 Plain" pitchFamily="34" charset="0"/>
                <a:sym typeface="Wingdings" panose="05000000000000000000" pitchFamily="2" charset="2"/>
              </a:rPr>
              <a:t> </a:t>
            </a:r>
            <a:r>
              <a:rPr lang="de-DE" altLang="de-DE" sz="1800" u="sng" dirty="0" smtClean="0">
                <a:solidFill>
                  <a:schemeClr val="tx1"/>
                </a:solidFill>
                <a:latin typeface="TheSans B5 Plain" pitchFamily="34" charset="0"/>
              </a:rPr>
              <a:t>Zuordnungen </a:t>
            </a:r>
            <a:r>
              <a:rPr lang="de-DE" altLang="de-DE" sz="1800" u="sng" dirty="0">
                <a:solidFill>
                  <a:schemeClr val="tx1"/>
                </a:solidFill>
                <a:latin typeface="TheSans B5 Plain" pitchFamily="34" charset="0"/>
              </a:rPr>
              <a:t>von Klassenzimmern zu </a:t>
            </a: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			</a:t>
            </a:r>
            <a:r>
              <a:rPr lang="de-DE" altLang="de-DE" sz="1800" u="sng" dirty="0">
                <a:solidFill>
                  <a:schemeClr val="tx1"/>
                </a:solidFill>
                <a:latin typeface="TheSans B5 Plain" pitchFamily="34" charset="0"/>
              </a:rPr>
              <a:t>Heizkreisen.</a:t>
            </a: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endParaRPr lang="de-DE" altLang="de-DE" sz="1800" dirty="0">
              <a:solidFill>
                <a:schemeClr val="tx1"/>
              </a:solidFill>
              <a:latin typeface="TheSans B5 Plain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 </a:t>
            </a:r>
            <a:r>
              <a:rPr lang="de-DE" altLang="de-DE" sz="1800" u="sng" dirty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Optimierungen durch die Gruppe </a:t>
            </a:r>
            <a:r>
              <a:rPr lang="de-DE" altLang="de-DE" sz="1800" u="sng" dirty="0" err="1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sEM</a:t>
            </a:r>
            <a:r>
              <a:rPr lang="de-DE" altLang="de-DE" sz="1800" u="sng" dirty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 </a:t>
            </a:r>
            <a:r>
              <a:rPr lang="de-DE" altLang="de-DE" sz="1800" dirty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			</a:t>
            </a:r>
            <a:r>
              <a:rPr lang="de-DE" altLang="de-DE" sz="1600" dirty="0" smtClean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(mit </a:t>
            </a:r>
            <a:r>
              <a:rPr lang="de-DE" altLang="de-DE" sz="1600" dirty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Unterstützung </a:t>
            </a:r>
            <a:r>
              <a:rPr lang="de-DE" altLang="de-DE" sz="1600" dirty="0" smtClean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der Stadt und </a:t>
            </a:r>
            <a:r>
              <a:rPr lang="de-DE" altLang="de-DE" sz="1600" dirty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der </a:t>
            </a:r>
            <a:r>
              <a:rPr lang="de-DE" altLang="de-DE" sz="1400" dirty="0" smtClean="0">
                <a:solidFill>
                  <a:schemeClr val="tx1"/>
                </a:solidFill>
                <a:latin typeface="TheSans B5 Plain" pitchFamily="34" charset="0"/>
                <a:sym typeface="Wingdings" pitchFamily="2" charset="2"/>
              </a:rPr>
              <a:t>KEA)</a:t>
            </a:r>
            <a:endParaRPr lang="de-DE" altLang="de-DE" sz="1400" dirty="0">
              <a:solidFill>
                <a:schemeClr val="tx1"/>
              </a:solidFill>
              <a:latin typeface="TheSans B4 SemiLight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None/>
            </a:pPr>
            <a:endParaRPr lang="de-DE" altLang="de-DE" sz="800" dirty="0">
              <a:solidFill>
                <a:schemeClr val="tx1"/>
              </a:solidFill>
              <a:latin typeface="TheSans B4 SemiLight" pitchFamily="34" charset="0"/>
            </a:endParaRPr>
          </a:p>
        </p:txBody>
      </p:sp>
      <p:grpSp>
        <p:nvGrpSpPr>
          <p:cNvPr id="402444" name="Group 12"/>
          <p:cNvGrpSpPr>
            <a:grpSpLocks/>
          </p:cNvGrpSpPr>
          <p:nvPr/>
        </p:nvGrpSpPr>
        <p:grpSpPr bwMode="auto">
          <a:xfrm>
            <a:off x="250825" y="2565400"/>
            <a:ext cx="3744913" cy="2447925"/>
            <a:chOff x="-1520" y="1253"/>
            <a:chExt cx="2677" cy="2009"/>
          </a:xfrm>
        </p:grpSpPr>
        <p:pic>
          <p:nvPicPr>
            <p:cNvPr id="13323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0" y="1253"/>
              <a:ext cx="2677" cy="2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4" name="Picture 14" descr="Thermofox_Mini_Bild_deu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480"/>
              <a:ext cx="816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3195" name="Picture 7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9" y="2565400"/>
            <a:ext cx="38893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38600" y="219075"/>
            <a:ext cx="4800600" cy="85725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algn="ctr" eaLnBrk="1" hangingPunct="1"/>
            <a:r>
              <a:rPr lang="de-DE" altLang="de-DE" kern="0" dirty="0" smtClean="0"/>
              <a:t>Unterstützung für die Schulen</a:t>
            </a:r>
            <a:br>
              <a:rPr lang="de-DE" altLang="de-DE" kern="0" dirty="0" smtClean="0"/>
            </a:br>
            <a:r>
              <a:rPr lang="de-DE" altLang="de-DE" kern="0" dirty="0" smtClean="0"/>
              <a:t> </a:t>
            </a:r>
            <a:r>
              <a:rPr lang="de-DE" altLang="de-DE" sz="2000" kern="0" dirty="0" smtClean="0">
                <a:latin typeface="+mn-lt"/>
              </a:rPr>
              <a:t>(Technische Angebote)</a:t>
            </a:r>
          </a:p>
        </p:txBody>
      </p:sp>
    </p:spTree>
    <p:extLst>
      <p:ext uri="{BB962C8B-B14F-4D97-AF65-F5344CB8AC3E}">
        <p14:creationId xmlns:p14="http://schemas.microsoft.com/office/powerpoint/2010/main" val="2682914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2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2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2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2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2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E48037-FD4E-4D27-A622-B2B9D061DF2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7950" y="1127125"/>
            <a:ext cx="3930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tabLst>
                <a:tab pos="174625" algn="l"/>
              </a:tabLst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4625" algn="l"/>
              </a:tabLst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4625" algn="l"/>
              </a:tabLst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462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462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marL="285750" indent="-285750">
              <a:defRPr/>
            </a:pPr>
            <a:r>
              <a:rPr lang="de-DE" altLang="de-DE" sz="1800" b="1" u="sng" dirty="0" smtClean="0">
                <a:latin typeface="+mn-lt"/>
                <a:cs typeface="Arial" charset="0"/>
              </a:rPr>
              <a:t>Ergebnis einer Messung</a:t>
            </a:r>
            <a:r>
              <a:rPr lang="de-DE" altLang="de-DE" sz="1800" dirty="0" smtClean="0">
                <a:latin typeface="+mn-lt"/>
                <a:cs typeface="Arial" charset="0"/>
              </a:rPr>
              <a:t>:</a:t>
            </a:r>
          </a:p>
        </p:txBody>
      </p:sp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7920879" cy="446449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038600" y="219075"/>
            <a:ext cx="4800600" cy="85725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algn="ctr" eaLnBrk="1" hangingPunct="1"/>
            <a:r>
              <a:rPr lang="de-DE" altLang="de-DE" kern="0" dirty="0" smtClean="0"/>
              <a:t>Unterstützung für die Schulen</a:t>
            </a:r>
            <a:br>
              <a:rPr lang="de-DE" altLang="de-DE" kern="0" dirty="0" smtClean="0"/>
            </a:br>
            <a:r>
              <a:rPr lang="de-DE" altLang="de-DE" kern="0" dirty="0" smtClean="0"/>
              <a:t> </a:t>
            </a:r>
            <a:r>
              <a:rPr lang="de-DE" altLang="de-DE" sz="2000" kern="0" dirty="0" smtClean="0">
                <a:latin typeface="+mn-lt"/>
              </a:rPr>
              <a:t>(Technische Angebote)</a:t>
            </a:r>
          </a:p>
        </p:txBody>
      </p:sp>
    </p:spTree>
    <p:extLst>
      <p:ext uri="{BB962C8B-B14F-4D97-AF65-F5344CB8AC3E}">
        <p14:creationId xmlns:p14="http://schemas.microsoft.com/office/powerpoint/2010/main" val="373991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C47091-9810-4389-9CED-559DD0A52400}" type="slidenum">
              <a:rPr lang="de-DE" altLang="de-DE"/>
              <a:pPr>
                <a:defRPr/>
              </a:pPr>
              <a:t>21</a:t>
            </a:fld>
            <a:endParaRPr lang="de-DE" altLang="de-DE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116013" y="1412875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endParaRPr lang="de-DE" altLang="de-DE" sz="1800">
              <a:latin typeface="Arial" charset="0"/>
            </a:endParaRP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4356100" y="1196975"/>
            <a:ext cx="47879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tabLst>
                <a:tab pos="261938" algn="l"/>
              </a:tabLst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179388" indent="-285750" eaLnBrk="0" hangingPunct="0">
              <a:spcBef>
                <a:spcPct val="20000"/>
              </a:spcBef>
              <a:buChar char="–"/>
              <a:tabLst>
                <a:tab pos="261938" algn="l"/>
              </a:tabLst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3271838" indent="-228600" eaLnBrk="0" hangingPunct="0">
              <a:spcBef>
                <a:spcPct val="20000"/>
              </a:spcBef>
              <a:buChar char="•"/>
              <a:tabLst>
                <a:tab pos="261938" algn="l"/>
              </a:tabLst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3679825" indent="-228600" eaLnBrk="0" hangingPunct="0">
              <a:spcBef>
                <a:spcPct val="20000"/>
              </a:spcBef>
              <a:buChar char="–"/>
              <a:tabLst>
                <a:tab pos="261938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4087813" indent="-228600" eaLnBrk="0" hangingPunct="0">
              <a:spcBef>
                <a:spcPct val="20000"/>
              </a:spcBef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45450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50022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54594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591661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de-DE" altLang="de-DE" sz="800" dirty="0">
              <a:latin typeface="TheSans B4 SemiLight" pitchFamily="34" charset="0"/>
            </a:endParaRPr>
          </a:p>
          <a:p>
            <a:pPr eaLnBrk="1" hangingPunct="1">
              <a:buNone/>
            </a:pPr>
            <a:endParaRPr lang="de-DE" altLang="de-DE" sz="1800" u="sng" dirty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1800" dirty="0">
                <a:sym typeface="Wingdings" pitchFamily="2" charset="2"/>
              </a:rPr>
              <a:t>	</a:t>
            </a:r>
            <a:r>
              <a:rPr lang="de-DE" altLang="de-DE" sz="1800" u="sng" dirty="0" smtClean="0">
                <a:sym typeface="Wingdings" pitchFamily="2" charset="2"/>
              </a:rPr>
              <a:t> </a:t>
            </a:r>
            <a:r>
              <a:rPr lang="de-DE" altLang="de-DE" sz="1800" u="sng" dirty="0">
                <a:sym typeface="Wingdings" pitchFamily="2" charset="2"/>
              </a:rPr>
              <a:t>Klassenenergiemanager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1800" dirty="0">
                <a:sym typeface="Wingdings" pitchFamily="2" charset="2"/>
              </a:rPr>
              <a:t>	</a:t>
            </a:r>
            <a:r>
              <a:rPr lang="de-DE" altLang="de-DE" sz="1600" dirty="0">
                <a:sym typeface="Wingdings" pitchFamily="2" charset="2"/>
              </a:rPr>
              <a:t>Wie funktioniert unsere Heizung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1600" dirty="0">
                <a:sym typeface="Wingdings" pitchFamily="2" charset="2"/>
              </a:rPr>
              <a:t>	Warum Stoßlüften, wie können wir das machen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800" dirty="0">
              <a:sym typeface="Wingdings" pitchFamily="2" charset="2"/>
            </a:endParaRPr>
          </a:p>
          <a:p>
            <a:pPr eaLnBrk="1" hangingPunct="1">
              <a:buNone/>
            </a:pPr>
            <a:r>
              <a:rPr lang="de-DE" altLang="de-DE" sz="1800" dirty="0">
                <a:sym typeface="Wingdings" pitchFamily="2" charset="2"/>
              </a:rPr>
              <a:t>	</a:t>
            </a:r>
            <a:r>
              <a:rPr lang="de-DE" altLang="de-DE" sz="1800" u="sng" dirty="0">
                <a:sym typeface="Wingdings" pitchFamily="2" charset="2"/>
              </a:rPr>
              <a:t> Stand-by Unterricht (*)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1800" dirty="0">
                <a:sym typeface="Wingdings" pitchFamily="2" charset="2"/>
              </a:rPr>
              <a:t>	</a:t>
            </a:r>
            <a:r>
              <a:rPr lang="de-DE" altLang="de-DE" sz="1600" dirty="0">
                <a:sym typeface="Wingdings" pitchFamily="2" charset="2"/>
              </a:rPr>
              <a:t>2 mal 2 Doppelstunden zum Thema Stand-by</a:t>
            </a:r>
            <a:r>
              <a:rPr lang="de-DE" altLang="de-DE" sz="1600" dirty="0"/>
              <a:t> für 	Klassenenergiemanager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400" dirty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1800" dirty="0"/>
              <a:t>	</a:t>
            </a:r>
            <a:r>
              <a:rPr lang="de-DE" altLang="de-DE" sz="1800" u="sng" dirty="0">
                <a:sym typeface="Wingdings" pitchFamily="2" charset="2"/>
              </a:rPr>
              <a:t> Moderation der Energiearbeitsgruppen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1400" dirty="0">
                <a:sym typeface="Wingdings" pitchFamily="2" charset="2"/>
              </a:rPr>
              <a:t>	</a:t>
            </a:r>
            <a:r>
              <a:rPr lang="de-DE" altLang="de-DE" sz="1600" dirty="0">
                <a:sym typeface="Wingdings" pitchFamily="2" charset="2"/>
              </a:rPr>
              <a:t>Eingehen auf Individuelle Bedürfnisse der </a:t>
            </a:r>
            <a:r>
              <a:rPr lang="de-DE" altLang="de-DE" sz="1600" dirty="0" smtClean="0">
                <a:sym typeface="Wingdings" pitchFamily="2" charset="2"/>
              </a:rPr>
              <a:t>	jeweiligen  Schulen</a:t>
            </a:r>
            <a:r>
              <a:rPr lang="de-DE" altLang="de-DE" sz="1600" dirty="0">
                <a:sym typeface="Wingdings" pitchFamily="2" charset="2"/>
              </a:rPr>
              <a:t>, Erarbeitung des Vorgehens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400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DE" altLang="de-DE" sz="1400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altLang="de-DE" sz="1400" dirty="0">
                <a:sym typeface="Wingdings" pitchFamily="2" charset="2"/>
              </a:rPr>
              <a:t>* </a:t>
            </a:r>
            <a:r>
              <a:rPr lang="de-DE" altLang="de-DE" sz="1400" u="sng" dirty="0">
                <a:sym typeface="Wingdings" pitchFamily="2" charset="2"/>
              </a:rPr>
              <a:t>Förderung durch Klimaschutz Plus zu 100 %</a:t>
            </a:r>
          </a:p>
        </p:txBody>
      </p:sp>
      <p:pic>
        <p:nvPicPr>
          <p:cNvPr id="370708" name="Picture 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540000"/>
            <a:ext cx="3384550" cy="240823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7071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636838"/>
            <a:ext cx="338455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704" name="Picture 16" descr="SL730473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2781300"/>
            <a:ext cx="3382963" cy="2417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179388" y="1196975"/>
            <a:ext cx="38163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b="1" dirty="0"/>
              <a:t>Unterstützung </a:t>
            </a:r>
            <a:endParaRPr lang="de-DE" altLang="de-DE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600" b="1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1800" dirty="0"/>
              <a:t>Motivieren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1800" dirty="0"/>
              <a:t>Wissen vermitteln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de-DE" altLang="de-DE" sz="1800" dirty="0"/>
              <a:t>Gewohnheiten ändern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1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038600" y="219075"/>
            <a:ext cx="4800600" cy="85725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pPr algn="ctr" eaLnBrk="1" hangingPunct="1"/>
            <a:r>
              <a:rPr lang="de-DE" altLang="de-DE" kern="0" dirty="0" smtClean="0"/>
              <a:t>Unterstützung für die Schulen</a:t>
            </a:r>
            <a:br>
              <a:rPr lang="de-DE" altLang="de-DE" kern="0" dirty="0" smtClean="0"/>
            </a:br>
            <a:r>
              <a:rPr lang="de-DE" altLang="de-DE" kern="0" dirty="0" smtClean="0"/>
              <a:t> </a:t>
            </a:r>
            <a:r>
              <a:rPr lang="de-DE" altLang="de-DE" sz="2000" kern="0" dirty="0" smtClean="0">
                <a:latin typeface="+mn-lt"/>
              </a:rPr>
              <a:t>(Pädagogische  Angebote)</a:t>
            </a:r>
          </a:p>
        </p:txBody>
      </p:sp>
    </p:spTree>
    <p:extLst>
      <p:ext uri="{BB962C8B-B14F-4D97-AF65-F5344CB8AC3E}">
        <p14:creationId xmlns:p14="http://schemas.microsoft.com/office/powerpoint/2010/main" val="246083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0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0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0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0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0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0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0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0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0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0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0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0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06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06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3B589A-7CD0-4CC4-9B54-AF4387A58AF3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de-DE" altLang="de-DE" dirty="0" smtClean="0"/>
              <a:t>Weiteres Vorgehen</a:t>
            </a:r>
            <a:br>
              <a:rPr lang="de-DE" altLang="de-DE" dirty="0" smtClean="0"/>
            </a:br>
            <a:r>
              <a:rPr lang="de-DE" altLang="de-DE" sz="2000" dirty="0" smtClean="0"/>
              <a:t>Termine</a:t>
            </a:r>
            <a:r>
              <a:rPr lang="de-DE" altLang="de-DE" b="1" dirty="0" smtClean="0"/>
              <a:t> </a:t>
            </a:r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8640960" cy="496855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b="1" dirty="0" smtClean="0">
              <a:sym typeface="Wingdings" pitchFamily="2" charset="2"/>
            </a:endParaRPr>
          </a:p>
          <a:p>
            <a:pPr marL="273050" indent="-273050" eaLnBrk="1" hangingPunct="1"/>
            <a:r>
              <a:rPr lang="de-DE" altLang="de-DE" b="1" dirty="0">
                <a:sym typeface="Wingdings" pitchFamily="2" charset="2"/>
              </a:rPr>
              <a:t>T</a:t>
            </a:r>
            <a:r>
              <a:rPr lang="de-DE" altLang="de-DE" b="1" dirty="0" smtClean="0">
                <a:sym typeface="Wingdings" pitchFamily="2" charset="2"/>
              </a:rPr>
              <a:t>erminfenster zur Durchführung von Unterstützungseinheiten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b="1" dirty="0" smtClean="0">
              <a:sym typeface="Wingdings" pitchFamily="2" charset="2"/>
            </a:endParaRP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de-DE" altLang="de-DE" b="1" dirty="0" smtClean="0">
                <a:sym typeface="Wingdings" pitchFamily="2" charset="2"/>
              </a:rPr>
              <a:t>	Vorschlag:</a:t>
            </a:r>
          </a:p>
          <a:p>
            <a:pPr marL="273050" indent="-273050" eaLnBrk="1" hangingPunct="1">
              <a:buFont typeface="Wingdings" pitchFamily="2" charset="2"/>
              <a:buNone/>
              <a:tabLst>
                <a:tab pos="2962275" algn="l"/>
              </a:tabLst>
            </a:pPr>
            <a:r>
              <a:rPr lang="de-DE" altLang="de-DE" b="1" dirty="0">
                <a:sym typeface="Wingdings" pitchFamily="2" charset="2"/>
              </a:rPr>
              <a:t>	</a:t>
            </a:r>
            <a:endParaRPr lang="de-DE" altLang="de-DE" b="1" dirty="0" smtClean="0">
              <a:sym typeface="Wingdings" pitchFamily="2" charset="2"/>
            </a:endParaRPr>
          </a:p>
          <a:p>
            <a:pPr marL="273050" indent="-273050" eaLnBrk="1" hangingPunct="1">
              <a:buFont typeface="Wingdings" pitchFamily="2" charset="2"/>
              <a:buNone/>
              <a:tabLst>
                <a:tab pos="2962275" algn="l"/>
              </a:tabLst>
            </a:pPr>
            <a:r>
              <a:rPr lang="de-DE" altLang="de-DE" sz="1800" b="1" dirty="0">
                <a:sym typeface="Wingdings" pitchFamily="2" charset="2"/>
              </a:rPr>
              <a:t>	</a:t>
            </a:r>
            <a:r>
              <a:rPr lang="de-DE" altLang="de-DE" sz="1800" dirty="0" smtClean="0">
                <a:sym typeface="Wingdings" panose="05000000000000000000" pitchFamily="2" charset="2"/>
              </a:rPr>
              <a:t> Zeitnahe: 	- Modul Energie, Stromerzeugung</a:t>
            </a:r>
          </a:p>
          <a:p>
            <a:pPr marL="273050" indent="-273050" eaLnBrk="1" hangingPunct="1">
              <a:buFont typeface="Wingdings" pitchFamily="2" charset="2"/>
              <a:buNone/>
              <a:tabLst>
                <a:tab pos="2962275" algn="l"/>
              </a:tabLst>
            </a:pPr>
            <a:r>
              <a:rPr lang="de-DE" altLang="de-DE" sz="1800" dirty="0">
                <a:sym typeface="Wingdings" panose="05000000000000000000" pitchFamily="2" charset="2"/>
              </a:rPr>
              <a:t>	</a:t>
            </a:r>
            <a:r>
              <a:rPr lang="de-DE" altLang="de-DE" sz="1800" dirty="0" smtClean="0">
                <a:sym typeface="Wingdings" panose="05000000000000000000" pitchFamily="2" charset="2"/>
              </a:rPr>
              <a:t>	- Stand-by Unterrichtseinheit </a:t>
            </a:r>
          </a:p>
          <a:p>
            <a:pPr marL="273050" indent="-273050" eaLnBrk="1" hangingPunct="1">
              <a:buFont typeface="Wingdings" pitchFamily="2" charset="2"/>
              <a:buNone/>
              <a:tabLst>
                <a:tab pos="3138488" algn="l"/>
              </a:tabLst>
            </a:pPr>
            <a:r>
              <a:rPr lang="de-DE" altLang="de-DE" sz="1800" dirty="0">
                <a:sym typeface="Wingdings" panose="05000000000000000000" pitchFamily="2" charset="2"/>
              </a:rPr>
              <a:t>	</a:t>
            </a:r>
            <a:r>
              <a:rPr lang="de-DE" altLang="de-DE" sz="1800" dirty="0" smtClean="0">
                <a:sym typeface="Wingdings" panose="05000000000000000000" pitchFamily="2" charset="2"/>
              </a:rPr>
              <a:t>	(zunächst muss der Förderantrag gestellt werden)</a:t>
            </a:r>
          </a:p>
          <a:p>
            <a:pPr marL="273050" indent="-273050" eaLnBrk="1" hangingPunct="1">
              <a:buNone/>
              <a:tabLst>
                <a:tab pos="2962275" algn="l"/>
              </a:tabLst>
            </a:pPr>
            <a:r>
              <a:rPr lang="de-DE" altLang="de-DE" b="1" dirty="0" smtClean="0">
                <a:sym typeface="Wingdings" panose="05000000000000000000" pitchFamily="2" charset="2"/>
              </a:rPr>
              <a:t>	</a:t>
            </a:r>
          </a:p>
          <a:p>
            <a:pPr marL="273050" indent="-273050" eaLnBrk="1" hangingPunct="1">
              <a:buNone/>
              <a:tabLst>
                <a:tab pos="2962275" algn="l"/>
              </a:tabLst>
            </a:pPr>
            <a:r>
              <a:rPr lang="de-DE" altLang="de-DE" sz="1800" dirty="0" smtClean="0">
                <a:sym typeface="Wingdings" panose="05000000000000000000" pitchFamily="2" charset="2"/>
              </a:rPr>
              <a:t>	 </a:t>
            </a:r>
            <a:r>
              <a:rPr lang="de-DE" altLang="de-DE" sz="1800" dirty="0">
                <a:sym typeface="Wingdings" panose="05000000000000000000" pitchFamily="2" charset="2"/>
              </a:rPr>
              <a:t>Beginn </a:t>
            </a:r>
            <a:r>
              <a:rPr lang="de-DE" altLang="de-DE" sz="1800" dirty="0" smtClean="0">
                <a:sym typeface="Wingdings" panose="05000000000000000000" pitchFamily="2" charset="2"/>
              </a:rPr>
              <a:t>Heizperiode </a:t>
            </a:r>
            <a:r>
              <a:rPr lang="de-DE" altLang="de-DE" sz="1800" dirty="0">
                <a:sym typeface="Wingdings" panose="05000000000000000000" pitchFamily="2" charset="2"/>
              </a:rPr>
              <a:t>: </a:t>
            </a:r>
            <a:r>
              <a:rPr lang="de-DE" altLang="de-DE" sz="1800" dirty="0" smtClean="0">
                <a:sym typeface="Wingdings" panose="05000000000000000000" pitchFamily="2" charset="2"/>
              </a:rPr>
              <a:t>	- Wie </a:t>
            </a:r>
            <a:r>
              <a:rPr lang="de-DE" altLang="de-DE" sz="1800" dirty="0">
                <a:sym typeface="Wingdings" panose="05000000000000000000" pitchFamily="2" charset="2"/>
              </a:rPr>
              <a:t>funktioniert unsere Heizung, </a:t>
            </a:r>
            <a:r>
              <a:rPr lang="de-DE" altLang="de-DE" sz="1800" dirty="0" smtClean="0">
                <a:sym typeface="Wingdings" panose="05000000000000000000" pitchFamily="2" charset="2"/>
              </a:rPr>
              <a:t>Stoßlüften</a:t>
            </a:r>
            <a:endParaRPr lang="de-DE" altLang="de-DE" sz="1800" dirty="0">
              <a:sym typeface="Wingdings" panose="05000000000000000000" pitchFamily="2" charset="2"/>
            </a:endParaRPr>
          </a:p>
          <a:p>
            <a:pPr marL="273050" indent="-273050" algn="ctr" eaLnBrk="1" hangingPunct="1">
              <a:buNone/>
            </a:pPr>
            <a:endParaRPr lang="de-DE" altLang="de-DE" b="1" dirty="0"/>
          </a:p>
          <a:p>
            <a:pPr marL="273050" indent="-273050" eaLnBrk="1" hangingPunct="1"/>
            <a:r>
              <a:rPr lang="de-DE" altLang="de-DE" b="1" dirty="0" smtClean="0"/>
              <a:t>Ihre Wunsch Termine ?</a:t>
            </a:r>
          </a:p>
        </p:txBody>
      </p:sp>
    </p:spTree>
    <p:extLst>
      <p:ext uri="{BB962C8B-B14F-4D97-AF65-F5344CB8AC3E}">
        <p14:creationId xmlns:p14="http://schemas.microsoft.com/office/powerpoint/2010/main" val="9647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3B589A-7CD0-4CC4-9B54-AF4387A58AF3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de-DE" altLang="de-DE" dirty="0" smtClean="0"/>
              <a:t>Bericht der Schulen</a:t>
            </a:r>
            <a:br>
              <a:rPr lang="de-DE" altLang="de-DE" dirty="0" smtClean="0"/>
            </a:br>
            <a:r>
              <a:rPr lang="de-DE" altLang="de-DE" sz="2000" dirty="0" smtClean="0"/>
              <a:t>Erfahrungsaustausch</a:t>
            </a:r>
            <a:r>
              <a:rPr lang="de-DE" altLang="de-DE" b="1" dirty="0" smtClean="0"/>
              <a:t> </a:t>
            </a:r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496944" cy="4896544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altLang="de-DE" b="1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altLang="de-DE" b="1" dirty="0" smtClean="0">
                <a:sym typeface="Wingdings" pitchFamily="2" charset="2"/>
              </a:rPr>
              <a:t> Was hat bei Ihnen zum Erfolg geführt…..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000" b="1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altLang="de-DE" b="1" dirty="0" smtClean="0">
                <a:sym typeface="Wingdings" panose="05000000000000000000" pitchFamily="2" charset="2"/>
              </a:rPr>
              <a:t>Ihre Aktivitäten zu dem Thema…..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000" b="1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altLang="de-DE" b="1" dirty="0" smtClean="0">
                <a:sym typeface="Wingdings" pitchFamily="2" charset="2"/>
              </a:rPr>
              <a:t> Ihre Anregungen, Wünsche…….</a:t>
            </a:r>
            <a:r>
              <a:rPr lang="de-DE" altLang="de-DE" b="1" dirty="0" smtClean="0"/>
              <a:t> 		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1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b="1" dirty="0" smtClean="0">
                <a:sym typeface="Wingdings" panose="05000000000000000000" pitchFamily="2" charset="2"/>
              </a:rPr>
              <a:t> ...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b="1" dirty="0" smtClean="0">
                <a:sym typeface="Wingdings" panose="05000000000000000000" pitchFamily="2" charset="2"/>
              </a:rPr>
              <a:t> ..</a:t>
            </a:r>
            <a:endParaRPr lang="de-DE" altLang="de-DE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b="1" dirty="0" smtClean="0">
                <a:sym typeface="Wingdings" panose="05000000000000000000" pitchFamily="2" charset="2"/>
              </a:rPr>
              <a:t> .</a:t>
            </a:r>
            <a:endParaRPr lang="de-DE" altLang="de-DE" b="1" dirty="0" smtClean="0"/>
          </a:p>
          <a:p>
            <a:pPr eaLnBrk="1" hangingPunct="1">
              <a:buFont typeface="Wingdings" pitchFamily="2" charset="2"/>
              <a:buNone/>
            </a:pPr>
            <a:endParaRPr lang="de-DE" altLang="de-DE" b="1" dirty="0"/>
          </a:p>
          <a:p>
            <a:pPr eaLnBrk="1" hangingPunct="1">
              <a:buFont typeface="Wingdings" pitchFamily="2" charset="2"/>
              <a:buNone/>
            </a:pPr>
            <a:endParaRPr lang="de-DE" altLang="de-DE" b="1" dirty="0" smtClean="0"/>
          </a:p>
          <a:p>
            <a:pPr eaLnBrk="1" hangingPunct="1"/>
            <a:endParaRPr lang="de-DE" alt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562CC1-C27B-4517-8B27-D85BA573EDB3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0"/>
            <a:ext cx="4800600" cy="85725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dirty="0" smtClean="0"/>
              <a:t>Abschluss</a:t>
            </a:r>
            <a:endParaRPr lang="de-DE" altLang="de-DE" sz="1600" dirty="0" smtClean="0"/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395288" y="1196975"/>
            <a:ext cx="87852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7313"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tabLst>
                <a:tab pos="174625" algn="l"/>
                <a:tab pos="261938" algn="l"/>
                <a:tab pos="536575" algn="l"/>
              </a:tabLst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4625" algn="l"/>
                <a:tab pos="261938" algn="l"/>
                <a:tab pos="536575" algn="l"/>
              </a:tabLst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4625" algn="l"/>
                <a:tab pos="261938" algn="l"/>
                <a:tab pos="536575" algn="l"/>
              </a:tabLst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4625" algn="l"/>
                <a:tab pos="261938" algn="l"/>
                <a:tab pos="53657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4625" algn="l"/>
                <a:tab pos="261938" algn="l"/>
                <a:tab pos="53657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  <a:tab pos="261938" algn="l"/>
                <a:tab pos="53657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  <a:tab pos="261938" algn="l"/>
                <a:tab pos="53657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  <a:tab pos="261938" algn="l"/>
                <a:tab pos="53657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  <a:tab pos="261938" algn="l"/>
                <a:tab pos="536575" algn="l"/>
              </a:tabLst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de-DE" altLang="de-DE" sz="1800" b="1"/>
          </a:p>
          <a:p>
            <a:pPr eaLnBrk="1" hangingPunct="1">
              <a:buFont typeface="Wingdings" pitchFamily="2" charset="2"/>
              <a:buNone/>
            </a:pPr>
            <a:endParaRPr lang="de-DE" altLang="de-DE" sz="1800" b="1"/>
          </a:p>
          <a:p>
            <a:pPr eaLnBrk="1" hangingPunct="1">
              <a:buFont typeface="Wingdings" pitchFamily="2" charset="2"/>
              <a:buNone/>
            </a:pPr>
            <a:endParaRPr lang="de-DE" altLang="de-DE" sz="1800" b="1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2400" b="1"/>
              <a:t>Danke für Ihre Aufmerksamkeit</a:t>
            </a:r>
          </a:p>
          <a:p>
            <a:pPr eaLnBrk="1" hangingPunct="1"/>
            <a:endParaRPr lang="de-DE" altLang="de-DE" sz="2400" b="1"/>
          </a:p>
          <a:p>
            <a:pPr eaLnBrk="1" hangingPunct="1">
              <a:buFont typeface="Wingdings" pitchFamily="2" charset="2"/>
              <a:buNone/>
            </a:pPr>
            <a:endParaRPr lang="de-DE" altLang="de-DE" sz="180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1800"/>
              <a:t>………und Ihre Fragen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B237AF-2237-491E-A2E3-4A98AF3065B9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88913"/>
            <a:ext cx="4800600" cy="85725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Rahmendaten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79513" y="1196752"/>
            <a:ext cx="896448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marL="266700" indent="-266700" eaLnBrk="1" hangingPunct="1">
              <a:tabLst>
                <a:tab pos="3492500" algn="l"/>
              </a:tabLst>
            </a:pPr>
            <a:r>
              <a:rPr lang="de-DE" altLang="de-DE" sz="1800" b="1" dirty="0"/>
              <a:t>Teilnehmende Schulen </a:t>
            </a:r>
            <a:r>
              <a:rPr lang="de-DE" altLang="de-DE" sz="1800" b="1" dirty="0" smtClean="0"/>
              <a:t>	</a:t>
            </a:r>
            <a:r>
              <a:rPr lang="de-DE" sz="1800" dirty="0" smtClean="0"/>
              <a:t>Reinhard-von-</a:t>
            </a:r>
            <a:r>
              <a:rPr lang="de-DE" sz="1800" dirty="0" err="1" smtClean="0"/>
              <a:t>Koenig</a:t>
            </a:r>
            <a:r>
              <a:rPr lang="de-DE" sz="1800" dirty="0" smtClean="0"/>
              <a:t>-Schule</a:t>
            </a:r>
          </a:p>
          <a:p>
            <a:pPr marL="3492500" indent="0" eaLnBrk="1" fontAlgn="ctr" hangingPunct="1">
              <a:buNone/>
              <a:tabLst>
                <a:tab pos="177800" algn="l"/>
              </a:tabLst>
            </a:pPr>
            <a:r>
              <a:rPr lang="de-DE" sz="1800" dirty="0" err="1" smtClean="0"/>
              <a:t>Greutschule</a:t>
            </a:r>
            <a:endParaRPr lang="de-DE" sz="1800" dirty="0"/>
          </a:p>
          <a:p>
            <a:pPr marL="3492500" indent="0" eaLnBrk="1" fontAlgn="ctr" hangingPunct="1">
              <a:buNone/>
              <a:tabLst>
                <a:tab pos="177800" algn="l"/>
              </a:tabLst>
            </a:pPr>
            <a:r>
              <a:rPr lang="de-DE" sz="1800" dirty="0" smtClean="0"/>
              <a:t>Kopernikus Gymnasium</a:t>
            </a:r>
          </a:p>
          <a:p>
            <a:pPr marL="3492500" indent="0" eaLnBrk="1" fontAlgn="ctr" hangingPunct="1">
              <a:buNone/>
              <a:tabLst>
                <a:tab pos="177800" algn="l"/>
              </a:tabLst>
            </a:pPr>
            <a:r>
              <a:rPr lang="de-DE" sz="1800" dirty="0" smtClean="0"/>
              <a:t>Karl-</a:t>
            </a:r>
            <a:r>
              <a:rPr lang="de-DE" sz="1800" dirty="0" err="1" smtClean="0"/>
              <a:t>Keßler</a:t>
            </a:r>
            <a:r>
              <a:rPr lang="de-DE" sz="1800" dirty="0" smtClean="0"/>
              <a:t>-Schule Gebäude A</a:t>
            </a:r>
            <a:endParaRPr lang="de-DE" sz="1800" dirty="0"/>
          </a:p>
          <a:p>
            <a:pPr marL="3492500" indent="0" eaLnBrk="1" fontAlgn="ctr" hangingPunct="1">
              <a:buNone/>
              <a:tabLst>
                <a:tab pos="177800" algn="l"/>
              </a:tabLst>
            </a:pPr>
            <a:r>
              <a:rPr lang="de-DE" sz="1800" dirty="0"/>
              <a:t>Grundschule Waldhausen</a:t>
            </a:r>
          </a:p>
          <a:p>
            <a:pPr marL="3492500" indent="0" eaLnBrk="1" fontAlgn="ctr" hangingPunct="1">
              <a:buNone/>
              <a:tabLst>
                <a:tab pos="177800" algn="l"/>
              </a:tabLst>
            </a:pPr>
            <a:r>
              <a:rPr lang="de-DE" sz="1800" dirty="0"/>
              <a:t>Schillerschule</a:t>
            </a:r>
          </a:p>
          <a:p>
            <a:pPr marL="3492500" indent="0" eaLnBrk="1" fontAlgn="ctr" hangingPunct="1">
              <a:buNone/>
              <a:tabLst>
                <a:tab pos="177800" algn="l"/>
              </a:tabLst>
            </a:pPr>
            <a:r>
              <a:rPr lang="de-DE" sz="1800" dirty="0" smtClean="0"/>
              <a:t>Realschule auf dem </a:t>
            </a:r>
            <a:r>
              <a:rPr lang="de-DE" sz="1800" dirty="0"/>
              <a:t>Galgenberg</a:t>
            </a:r>
          </a:p>
          <a:p>
            <a:pPr marL="3492500" indent="0" eaLnBrk="1" fontAlgn="ctr" hangingPunct="1">
              <a:buNone/>
              <a:tabLst>
                <a:tab pos="177800" algn="l"/>
              </a:tabLst>
            </a:pPr>
            <a:r>
              <a:rPr lang="de-DE" sz="1800" dirty="0" smtClean="0"/>
              <a:t>Theodor-Heuss-Gymnasium </a:t>
            </a:r>
            <a:r>
              <a:rPr lang="de-DE" sz="1600" dirty="0" smtClean="0"/>
              <a:t>(Jan. 2017 neu hinzugekommen</a:t>
            </a:r>
            <a:r>
              <a:rPr lang="de-DE" sz="1800" dirty="0" smtClean="0"/>
              <a:t>)</a:t>
            </a:r>
          </a:p>
          <a:p>
            <a:pPr marL="0" indent="0" eaLnBrk="1" fontAlgn="ctr" hangingPunct="1">
              <a:buNone/>
              <a:tabLst>
                <a:tab pos="177800" algn="l"/>
              </a:tabLst>
            </a:pPr>
            <a:endParaRPr lang="de-DE" altLang="de-DE" sz="1800" b="1" dirty="0" smtClean="0"/>
          </a:p>
          <a:p>
            <a:pPr eaLnBrk="1" hangingPunct="1">
              <a:tabLst>
                <a:tab pos="3492500" algn="l"/>
              </a:tabLst>
            </a:pPr>
            <a:r>
              <a:rPr lang="de-DE" altLang="de-DE" sz="1800" b="1" dirty="0" smtClean="0"/>
              <a:t>Projektbeginn, Laufzeit	</a:t>
            </a:r>
            <a:r>
              <a:rPr lang="de-DE" altLang="de-DE" sz="1800" dirty="0" smtClean="0"/>
              <a:t>2015, Laufzeit 3 Jahre </a:t>
            </a:r>
          </a:p>
          <a:p>
            <a:pPr marL="0" indent="0" eaLnBrk="1" hangingPunct="1">
              <a:buNone/>
              <a:tabLst>
                <a:tab pos="3492500" algn="l"/>
              </a:tabLst>
            </a:pPr>
            <a:endParaRPr lang="de-DE" altLang="de-DE" sz="800" b="1" dirty="0" smtClean="0"/>
          </a:p>
          <a:p>
            <a:pPr eaLnBrk="1" hangingPunct="1">
              <a:tabLst>
                <a:tab pos="3492500" algn="l"/>
              </a:tabLst>
            </a:pPr>
            <a:r>
              <a:rPr lang="de-DE" altLang="de-DE" sz="1800" b="1" dirty="0" smtClean="0"/>
              <a:t>Einsparbeteiligung </a:t>
            </a:r>
            <a:r>
              <a:rPr lang="de-DE" altLang="de-DE" dirty="0" smtClean="0"/>
              <a:t>   </a:t>
            </a:r>
            <a:r>
              <a:rPr lang="de-DE" altLang="de-DE" dirty="0"/>
              <a:t>	</a:t>
            </a:r>
            <a:r>
              <a:rPr lang="de-DE" altLang="de-DE" sz="1800" dirty="0"/>
              <a:t>50 % </a:t>
            </a:r>
            <a:r>
              <a:rPr lang="de-DE" altLang="de-DE" sz="1800" dirty="0" smtClean="0"/>
              <a:t>der Einsparungen (nichtinvestiv) für die Schulen</a:t>
            </a:r>
            <a:endParaRPr lang="de-DE" altLang="de-DE" sz="1800" dirty="0"/>
          </a:p>
          <a:p>
            <a:pPr marL="0" indent="0" eaLnBrk="1" hangingPunct="1">
              <a:buNone/>
              <a:tabLst>
                <a:tab pos="3492500" algn="l"/>
              </a:tabLst>
            </a:pPr>
            <a:endParaRPr lang="de-DE" altLang="de-DE" sz="800" b="1" dirty="0" smtClean="0"/>
          </a:p>
          <a:p>
            <a:pPr eaLnBrk="1" hangingPunct="1">
              <a:tabLst>
                <a:tab pos="3492500" algn="l"/>
              </a:tabLst>
            </a:pPr>
            <a:r>
              <a:rPr lang="de-DE" altLang="de-DE" sz="1800" b="1" dirty="0" smtClean="0"/>
              <a:t>Basiswert</a:t>
            </a:r>
            <a:r>
              <a:rPr lang="de-DE" altLang="de-DE" sz="1800" b="1" dirty="0"/>
              <a:t>: </a:t>
            </a:r>
            <a:r>
              <a:rPr lang="de-DE" altLang="de-DE" sz="1800" b="1" dirty="0" smtClean="0"/>
              <a:t>	</a:t>
            </a:r>
            <a:r>
              <a:rPr lang="de-DE" altLang="de-DE" sz="1800" dirty="0"/>
              <a:t>Mittelwert aus den Jahren 2012, 2013 und </a:t>
            </a:r>
            <a:r>
              <a:rPr lang="de-DE" altLang="de-DE" sz="1800" dirty="0" smtClean="0"/>
              <a:t>2014</a:t>
            </a:r>
          </a:p>
          <a:p>
            <a:pPr marL="0" indent="0" eaLnBrk="1" hangingPunct="1">
              <a:buNone/>
              <a:tabLst>
                <a:tab pos="3492500" algn="l"/>
              </a:tabLst>
            </a:pPr>
            <a:endParaRPr lang="de-DE" altLang="de-DE" sz="800" b="1" dirty="0" smtClean="0"/>
          </a:p>
          <a:p>
            <a:pPr eaLnBrk="1" hangingPunct="1">
              <a:tabLst>
                <a:tab pos="3492500" algn="l"/>
              </a:tabLst>
            </a:pPr>
            <a:r>
              <a:rPr lang="de-DE" altLang="de-DE" sz="1800" b="1" dirty="0" smtClean="0"/>
              <a:t>Bereinigungen</a:t>
            </a:r>
            <a:r>
              <a:rPr lang="de-DE" altLang="de-DE" sz="1800" dirty="0" smtClean="0"/>
              <a:t>	</a:t>
            </a:r>
            <a:r>
              <a:rPr lang="de-DE" altLang="de-DE" sz="1800" u="sng" dirty="0" smtClean="0"/>
              <a:t>Witterung, Investitionen, Nutzungsänderungen</a:t>
            </a:r>
            <a:endParaRPr lang="de-DE" altLang="de-DE" sz="1800" u="sng" dirty="0"/>
          </a:p>
          <a:p>
            <a:pPr marL="0" indent="0" eaLnBrk="1" hangingPunct="1">
              <a:buNone/>
              <a:tabLst>
                <a:tab pos="3492500" algn="l"/>
              </a:tabLst>
            </a:pPr>
            <a:r>
              <a:rPr lang="de-DE" altLang="de-DE" dirty="0" smtClean="0"/>
              <a:t>	</a:t>
            </a:r>
          </a:p>
          <a:p>
            <a:pPr marL="355600" indent="0" eaLnBrk="1" hangingPunct="1">
              <a:buNone/>
            </a:pPr>
            <a:r>
              <a:rPr lang="de-DE" altLang="de-DE" sz="1800" dirty="0"/>
              <a:t>			</a:t>
            </a:r>
            <a:r>
              <a:rPr lang="de-DE" altLang="de-DE" dirty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1800" b="1" dirty="0"/>
              <a:t>				</a:t>
            </a:r>
          </a:p>
          <a:p>
            <a:pPr eaLnBrk="1" hangingPunct="1"/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B237AF-2237-491E-A2E3-4A98AF3065B9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88913"/>
            <a:ext cx="4800600" cy="85725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Rahmendaten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79513" y="1196752"/>
            <a:ext cx="547260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marL="0" indent="0" eaLnBrk="1" fontAlgn="ctr" hangingPunct="1">
              <a:buNone/>
              <a:tabLst>
                <a:tab pos="177800" algn="l"/>
              </a:tabLst>
            </a:pPr>
            <a:endParaRPr lang="de-DE" altLang="de-DE" sz="1800" b="1" dirty="0" smtClean="0"/>
          </a:p>
          <a:p>
            <a:pPr marL="273050" indent="-273050" eaLnBrk="1" hangingPunct="1">
              <a:tabLst>
                <a:tab pos="2962275" algn="l"/>
              </a:tabLst>
            </a:pPr>
            <a:r>
              <a:rPr lang="de-DE" altLang="de-DE" sz="1800" b="1" dirty="0" smtClean="0"/>
              <a:t>Projektbeginn, Laufzeit	</a:t>
            </a:r>
            <a:r>
              <a:rPr lang="de-DE" altLang="de-DE" sz="1800" dirty="0" smtClean="0"/>
              <a:t>2015, Laufzeit 3 Jahre </a:t>
            </a:r>
          </a:p>
          <a:p>
            <a:pPr marL="273050" indent="-273050" eaLnBrk="1" hangingPunct="1">
              <a:buNone/>
              <a:tabLst>
                <a:tab pos="2962275" algn="l"/>
              </a:tabLst>
            </a:pPr>
            <a:endParaRPr lang="de-DE" altLang="de-DE" sz="800" b="1" dirty="0" smtClean="0"/>
          </a:p>
          <a:p>
            <a:pPr marL="273050" indent="-273050" eaLnBrk="1" hangingPunct="1">
              <a:tabLst>
                <a:tab pos="2962275" algn="l"/>
              </a:tabLst>
            </a:pPr>
            <a:r>
              <a:rPr lang="de-DE" altLang="de-DE" sz="1800" b="1" dirty="0" smtClean="0"/>
              <a:t>Einsparbeteiligung </a:t>
            </a:r>
            <a:r>
              <a:rPr lang="de-DE" altLang="de-DE" dirty="0" smtClean="0"/>
              <a:t>   </a:t>
            </a:r>
            <a:r>
              <a:rPr lang="de-DE" altLang="de-DE" dirty="0"/>
              <a:t>	</a:t>
            </a:r>
            <a:r>
              <a:rPr lang="de-DE" altLang="de-DE" sz="1800" dirty="0"/>
              <a:t>50 % </a:t>
            </a:r>
            <a:r>
              <a:rPr lang="de-DE" altLang="de-DE" sz="1800" dirty="0" smtClean="0"/>
              <a:t>der Einsparungen </a:t>
            </a:r>
            <a:endParaRPr lang="de-DE" altLang="de-DE" sz="1800" dirty="0"/>
          </a:p>
          <a:p>
            <a:pPr marL="273050" indent="-273050" eaLnBrk="1" hangingPunct="1">
              <a:buNone/>
              <a:tabLst>
                <a:tab pos="2962275" algn="l"/>
              </a:tabLst>
            </a:pPr>
            <a:endParaRPr lang="de-DE" altLang="de-DE" sz="800" b="1" dirty="0" smtClean="0"/>
          </a:p>
          <a:p>
            <a:pPr marL="273050" indent="-273050" eaLnBrk="1" hangingPunct="1">
              <a:tabLst>
                <a:tab pos="2962275" algn="l"/>
              </a:tabLst>
            </a:pPr>
            <a:r>
              <a:rPr lang="de-DE" altLang="de-DE" sz="1800" b="1" dirty="0" smtClean="0"/>
              <a:t>Basiswert</a:t>
            </a:r>
            <a:r>
              <a:rPr lang="de-DE" altLang="de-DE" sz="1800" b="1" dirty="0"/>
              <a:t>: </a:t>
            </a:r>
            <a:r>
              <a:rPr lang="de-DE" altLang="de-DE" sz="1800" b="1" dirty="0" smtClean="0"/>
              <a:t>	</a:t>
            </a:r>
            <a:r>
              <a:rPr lang="de-DE" altLang="de-DE" sz="1800" dirty="0"/>
              <a:t>Mittelwert aus </a:t>
            </a:r>
            <a:r>
              <a:rPr lang="de-DE" altLang="de-DE" sz="1800" dirty="0" smtClean="0"/>
              <a:t> 	</a:t>
            </a:r>
          </a:p>
          <a:p>
            <a:pPr marL="273050" indent="-273050" eaLnBrk="1" hangingPunct="1">
              <a:buNone/>
              <a:tabLst>
                <a:tab pos="2962275" algn="l"/>
              </a:tabLst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	2012</a:t>
            </a:r>
            <a:r>
              <a:rPr lang="de-DE" altLang="de-DE" sz="1800" dirty="0"/>
              <a:t>, 2013 und </a:t>
            </a:r>
            <a:r>
              <a:rPr lang="de-DE" altLang="de-DE" sz="1800" dirty="0" smtClean="0"/>
              <a:t>2014</a:t>
            </a:r>
          </a:p>
          <a:p>
            <a:pPr marL="273050" indent="-273050" eaLnBrk="1" hangingPunct="1">
              <a:buNone/>
              <a:tabLst>
                <a:tab pos="2962275" algn="l"/>
              </a:tabLst>
            </a:pPr>
            <a:endParaRPr lang="de-DE" altLang="de-DE" sz="800" b="1" dirty="0" smtClean="0"/>
          </a:p>
          <a:p>
            <a:pPr marL="273050" indent="-273050" eaLnBrk="1" hangingPunct="1">
              <a:tabLst>
                <a:tab pos="2962275" algn="l"/>
              </a:tabLst>
            </a:pPr>
            <a:r>
              <a:rPr lang="de-DE" altLang="de-DE" sz="1800" b="1" dirty="0" smtClean="0"/>
              <a:t>Bereinigungen</a:t>
            </a:r>
            <a:r>
              <a:rPr lang="de-DE" altLang="de-DE" sz="1800" dirty="0" smtClean="0"/>
              <a:t>	Witterung </a:t>
            </a:r>
          </a:p>
          <a:p>
            <a:pPr marL="273050" indent="-273050" eaLnBrk="1" hangingPunct="1">
              <a:buNone/>
              <a:tabLst>
                <a:tab pos="2962275" algn="l"/>
              </a:tabLst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	Investitionen</a:t>
            </a:r>
          </a:p>
          <a:p>
            <a:pPr marL="0" indent="0" eaLnBrk="1" hangingPunct="1">
              <a:buNone/>
              <a:tabLst>
                <a:tab pos="2962275" algn="l"/>
              </a:tabLst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Nutzungsänderungen</a:t>
            </a:r>
            <a:endParaRPr lang="de-DE" altLang="de-DE" sz="1800" dirty="0"/>
          </a:p>
          <a:p>
            <a:pPr marL="0" indent="0" eaLnBrk="1" hangingPunct="1">
              <a:buNone/>
              <a:tabLst>
                <a:tab pos="3492500" algn="l"/>
              </a:tabLst>
            </a:pPr>
            <a:r>
              <a:rPr lang="de-DE" altLang="de-DE" dirty="0" smtClean="0"/>
              <a:t>	</a:t>
            </a:r>
          </a:p>
          <a:p>
            <a:pPr marL="355600" indent="0" eaLnBrk="1" hangingPunct="1">
              <a:buNone/>
            </a:pPr>
            <a:r>
              <a:rPr lang="de-DE" altLang="de-DE" sz="1800" dirty="0"/>
              <a:t>			</a:t>
            </a:r>
            <a:r>
              <a:rPr lang="de-DE" altLang="de-DE" dirty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de-DE" sz="1800" b="1" dirty="0"/>
              <a:t>				</a:t>
            </a:r>
          </a:p>
          <a:p>
            <a:pPr eaLnBrk="1" hangingPunct="1"/>
            <a:endParaRPr lang="en-US" altLang="de-DE" sz="18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2566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7676855" y="6123533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2"/>
                </a:solidFill>
              </a:rPr>
              <a:t>Quelle </a:t>
            </a:r>
            <a:r>
              <a:rPr lang="de-DE" altLang="de-DE" sz="1200" dirty="0" err="1">
                <a:solidFill>
                  <a:schemeClr val="tx2"/>
                </a:solidFill>
              </a:rPr>
              <a:t>Pixabay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49104B-2A3C-403E-AAFA-4BD35B4E9446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Einsparberechnung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351837" cy="4537075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1800" b="1" dirty="0" smtClean="0">
                <a:latin typeface="TheSans B3 Light" pitchFamily="34" charset="0"/>
              </a:rPr>
              <a:t>Getrennte Rechnung für alle drei Verbrauchsgüter  (Strom, Heizenergie, Wasser) für jede Schule </a:t>
            </a:r>
            <a:endParaRPr lang="de-DE" altLang="de-DE" sz="1800" dirty="0" smtClean="0">
              <a:latin typeface="TheSans B3 Light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8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1800" dirty="0" smtClean="0"/>
              <a:t>Referenzwert (aus 2012,2013 und 2014)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1800" dirty="0" smtClean="0"/>
              <a:t>Aktueller Verbrauchswert (aus 2015)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1800" dirty="0" smtClean="0"/>
              <a:t>Maßnahmen- und Nutzungsbereinigung für das aktuelle Jahre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endParaRPr lang="de-DE" altLang="de-DE" sz="8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1800" dirty="0" smtClean="0"/>
              <a:t>Referenzwert - Aktueller Wert = Einsparung (kWh, bzw. m³ Energie/Wasser)</a:t>
            </a:r>
            <a:endParaRPr lang="de-DE" altLang="de-DE" sz="8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1800" dirty="0" smtClean="0"/>
              <a:t>Ermittlung des spezifischer Energiepreis für jede Schule (€/kWh bzw. €/m³)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de-DE" altLang="de-DE" sz="18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1800" dirty="0" smtClean="0"/>
              <a:t>Einsparung x spezifischen Preis = Einsparung (Kosten)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de-DE" altLang="de-DE" sz="1800" dirty="0" smtClean="0"/>
              <a:t>Aufteilung der Einsparung gemäß der Vereinbarung</a:t>
            </a:r>
            <a:endParaRPr lang="en-US" alt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4370A8-3AA7-4CD9-8ABB-271EC8B64B77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Heizenergieeinsparung</a:t>
            </a:r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20910"/>
              </p:ext>
            </p:extLst>
          </p:nvPr>
        </p:nvGraphicFramePr>
        <p:xfrm>
          <a:off x="180975" y="1196752"/>
          <a:ext cx="8782050" cy="507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5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D2A60-E6CD-4BE2-B911-2F7B2C0FF995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Stromeinsparung</a:t>
            </a:r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92428"/>
              </p:ext>
            </p:extLst>
          </p:nvPr>
        </p:nvGraphicFramePr>
        <p:xfrm>
          <a:off x="251520" y="1340768"/>
          <a:ext cx="878205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1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ABF0D5-63C1-48B9-8792-BA8FB4F937ED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Wassereinsparung</a:t>
            </a:r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43976"/>
              </p:ext>
            </p:extLst>
          </p:nvPr>
        </p:nvGraphicFramePr>
        <p:xfrm>
          <a:off x="180975" y="962025"/>
          <a:ext cx="878205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Ergebnisse 50/50 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1DE74A-09A1-4A36-A835-AA1BFCBC3230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Einsparungen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50825" y="1196975"/>
            <a:ext cx="270033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>
                <a:latin typeface="TheSans B3 Light" pitchFamily="34" charset="0"/>
              </a:rPr>
              <a:t>Einsparung an:</a:t>
            </a:r>
            <a:r>
              <a:rPr lang="de-DE" altLang="de-DE" sz="1600" b="1" dirty="0">
                <a:latin typeface="TheSans B3 Light" pitchFamily="34" charset="0"/>
              </a:rPr>
              <a:t>		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latin typeface="TheSans B3 Light" pitchFamily="34" charset="0"/>
              </a:rPr>
              <a:t>                  </a:t>
            </a:r>
            <a:endParaRPr lang="de-DE" altLang="de-DE" sz="1800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err="1">
                <a:latin typeface="TheSans B3 Light" pitchFamily="34" charset="0"/>
              </a:rPr>
              <a:t>El</a:t>
            </a:r>
            <a:r>
              <a:rPr lang="de-DE" altLang="de-DE" sz="1800" b="1" dirty="0">
                <a:latin typeface="TheSans B3 Light" pitchFamily="34" charset="0"/>
              </a:rPr>
              <a:t>. Strom (kWh)</a:t>
            </a:r>
            <a:r>
              <a:rPr lang="de-DE" altLang="de-DE" sz="1800" dirty="0">
                <a:latin typeface="TheSans B3 Light" pitchFamily="34" charset="0"/>
              </a:rPr>
              <a:t>		</a:t>
            </a:r>
            <a:r>
              <a:rPr lang="de-DE" altLang="de-DE" sz="1800" b="1" dirty="0">
                <a:latin typeface="TheSans B3 Light" pitchFamily="34" charset="0"/>
              </a:rPr>
              <a:t>	</a:t>
            </a:r>
            <a:endParaRPr lang="de-DE" altLang="de-DE" sz="1800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TheSans B3 Light" pitchFamily="34" charset="0"/>
              </a:rPr>
              <a:t>Heizenergie </a:t>
            </a:r>
            <a:r>
              <a:rPr lang="de-DE" altLang="de-DE" sz="1800" b="1" dirty="0" smtClean="0">
                <a:latin typeface="TheSans B3 Light" pitchFamily="34" charset="0"/>
              </a:rPr>
              <a:t>(kWh</a:t>
            </a:r>
            <a:r>
              <a:rPr lang="de-DE" altLang="de-DE" sz="1800" b="1" dirty="0">
                <a:latin typeface="TheSans B3 Light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latin typeface="TheSans B3 Light" pitchFamily="34" charset="0"/>
              </a:rPr>
              <a:t>	</a:t>
            </a:r>
            <a:endParaRPr lang="de-DE" altLang="de-DE" sz="1800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TheSans B3 Light" pitchFamily="34" charset="0"/>
              </a:rPr>
              <a:t>Wasser (m³)</a:t>
            </a:r>
            <a:r>
              <a:rPr lang="de-DE" altLang="de-DE" sz="1800" dirty="0">
                <a:latin typeface="TheSans B3 Light" pitchFamily="34" charset="0"/>
              </a:rPr>
              <a:t>	</a:t>
            </a:r>
            <a:endParaRPr lang="de-DE" altLang="de-DE" sz="1800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TheSans B3 Light" pitchFamily="34" charset="0"/>
              </a:rPr>
              <a:t>Vermiedene CO2</a:t>
            </a:r>
            <a:r>
              <a:rPr lang="de-DE" altLang="de-DE" sz="1800" dirty="0">
                <a:latin typeface="TheSans B3 Light" pitchFamily="34" charset="0"/>
              </a:rPr>
              <a:t> </a:t>
            </a:r>
            <a:r>
              <a:rPr lang="de-DE" altLang="de-DE" sz="1800" b="1" dirty="0">
                <a:latin typeface="TheSans B3 Light" pitchFamily="34" charset="0"/>
              </a:rPr>
              <a:t>(T)</a:t>
            </a:r>
            <a:endParaRPr lang="de-DE" altLang="de-DE" sz="1800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latin typeface="TheSans B3 Light" pitchFamily="34" charset="0"/>
              </a:rPr>
              <a:t>Auszahlung</a:t>
            </a:r>
            <a:r>
              <a:rPr lang="de-DE" altLang="de-DE" sz="1800" dirty="0">
                <a:latin typeface="TheSans B3 Light" pitchFamily="34" charset="0"/>
              </a:rPr>
              <a:t>	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TheSans B3 Light" pitchFamily="34" charset="0"/>
              </a:rPr>
              <a:t>Summe</a:t>
            </a:r>
            <a:r>
              <a:rPr lang="de-DE" altLang="de-DE" sz="1800" dirty="0">
                <a:latin typeface="TheSans B3 Light" pitchFamily="34" charset="0"/>
              </a:rPr>
              <a:t> </a:t>
            </a:r>
            <a:r>
              <a:rPr lang="de-DE" altLang="de-DE" sz="1800" b="1" dirty="0">
                <a:latin typeface="TheSans B3 Light" pitchFamily="34" charset="0"/>
              </a:rPr>
              <a:t>(50 % in €)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b="1" dirty="0">
              <a:latin typeface="TheSans B3 Light" pitchFamily="34" charset="0"/>
            </a:endParaRPr>
          </a:p>
        </p:txBody>
      </p:sp>
      <p:sp>
        <p:nvSpPr>
          <p:cNvPr id="8198" name="Rectangle 52"/>
          <p:cNvSpPr>
            <a:spLocks noChangeArrowheads="1"/>
          </p:cNvSpPr>
          <p:nvPr/>
        </p:nvSpPr>
        <p:spPr bwMode="auto">
          <a:xfrm>
            <a:off x="6877050" y="1125538"/>
            <a:ext cx="1584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>
                <a:latin typeface="TheSans B3 Light" pitchFamily="34" charset="0"/>
              </a:rPr>
              <a:t>3. Jahr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>
                <a:latin typeface="TheSans B3 Light" pitchFamily="34" charset="0"/>
              </a:rPr>
              <a:t>  2017</a:t>
            </a:r>
            <a:endParaRPr lang="de-DE" altLang="de-DE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b="1" dirty="0">
              <a:latin typeface="TheSans B3 Light" pitchFamily="34" charset="0"/>
            </a:endParaRPr>
          </a:p>
        </p:txBody>
      </p:sp>
      <p:sp>
        <p:nvSpPr>
          <p:cNvPr id="8199" name="Rectangle 53"/>
          <p:cNvSpPr>
            <a:spLocks noChangeArrowheads="1"/>
          </p:cNvSpPr>
          <p:nvPr/>
        </p:nvSpPr>
        <p:spPr bwMode="auto">
          <a:xfrm>
            <a:off x="5076825" y="1125538"/>
            <a:ext cx="15843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latin typeface="TheSans B3 Light" pitchFamily="34" charset="0"/>
              </a:rPr>
              <a:t>2. Jahr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smtClean="0">
                <a:latin typeface="TheSans B3 Light" pitchFamily="34" charset="0"/>
              </a:rPr>
              <a:t> </a:t>
            </a:r>
            <a:r>
              <a:rPr lang="de-DE" altLang="de-DE" b="1" dirty="0" smtClean="0">
                <a:latin typeface="TheSans B3 Light" pitchFamily="34" charset="0"/>
              </a:rPr>
              <a:t>2016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dirty="0" smtClean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dirty="0">
              <a:latin typeface="TheSans B3 Light" pitchFamily="34" charset="0"/>
            </a:endParaRPr>
          </a:p>
        </p:txBody>
      </p:sp>
      <p:sp>
        <p:nvSpPr>
          <p:cNvPr id="8200" name="Rectangle 55"/>
          <p:cNvSpPr>
            <a:spLocks noChangeArrowheads="1"/>
          </p:cNvSpPr>
          <p:nvPr/>
        </p:nvSpPr>
        <p:spPr bwMode="auto">
          <a:xfrm>
            <a:off x="2951163" y="1133476"/>
            <a:ext cx="1116781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>
                <a:latin typeface="TheSans B3 Light" pitchFamily="34" charset="0"/>
              </a:rPr>
              <a:t> 1</a:t>
            </a:r>
            <a:r>
              <a:rPr lang="de-DE" altLang="de-DE" b="1" dirty="0">
                <a:latin typeface="TheSans B3 Light" pitchFamily="34" charset="0"/>
              </a:rPr>
              <a:t>. Jahr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>
                <a:latin typeface="TheSans B3 Light" pitchFamily="34" charset="0"/>
              </a:rPr>
              <a:t>     2015</a:t>
            </a:r>
            <a:endParaRPr lang="de-DE" altLang="de-DE" b="1" dirty="0">
              <a:latin typeface="TheSans B3 Light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>
              <a:latin typeface="TheSans B3 Light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/>
              <a:t>25.345</a:t>
            </a:r>
            <a:endParaRPr lang="de-DE" altLang="de-DE" sz="1800" b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/>
              <a:t>  </a:t>
            </a:r>
            <a:r>
              <a:rPr lang="de-DE" altLang="de-DE" sz="1800" b="1" dirty="0" smtClean="0"/>
              <a:t>5,9 </a:t>
            </a:r>
            <a:r>
              <a:rPr lang="de-DE" altLang="de-DE" sz="1800" b="1" dirty="0"/>
              <a:t>%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 smtClean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/>
              <a:t> 372.692</a:t>
            </a:r>
            <a:endParaRPr lang="de-DE" altLang="de-DE" sz="1800" b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/>
              <a:t>  </a:t>
            </a:r>
            <a:r>
              <a:rPr lang="de-DE" altLang="de-DE" sz="1800" b="1" dirty="0" smtClean="0"/>
              <a:t>12,5 </a:t>
            </a:r>
            <a:r>
              <a:rPr lang="de-DE" altLang="de-DE" sz="1800" b="1" dirty="0"/>
              <a:t>%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600" b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/>
              <a:t>  </a:t>
            </a:r>
            <a:r>
              <a:rPr lang="de-DE" altLang="de-DE" sz="1800" b="1" dirty="0" smtClean="0"/>
              <a:t>165</a:t>
            </a:r>
            <a:endParaRPr lang="de-DE" altLang="de-DE" sz="1800" b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/>
              <a:t>2,7 </a:t>
            </a:r>
            <a:r>
              <a:rPr lang="de-DE" altLang="de-DE" sz="1800" b="1" dirty="0"/>
              <a:t>%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 smtClean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/>
              <a:t>107</a:t>
            </a:r>
            <a:endParaRPr lang="de-DE" altLang="de-DE" sz="1800" b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/>
              <a:t>15.979</a:t>
            </a:r>
            <a:endParaRPr lang="de-DE" altLang="de-DE" sz="1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b="1" dirty="0">
              <a:latin typeface="TheSans B3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B2B2B2"/>
      </a:folHlink>
    </a:clrScheme>
    <a:fontScheme name="Standarddesign">
      <a:majorFont>
        <a:latin typeface="TheSans B7 Bold"/>
        <a:ea typeface=""/>
        <a:cs typeface=""/>
      </a:majorFont>
      <a:minorFont>
        <a:latin typeface="TheSans B5 Plai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heSans B7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heSans B7 Bold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Bildschirmpräsentation (4:3)</PresentationFormat>
  <Paragraphs>282</Paragraphs>
  <Slides>25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Standarddesign</vt:lpstr>
      <vt:lpstr>MSPhotoEd.3</vt:lpstr>
      <vt:lpstr>PowerPoint-Präsentation</vt:lpstr>
      <vt:lpstr>Inhalt </vt:lpstr>
      <vt:lpstr>Rahmendaten</vt:lpstr>
      <vt:lpstr>Rahmendaten</vt:lpstr>
      <vt:lpstr>Einsparberechnung</vt:lpstr>
      <vt:lpstr>Heizenergieeinsparung</vt:lpstr>
      <vt:lpstr>Stromeinsparung</vt:lpstr>
      <vt:lpstr>Wassereinsparung</vt:lpstr>
      <vt:lpstr>Einsparungen</vt:lpstr>
      <vt:lpstr>Entwicklung des Wärmeverbrauchs aller Schulen</vt:lpstr>
      <vt:lpstr>Entwicklung des  Stromverbrauchs aller Schulen</vt:lpstr>
      <vt:lpstr>Entwicklung des Wasserverbrauchs aller Schulen</vt:lpstr>
      <vt:lpstr>Entwicklung des Wärmeverbrauchs  - Einzeldarstellung -</vt:lpstr>
      <vt:lpstr>Entwicklung des Stromverbrauchs  - Einzeldarstellung -</vt:lpstr>
      <vt:lpstr>Entwicklung des Wasserverbrauchs  - Einzeldarstellung -</vt:lpstr>
      <vt:lpstr>Zusammenfassung der Einsparungen  (Anteil Schulen 50%)</vt:lpstr>
      <vt:lpstr>Auszahlung der Einsparung</vt:lpstr>
      <vt:lpstr>PowerPoint-Präsentation</vt:lpstr>
      <vt:lpstr>Inhalt Nicht öffentlicher Teil</vt:lpstr>
      <vt:lpstr>PowerPoint-Präsentation</vt:lpstr>
      <vt:lpstr>PowerPoint-Präsentation</vt:lpstr>
      <vt:lpstr>PowerPoint-Präsentation</vt:lpstr>
      <vt:lpstr>Weiteres Vorgehen Termine </vt:lpstr>
      <vt:lpstr>Bericht der Schulen Erfahrungsaustausch </vt:lpstr>
      <vt:lpstr> Abschluss</vt:lpstr>
    </vt:vector>
  </TitlesOfParts>
  <Company>triolog - kommunikation mit energie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leuchtner</dc:creator>
  <cp:lastModifiedBy>Fernsner, Horst </cp:lastModifiedBy>
  <cp:revision>150</cp:revision>
  <dcterms:created xsi:type="dcterms:W3CDTF">2006-10-16T10:19:22Z</dcterms:created>
  <dcterms:modified xsi:type="dcterms:W3CDTF">2017-08-24T11:29:19Z</dcterms:modified>
</cp:coreProperties>
</file>