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79" r:id="rId6"/>
    <p:sldId id="1192" r:id="rId7"/>
    <p:sldId id="1193" r:id="rId8"/>
    <p:sldId id="1194" r:id="rId9"/>
    <p:sldId id="1199" r:id="rId10"/>
    <p:sldId id="1195" r:id="rId11"/>
    <p:sldId id="1200" r:id="rId12"/>
    <p:sldId id="1196" r:id="rId13"/>
    <p:sldId id="1197" r:id="rId14"/>
    <p:sldId id="1198" r:id="rId15"/>
    <p:sldId id="1147" r:id="rId16"/>
    <p:sldId id="1148" r:id="rId17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7B597A6-6001-4809-8C9B-D445BC7512C3}">
          <p14:sldIdLst>
            <p14:sldId id="256"/>
            <p14:sldId id="279"/>
            <p14:sldId id="1192"/>
            <p14:sldId id="1193"/>
            <p14:sldId id="1194"/>
            <p14:sldId id="1199"/>
            <p14:sldId id="1195"/>
            <p14:sldId id="1200"/>
            <p14:sldId id="1196"/>
            <p14:sldId id="1197"/>
            <p14:sldId id="1198"/>
          </p14:sldIdLst>
        </p14:section>
        <p14:section name="Abschnitt ohne Titel" id="{BCB6F311-6995-4ECC-9E30-9CFDEF268C94}">
          <p14:sldIdLst>
            <p14:sldId id="1147"/>
            <p14:sldId id="11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bert Huber" initials="HH" lastIdx="1" clrIdx="0">
    <p:extLst>
      <p:ext uri="{19B8F6BF-5375-455C-9EA6-DF929625EA0E}">
        <p15:presenceInfo xmlns:p15="http://schemas.microsoft.com/office/powerpoint/2012/main" userId="Herbert Hub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70"/>
    <a:srgbClr val="007A50"/>
    <a:srgbClr val="E3E3E3"/>
    <a:srgbClr val="E5E5E5"/>
    <a:srgbClr val="E9E9E9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074CB-AA7D-4410-A8F8-A53BF7D9AF96}" v="5" dt="2022-08-25T09:28:18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bert Huber" userId="6fce709a-6ccf-469e-9c24-5edab7969e25" providerId="ADAL" clId="{229074CB-AA7D-4410-A8F8-A53BF7D9AF96}"/>
    <pc:docChg chg="custSel addSld delSld modSld sldOrd modSection">
      <pc:chgData name="Herbert Huber" userId="6fce709a-6ccf-469e-9c24-5edab7969e25" providerId="ADAL" clId="{229074CB-AA7D-4410-A8F8-A53BF7D9AF96}" dt="2022-08-25T09:31:00.349" v="590" actId="14100"/>
      <pc:docMkLst>
        <pc:docMk/>
      </pc:docMkLst>
      <pc:sldChg chg="del ord">
        <pc:chgData name="Herbert Huber" userId="6fce709a-6ccf-469e-9c24-5edab7969e25" providerId="ADAL" clId="{229074CB-AA7D-4410-A8F8-A53BF7D9AF96}" dt="2022-08-25T09:19:11.882" v="415" actId="47"/>
        <pc:sldMkLst>
          <pc:docMk/>
          <pc:sldMk cId="1484601650" sldId="258"/>
        </pc:sldMkLst>
      </pc:sldChg>
      <pc:sldChg chg="modSp mod">
        <pc:chgData name="Herbert Huber" userId="6fce709a-6ccf-469e-9c24-5edab7969e25" providerId="ADAL" clId="{229074CB-AA7D-4410-A8F8-A53BF7D9AF96}" dt="2022-08-25T09:22:18.486" v="416" actId="20577"/>
        <pc:sldMkLst>
          <pc:docMk/>
          <pc:sldMk cId="823596480" sldId="1194"/>
        </pc:sldMkLst>
        <pc:spChg chg="mod">
          <ac:chgData name="Herbert Huber" userId="6fce709a-6ccf-469e-9c24-5edab7969e25" providerId="ADAL" clId="{229074CB-AA7D-4410-A8F8-A53BF7D9AF96}" dt="2022-08-25T09:22:18.486" v="416" actId="20577"/>
          <ac:spMkLst>
            <pc:docMk/>
            <pc:sldMk cId="823596480" sldId="1194"/>
            <ac:spMk id="2" creationId="{97655A7D-2DF7-BA70-CCC1-279514CD247D}"/>
          </ac:spMkLst>
        </pc:spChg>
        <pc:spChg chg="mod">
          <ac:chgData name="Herbert Huber" userId="6fce709a-6ccf-469e-9c24-5edab7969e25" providerId="ADAL" clId="{229074CB-AA7D-4410-A8F8-A53BF7D9AF96}" dt="2022-08-25T09:00:25.423" v="6" actId="20577"/>
          <ac:spMkLst>
            <pc:docMk/>
            <pc:sldMk cId="823596480" sldId="1194"/>
            <ac:spMk id="14" creationId="{37B7F78B-0C34-2C4F-3FDA-E01BA0D4D799}"/>
          </ac:spMkLst>
        </pc:spChg>
      </pc:sldChg>
      <pc:sldChg chg="addSp modSp mod">
        <pc:chgData name="Herbert Huber" userId="6fce709a-6ccf-469e-9c24-5edab7969e25" providerId="ADAL" clId="{229074CB-AA7D-4410-A8F8-A53BF7D9AF96}" dt="2022-08-25T09:31:00.349" v="590" actId="14100"/>
        <pc:sldMkLst>
          <pc:docMk/>
          <pc:sldMk cId="3124860761" sldId="1196"/>
        </pc:sldMkLst>
        <pc:spChg chg="add mod">
          <ac:chgData name="Herbert Huber" userId="6fce709a-6ccf-469e-9c24-5edab7969e25" providerId="ADAL" clId="{229074CB-AA7D-4410-A8F8-A53BF7D9AF96}" dt="2022-08-25T09:27:59.027" v="559" actId="20577"/>
          <ac:spMkLst>
            <pc:docMk/>
            <pc:sldMk cId="3124860761" sldId="1196"/>
            <ac:spMk id="3" creationId="{23F33A86-7793-DAC1-3409-581E178CD0FA}"/>
          </ac:spMkLst>
        </pc:spChg>
        <pc:spChg chg="add mod">
          <ac:chgData name="Herbert Huber" userId="6fce709a-6ccf-469e-9c24-5edab7969e25" providerId="ADAL" clId="{229074CB-AA7D-4410-A8F8-A53BF7D9AF96}" dt="2022-08-25T09:29:18.215" v="587" actId="1076"/>
          <ac:spMkLst>
            <pc:docMk/>
            <pc:sldMk cId="3124860761" sldId="1196"/>
            <ac:spMk id="4" creationId="{82529ADE-8A69-A274-1FE4-4F8165BE3B11}"/>
          </ac:spMkLst>
        </pc:spChg>
        <pc:picChg chg="mod">
          <ac:chgData name="Herbert Huber" userId="6fce709a-6ccf-469e-9c24-5edab7969e25" providerId="ADAL" clId="{229074CB-AA7D-4410-A8F8-A53BF7D9AF96}" dt="2022-08-25T09:31:00.349" v="590" actId="14100"/>
          <ac:picMkLst>
            <pc:docMk/>
            <pc:sldMk cId="3124860761" sldId="1196"/>
            <ac:picMk id="7" creationId="{D945794A-C0D2-D50C-853D-9BEDD58557CA}"/>
          </ac:picMkLst>
        </pc:picChg>
        <pc:cxnChg chg="add mod">
          <ac:chgData name="Herbert Huber" userId="6fce709a-6ccf-469e-9c24-5edab7969e25" providerId="ADAL" clId="{229074CB-AA7D-4410-A8F8-A53BF7D9AF96}" dt="2022-08-25T09:29:42.926" v="589" actId="1582"/>
          <ac:cxnSpMkLst>
            <pc:docMk/>
            <pc:sldMk cId="3124860761" sldId="1196"/>
            <ac:cxnSpMk id="9" creationId="{12E3519F-608C-4E8B-6E36-125DDE41D34E}"/>
          </ac:cxnSpMkLst>
        </pc:cxnChg>
      </pc:sldChg>
      <pc:sldChg chg="modSp mod">
        <pc:chgData name="Herbert Huber" userId="6fce709a-6ccf-469e-9c24-5edab7969e25" providerId="ADAL" clId="{229074CB-AA7D-4410-A8F8-A53BF7D9AF96}" dt="2022-08-25T09:17:59.241" v="412" actId="20577"/>
        <pc:sldMkLst>
          <pc:docMk/>
          <pc:sldMk cId="2411969082" sldId="1197"/>
        </pc:sldMkLst>
        <pc:spChg chg="mod">
          <ac:chgData name="Herbert Huber" userId="6fce709a-6ccf-469e-9c24-5edab7969e25" providerId="ADAL" clId="{229074CB-AA7D-4410-A8F8-A53BF7D9AF96}" dt="2022-08-25T09:17:59.241" v="412" actId="20577"/>
          <ac:spMkLst>
            <pc:docMk/>
            <pc:sldMk cId="2411969082" sldId="1197"/>
            <ac:spMk id="2" creationId="{97655A7D-2DF7-BA70-CCC1-279514CD247D}"/>
          </ac:spMkLst>
        </pc:spChg>
      </pc:sldChg>
      <pc:sldChg chg="addSp delSp modSp add del mod">
        <pc:chgData name="Herbert Huber" userId="6fce709a-6ccf-469e-9c24-5edab7969e25" providerId="ADAL" clId="{229074CB-AA7D-4410-A8F8-A53BF7D9AF96}" dt="2022-08-25T09:02:46.758" v="11" actId="47"/>
        <pc:sldMkLst>
          <pc:docMk/>
          <pc:sldMk cId="2756718146" sldId="1200"/>
        </pc:sldMkLst>
        <pc:spChg chg="add mod">
          <ac:chgData name="Herbert Huber" userId="6fce709a-6ccf-469e-9c24-5edab7969e25" providerId="ADAL" clId="{229074CB-AA7D-4410-A8F8-A53BF7D9AF96}" dt="2022-08-25T09:02:04.843" v="10" actId="1076"/>
          <ac:spMkLst>
            <pc:docMk/>
            <pc:sldMk cId="2756718146" sldId="1200"/>
            <ac:spMk id="4" creationId="{081A7001-798A-1733-FCAF-450A0FD85DB2}"/>
          </ac:spMkLst>
        </pc:spChg>
        <pc:spChg chg="add mod">
          <ac:chgData name="Herbert Huber" userId="6fce709a-6ccf-469e-9c24-5edab7969e25" providerId="ADAL" clId="{229074CB-AA7D-4410-A8F8-A53BF7D9AF96}" dt="2022-08-25T09:02:04.843" v="10" actId="1076"/>
          <ac:spMkLst>
            <pc:docMk/>
            <pc:sldMk cId="2756718146" sldId="1200"/>
            <ac:spMk id="6" creationId="{F971FA14-42A7-F403-EE94-B4876B722722}"/>
          </ac:spMkLst>
        </pc:spChg>
        <pc:spChg chg="add mod">
          <ac:chgData name="Herbert Huber" userId="6fce709a-6ccf-469e-9c24-5edab7969e25" providerId="ADAL" clId="{229074CB-AA7D-4410-A8F8-A53BF7D9AF96}" dt="2022-08-25T09:02:04.843" v="10" actId="1076"/>
          <ac:spMkLst>
            <pc:docMk/>
            <pc:sldMk cId="2756718146" sldId="1200"/>
            <ac:spMk id="7" creationId="{8E009BE1-4563-29FC-1F14-0B0F389DAD44}"/>
          </ac:spMkLst>
        </pc:spChg>
        <pc:picChg chg="del">
          <ac:chgData name="Herbert Huber" userId="6fce709a-6ccf-469e-9c24-5edab7969e25" providerId="ADAL" clId="{229074CB-AA7D-4410-A8F8-A53BF7D9AF96}" dt="2022-08-25T09:01:40.788" v="8" actId="478"/>
          <ac:picMkLst>
            <pc:docMk/>
            <pc:sldMk cId="2756718146" sldId="1200"/>
            <ac:picMk id="3" creationId="{DC2E834D-90C0-40E1-C920-ED2B9F20C281}"/>
          </ac:picMkLst>
        </pc:picChg>
      </pc:sldChg>
      <pc:sldChg chg="modSp add mod">
        <pc:chgData name="Herbert Huber" userId="6fce709a-6ccf-469e-9c24-5edab7969e25" providerId="ADAL" clId="{229074CB-AA7D-4410-A8F8-A53BF7D9AF96}" dt="2022-08-25T09:26:06.844" v="502" actId="1076"/>
        <pc:sldMkLst>
          <pc:docMk/>
          <pc:sldMk cId="3239357833" sldId="1200"/>
        </pc:sldMkLst>
        <pc:spChg chg="mod">
          <ac:chgData name="Herbert Huber" userId="6fce709a-6ccf-469e-9c24-5edab7969e25" providerId="ADAL" clId="{229074CB-AA7D-4410-A8F8-A53BF7D9AF96}" dt="2022-08-25T09:26:05.220" v="501" actId="20577"/>
          <ac:spMkLst>
            <pc:docMk/>
            <pc:sldMk cId="3239357833" sldId="1200"/>
            <ac:spMk id="2" creationId="{97655A7D-2DF7-BA70-CCC1-279514CD247D}"/>
          </ac:spMkLst>
        </pc:spChg>
        <pc:spChg chg="mod">
          <ac:chgData name="Herbert Huber" userId="6fce709a-6ccf-469e-9c24-5edab7969e25" providerId="ADAL" clId="{229074CB-AA7D-4410-A8F8-A53BF7D9AF96}" dt="2022-08-25T09:26:06.844" v="502" actId="1076"/>
          <ac:spMkLst>
            <pc:docMk/>
            <pc:sldMk cId="3239357833" sldId="1200"/>
            <ac:spMk id="5" creationId="{99244E9B-A5A6-4EC7-8AA3-A88925787A23}"/>
          </ac:spMkLst>
        </pc:spChg>
        <pc:spChg chg="mod">
          <ac:chgData name="Herbert Huber" userId="6fce709a-6ccf-469e-9c24-5edab7969e25" providerId="ADAL" clId="{229074CB-AA7D-4410-A8F8-A53BF7D9AF96}" dt="2022-08-25T09:25:23.999" v="492" actId="1076"/>
          <ac:spMkLst>
            <pc:docMk/>
            <pc:sldMk cId="3239357833" sldId="1200"/>
            <ac:spMk id="14" creationId="{37B7F78B-0C34-2C4F-3FDA-E01BA0D4D7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F6811-3B12-4C47-A498-A5053395DDD2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6F7FA-085B-49BC-9232-AAE282ACBB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74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69E6-2B47-474E-9DA1-7EF185327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BF7145-CF6C-4CEF-B64A-5D6F37C37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A16532-FC95-4491-A371-2429213C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904B-40C0-46F7-B1CC-F0B040285B1D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9F4B35-74E8-482B-9B89-8D6C5C02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83A378-D3F6-4CE0-9CE5-554E6EC5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CD3-E72B-4351-BCD4-18B4E0FEB0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35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6B94C-2246-4014-BBA5-E16247DD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02EBA6-8614-400E-B4F5-37CAD3EE5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9716CA-3632-492B-A894-598E4FF4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904B-40C0-46F7-B1CC-F0B040285B1D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9BDFE7-A7C7-441A-8A6F-535A87B6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9CD114-768D-4463-A044-1A36EEC0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CD3-E72B-4351-BCD4-18B4E0FEB0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61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7B07718-8C87-4090-BC43-708ED50F5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59562B-2865-448C-99C2-749F4D164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717E59-D638-4D7F-9C84-62BBC446B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904B-40C0-46F7-B1CC-F0B040285B1D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A70E5C-643E-46EC-9A78-145ECAE9B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8D8DB6-AD22-4694-84A3-A0ED59C3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CD3-E72B-4351-BCD4-18B4E0FEB0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89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17C85-111C-4C8E-8CDC-3DDB3C3EE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DA1DBD-272A-4AF2-BD85-499E04FE3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F6C5AE-4EC0-4203-AF36-C52A616A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904B-40C0-46F7-B1CC-F0B040285B1D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644104-19A9-4AEF-9934-07AC3BAB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FA4438-6663-40F3-97A0-B268DAA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CD3-E72B-4351-BCD4-18B4E0FEB0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42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89060-DE97-4440-AE1D-5E9220B5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D9C9BD-A577-4216-B49A-060D4FDE5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7A9C32-F083-4BF4-BD58-562003DF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904B-40C0-46F7-B1CC-F0B040285B1D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EC4549-9F7F-49E5-A280-979C7A3C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D7DC11-DB4F-4E66-9643-8A71638A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CD3-E72B-4351-BCD4-18B4E0FEB0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8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8B540-0215-48C9-9F6F-02430631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084C9B-ADA8-405F-9FF1-278DB2F83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55105E-839D-437B-8246-6888E0F72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821DE7-569A-4EB2-AC76-9AD1F127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904B-40C0-46F7-B1CC-F0B040285B1D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3C124E-15F9-4D1D-8225-76BAAA39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6AE26D-D3ED-4D30-A8B1-F51FF616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CD3-E72B-4351-BCD4-18B4E0FEB0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59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92EE2-DC0C-47A8-A528-E7534DA15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B50527-E840-4A32-AC97-EA3B50FAE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33FB33-4098-4105-8327-508835B43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3F14237-4A16-429B-9342-8BAC3DDA2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7C162A-5CC3-4F63-9AAC-207A60941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5EED410-9200-4B89-B767-E31D2CBC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904B-40C0-46F7-B1CC-F0B040285B1D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3EE7B5-A02D-475F-BE75-DF72EC06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6E47FB4-5439-490C-8C7E-3EFCC675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CD3-E72B-4351-BCD4-18B4E0FEB0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91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8DC83-8BF9-467B-A41B-93C6D099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50143D-979C-4AC8-95BC-887F5DE8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904B-40C0-46F7-B1CC-F0B040285B1D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4B4ABD-0511-411D-ABE3-60CB2596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4C8074-530C-49D5-A0E6-0AAD4815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CD3-E72B-4351-BCD4-18B4E0FEB0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19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7680861-FFD3-462A-8B19-BACA9230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904B-40C0-46F7-B1CC-F0B040285B1D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4A2595-20EB-4A33-9613-86CC3F80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45511D-B41A-41A6-ADA8-24BC6F03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CD3-E72B-4351-BCD4-18B4E0FEB0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82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2C037-18BB-4057-9D47-D285FE9C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EA3F64-CA21-4A69-8A5E-2652EAD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663953-7F7B-4B04-B197-9848AF6D9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2C76038-0AFC-4AE4-9AC2-AA8B81B2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904B-40C0-46F7-B1CC-F0B040285B1D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C2C5B4-2512-4BEC-8A73-56B43C46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1AA9F2-CC64-430D-94D7-A92BB7D2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CD3-E72B-4351-BCD4-18B4E0FEB0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58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A2B11-2709-411C-8E1A-2990BE35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AD68C6D-E3AA-476E-87B5-CDB0D2426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34FB09-19E1-412E-A44A-1EB602EC3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C69F8F-6A7C-4EE3-8F30-868A85F75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904B-40C0-46F7-B1CC-F0B040285B1D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A40189-826F-4B8E-9C35-93CD0738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4A51F4-8F0D-4833-8124-65297D55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CD3-E72B-4351-BCD4-18B4E0FEB0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03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4DCAB0-28CB-4669-840D-96909F03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77BC40-02E1-48D2-A41F-B4CA51A1F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D46BD1-889D-4850-95C9-B79A085F3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3904B-40C0-46F7-B1CC-F0B040285B1D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9A9DEE-D6EA-4C81-83A6-A40FD6BE3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18BD84-BB38-42C1-B6A6-B8F365B08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53CD3-E72B-4351-BCD4-18B4E0FEB0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46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eex.com/de#/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8896ACA-4504-48F5-AFDF-A8A3F4B9D7DB}"/>
              </a:ext>
            </a:extLst>
          </p:cNvPr>
          <p:cNvSpPr/>
          <p:nvPr/>
        </p:nvSpPr>
        <p:spPr>
          <a:xfrm>
            <a:off x="367135" y="4574690"/>
            <a:ext cx="11336502" cy="123644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Ein Bild, das Maschine enthält.&#10;&#10;Automatisch generierte Beschreibung">
            <a:extLst>
              <a:ext uri="{FF2B5EF4-FFF2-40B4-BE49-F238E27FC236}">
                <a16:creationId xmlns:a16="http://schemas.microsoft.com/office/drawing/2014/main" id="{3A131D41-2317-4351-9520-0EC95959D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909" y="3352104"/>
            <a:ext cx="2596216" cy="308175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5F45BAF-9CBC-4088-BDED-2B65781F2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21" y="3743893"/>
            <a:ext cx="2839112" cy="290054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E508329-3AB0-4B3E-8F79-EC441AB9C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30" y="3742637"/>
            <a:ext cx="2839112" cy="290054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3C119F4-380F-4CCC-944F-4F83B6E92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1" y="2964585"/>
            <a:ext cx="3495846" cy="3994003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875CCEC1-37F8-4962-B467-0D948150697F}"/>
              </a:ext>
            </a:extLst>
          </p:cNvPr>
          <p:cNvSpPr/>
          <p:nvPr/>
        </p:nvSpPr>
        <p:spPr>
          <a:xfrm>
            <a:off x="8411299" y="4574689"/>
            <a:ext cx="354563" cy="123644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06A59DF-CAEA-474E-AC83-CC3E5179F1C6}"/>
              </a:ext>
            </a:extLst>
          </p:cNvPr>
          <p:cNvSpPr/>
          <p:nvPr/>
        </p:nvSpPr>
        <p:spPr>
          <a:xfrm>
            <a:off x="11263896" y="4574689"/>
            <a:ext cx="354563" cy="123644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576CB085-01C9-45D3-BE4D-528FBEC6A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75" y="1765309"/>
            <a:ext cx="1810804" cy="158469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75F7C40-218C-D88D-DC95-582144302978}"/>
              </a:ext>
            </a:extLst>
          </p:cNvPr>
          <p:cNvSpPr txBox="1"/>
          <p:nvPr/>
        </p:nvSpPr>
        <p:spPr>
          <a:xfrm>
            <a:off x="2510319" y="294529"/>
            <a:ext cx="66273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de-DE" sz="4000" b="0" i="0" cap="all" dirty="0">
                <a:solidFill>
                  <a:srgbClr val="005545"/>
                </a:solidFill>
                <a:effectLst/>
                <a:latin typeface="+mj-lt"/>
              </a:rPr>
              <a:t>EINFACH </a:t>
            </a:r>
            <a:r>
              <a:rPr lang="de-DE" sz="4000" b="0" i="0" cap="all" dirty="0">
                <a:solidFill>
                  <a:srgbClr val="00A77E"/>
                </a:solidFill>
                <a:effectLst/>
                <a:latin typeface="+mj-lt"/>
              </a:rPr>
              <a:t>BEIM HEIZEN STROM</a:t>
            </a:r>
            <a:r>
              <a:rPr lang="de-DE" sz="4000" b="0" i="0" cap="all" dirty="0">
                <a:solidFill>
                  <a:srgbClr val="005545"/>
                </a:solidFill>
                <a:effectLst/>
                <a:latin typeface="+mj-lt"/>
              </a:rPr>
              <a:t> ERZEUGEN</a:t>
            </a:r>
          </a:p>
        </p:txBody>
      </p:sp>
    </p:spTree>
    <p:extLst>
      <p:ext uri="{BB962C8B-B14F-4D97-AF65-F5344CB8AC3E}">
        <p14:creationId xmlns:p14="http://schemas.microsoft.com/office/powerpoint/2010/main" val="99238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D1F0EF33-7822-475A-B846-E4BDDCFE6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86" y="120908"/>
            <a:ext cx="10982480" cy="1236440"/>
          </a:xfrm>
          <a:noFill/>
        </p:spPr>
        <p:txBody>
          <a:bodyPr>
            <a:noAutofit/>
          </a:bodyPr>
          <a:lstStyle/>
          <a:p>
            <a:pPr algn="l"/>
            <a:r>
              <a:rPr lang="de-DE" sz="3600" dirty="0">
                <a:solidFill>
                  <a:schemeClr val="accent1"/>
                </a:solidFill>
              </a:rPr>
              <a:t>DIE ZUKÜNFTIGE ENERGIEVERSORGUNG</a:t>
            </a:r>
            <a:br>
              <a:rPr lang="de-DE" sz="3600" dirty="0">
                <a:solidFill>
                  <a:schemeClr val="accent1"/>
                </a:solidFill>
              </a:rPr>
            </a:br>
            <a:r>
              <a:rPr lang="de-DE" sz="3600" dirty="0"/>
              <a:t>IST REGENERATIV UND HOCHEFFIZIENT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9244E9B-A5A6-4EC7-8AA3-A88925787A23}"/>
              </a:ext>
            </a:extLst>
          </p:cNvPr>
          <p:cNvSpPr/>
          <p:nvPr/>
        </p:nvSpPr>
        <p:spPr>
          <a:xfrm>
            <a:off x="0" y="1694604"/>
            <a:ext cx="12192000" cy="5361341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1" i="0" u="none" strike="noStrike" baseline="0" dirty="0"/>
              <a:t>2030 sollen </a:t>
            </a:r>
            <a:r>
              <a:rPr lang="de-DE" sz="1800" b="1" dirty="0"/>
              <a:t>80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A5D7A4F-7750-464E-BE9F-EF1291F0F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042" y="5993095"/>
            <a:ext cx="721732" cy="631611"/>
          </a:xfrm>
          <a:prstGeom prst="rect">
            <a:avLst/>
          </a:prstGeom>
        </p:spPr>
      </p:pic>
      <p:pic>
        <p:nvPicPr>
          <p:cNvPr id="8" name="Picture 34" descr="Wind und Sonnenkraftwerk">
            <a:extLst>
              <a:ext uri="{FF2B5EF4-FFF2-40B4-BE49-F238E27FC236}">
                <a16:creationId xmlns:a16="http://schemas.microsoft.com/office/drawing/2014/main" id="{DC97398D-D7E2-CA17-C595-BECD50F8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4" y="1694604"/>
            <a:ext cx="1904301" cy="51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7B7F78B-0C34-2C4F-3FDA-E01BA0D4D799}"/>
              </a:ext>
            </a:extLst>
          </p:cNvPr>
          <p:cNvSpPr txBox="1"/>
          <p:nvPr/>
        </p:nvSpPr>
        <p:spPr>
          <a:xfrm>
            <a:off x="2715042" y="1843357"/>
            <a:ext cx="919173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/>
              <a:t>Praxiserfahrung</a:t>
            </a:r>
            <a:endParaRPr lang="de-DE" sz="25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4341AB1-386A-6CCF-131D-7873770EE602}"/>
              </a:ext>
            </a:extLst>
          </p:cNvPr>
          <p:cNvSpPr txBox="1"/>
          <p:nvPr/>
        </p:nvSpPr>
        <p:spPr>
          <a:xfrm>
            <a:off x="2320759" y="2716301"/>
            <a:ext cx="95860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 </a:t>
            </a:r>
          </a:p>
          <a:p>
            <a:endParaRPr lang="de-DE" b="1" u="sng" dirty="0"/>
          </a:p>
          <a:p>
            <a:endParaRPr lang="de-DE" b="1" u="sng" dirty="0"/>
          </a:p>
          <a:p>
            <a:endParaRPr lang="de-DE" b="1" u="sng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7655A7D-2DF7-BA70-CCC1-279514CD247D}"/>
              </a:ext>
            </a:extLst>
          </p:cNvPr>
          <p:cNvSpPr txBox="1"/>
          <p:nvPr/>
        </p:nvSpPr>
        <p:spPr>
          <a:xfrm>
            <a:off x="2320759" y="2400317"/>
            <a:ext cx="857905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de-DE" dirty="0"/>
              <a:t>Nur mit einer Kombination aus </a:t>
            </a:r>
            <a:r>
              <a:rPr lang="de-DE" sz="2400" b="1" dirty="0"/>
              <a:t>PV – KWK – Stromspeicher </a:t>
            </a:r>
            <a:r>
              <a:rPr lang="de-DE" dirty="0"/>
              <a:t>kann eine nahezu 100%.ige Eigenstromversorgung hergestellt werden. </a:t>
            </a:r>
          </a:p>
          <a:p>
            <a:endParaRPr lang="de-DE" dirty="0"/>
          </a:p>
          <a:p>
            <a:r>
              <a:rPr lang="de-DE" dirty="0"/>
              <a:t> KWK in Objekten mit gut isolierter Gebäudehülle –   bei Erzeugung des selbst benötigten Stroms reicht die anfallende Wärme zur Gebäudeheizung bereits aus.</a:t>
            </a:r>
          </a:p>
          <a:p>
            <a:endParaRPr lang="de-DE" dirty="0"/>
          </a:p>
          <a:p>
            <a:r>
              <a:rPr lang="de-DE" dirty="0"/>
              <a:t>KWK in Objekten mit höherem Wärmebedarf gibt es oft ein Stromüberschuss - der zum Quartalspreis  an der 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Strombörse </a:t>
            </a:r>
            <a:r>
              <a:rPr lang="de-DE" b="0" i="1" u="none" strike="noStrike" dirty="0">
                <a:solidFill>
                  <a:srgbClr val="B22025"/>
                </a:solidFill>
                <a:effectLst/>
                <a:latin typeface="arial" panose="020B0604020202020204" pitchFamily="34" charset="0"/>
                <a:hlinkClick r:id="rId4"/>
              </a:rPr>
              <a:t>EEX</a:t>
            </a:r>
            <a:r>
              <a:rPr lang="de-DE" b="0" i="1" u="none" strike="noStrike" dirty="0">
                <a:solidFill>
                  <a:srgbClr val="B22025"/>
                </a:solidFill>
                <a:effectLst/>
                <a:latin typeface="arial" panose="020B0604020202020204" pitchFamily="34" charset="0"/>
              </a:rPr>
              <a:t> (aktuell 18,698 Ct/kWh) </a:t>
            </a:r>
            <a:r>
              <a:rPr lang="de-DE" dirty="0"/>
              <a:t>verkauft werden kann.</a:t>
            </a:r>
          </a:p>
          <a:p>
            <a:endParaRPr lang="de-DE" dirty="0"/>
          </a:p>
          <a:p>
            <a:r>
              <a:rPr lang="de-DE" dirty="0"/>
              <a:t>oder man nutzt den überschüssigen Strom, um eine Wärmepumpe zu betreiben, um den Gesamtwirkungsgrad der Heizung noch mal zu erhöhen. </a:t>
            </a:r>
          </a:p>
          <a:p>
            <a:pPr marL="0" indent="0">
              <a:buNone/>
            </a:pPr>
            <a:r>
              <a:rPr lang="de-DE" dirty="0"/>
              <a:t> 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7E2BE9E-E44B-4D6C-140C-B7F1DF72E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8" y="5145270"/>
            <a:ext cx="1904300" cy="19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6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D1F0EF33-7822-475A-B846-E4BDDCFE6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86" y="120908"/>
            <a:ext cx="10982480" cy="1236440"/>
          </a:xfrm>
          <a:noFill/>
        </p:spPr>
        <p:txBody>
          <a:bodyPr>
            <a:noAutofit/>
          </a:bodyPr>
          <a:lstStyle/>
          <a:p>
            <a:pPr algn="l"/>
            <a:r>
              <a:rPr lang="de-DE" sz="3600" dirty="0">
                <a:solidFill>
                  <a:schemeClr val="accent1"/>
                </a:solidFill>
              </a:rPr>
              <a:t>DIE ZUKÜNFTIGE ENERGIEVERSORGUNG</a:t>
            </a:r>
            <a:br>
              <a:rPr lang="de-DE" sz="3600" dirty="0">
                <a:solidFill>
                  <a:schemeClr val="accent1"/>
                </a:solidFill>
              </a:rPr>
            </a:br>
            <a:r>
              <a:rPr lang="de-DE" sz="3600" dirty="0"/>
              <a:t>IST REGENERATIV UND HOCHEFFIZIENT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9244E9B-A5A6-4EC7-8AA3-A88925787A23}"/>
              </a:ext>
            </a:extLst>
          </p:cNvPr>
          <p:cNvSpPr/>
          <p:nvPr/>
        </p:nvSpPr>
        <p:spPr>
          <a:xfrm>
            <a:off x="0" y="1694604"/>
            <a:ext cx="12192000" cy="5361341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1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A5D7A4F-7750-464E-BE9F-EF1291F0F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042" y="5993095"/>
            <a:ext cx="721732" cy="631611"/>
          </a:xfrm>
          <a:prstGeom prst="rect">
            <a:avLst/>
          </a:prstGeom>
        </p:spPr>
      </p:pic>
      <p:pic>
        <p:nvPicPr>
          <p:cNvPr id="8" name="Picture 34" descr="Wind und Sonnenkraftwerk">
            <a:extLst>
              <a:ext uri="{FF2B5EF4-FFF2-40B4-BE49-F238E27FC236}">
                <a16:creationId xmlns:a16="http://schemas.microsoft.com/office/drawing/2014/main" id="{DC97398D-D7E2-CA17-C595-BECD50F8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4604"/>
            <a:ext cx="1904301" cy="51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7B7F78B-0C34-2C4F-3FDA-E01BA0D4D799}"/>
              </a:ext>
            </a:extLst>
          </p:cNvPr>
          <p:cNvSpPr txBox="1"/>
          <p:nvPr/>
        </p:nvSpPr>
        <p:spPr>
          <a:xfrm>
            <a:off x="2715042" y="1843357"/>
            <a:ext cx="919173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/>
              <a:t>Fazit</a:t>
            </a:r>
            <a:endParaRPr lang="de-DE" sz="25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4341AB1-386A-6CCF-131D-7873770EE602}"/>
              </a:ext>
            </a:extLst>
          </p:cNvPr>
          <p:cNvSpPr txBox="1"/>
          <p:nvPr/>
        </p:nvSpPr>
        <p:spPr>
          <a:xfrm>
            <a:off x="2320759" y="2716301"/>
            <a:ext cx="95860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 </a:t>
            </a:r>
          </a:p>
          <a:p>
            <a:endParaRPr lang="de-DE" b="1" u="sng" dirty="0"/>
          </a:p>
          <a:p>
            <a:endParaRPr lang="de-DE" b="1" u="sng" dirty="0"/>
          </a:p>
          <a:p>
            <a:endParaRPr lang="de-DE" b="1" u="sng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7655A7D-2DF7-BA70-CCC1-279514CD247D}"/>
              </a:ext>
            </a:extLst>
          </p:cNvPr>
          <p:cNvSpPr txBox="1"/>
          <p:nvPr/>
        </p:nvSpPr>
        <p:spPr>
          <a:xfrm>
            <a:off x="2320759" y="2400317"/>
            <a:ext cx="94993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de-DE" dirty="0"/>
              <a:t>Eine Pauschalierung, eine Heizung muss 65 % der Wärme aus regenerativen Energien erzeugen, darf den Ausbau </a:t>
            </a:r>
            <a:r>
              <a:rPr lang="de-DE"/>
              <a:t>der hocheffizienten KWK </a:t>
            </a:r>
            <a:r>
              <a:rPr lang="de-DE" dirty="0"/>
              <a:t>nicht verhindern </a:t>
            </a:r>
          </a:p>
          <a:p>
            <a:endParaRPr lang="de-DE" dirty="0"/>
          </a:p>
          <a:p>
            <a:r>
              <a:rPr lang="de-DE" dirty="0"/>
              <a:t>KWK Anlagen dürfen nicht mit reinen Heizkesseln gleichgesetzt werden</a:t>
            </a:r>
          </a:p>
          <a:p>
            <a:endParaRPr lang="de-DE" dirty="0"/>
          </a:p>
          <a:p>
            <a:r>
              <a:rPr lang="de-DE" dirty="0"/>
              <a:t>Um die Stromversorgung auch in Zukunft gewährleisten zu können, sind steuerbare Kraftwerke zwingend notwendig. </a:t>
            </a:r>
          </a:p>
          <a:p>
            <a:endParaRPr lang="de-DE" dirty="0"/>
          </a:p>
          <a:p>
            <a:r>
              <a:rPr lang="de-DE" dirty="0"/>
              <a:t>KWK Anlagen haben dabei den höchsten Wirkungsgrad, da neben des Stroms auch die Wärme Nutzenergie ist. </a:t>
            </a:r>
          </a:p>
          <a:p>
            <a:pPr marL="0" indent="0">
              <a:buNone/>
            </a:pPr>
            <a:r>
              <a:rPr lang="de-DE" dirty="0"/>
              <a:t> 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2397DA-B007-8D92-67CE-0BFE38B67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8" y="5145270"/>
            <a:ext cx="1904300" cy="19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5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C6FA16B-00FA-4948-93D5-ECA784AE9B85}"/>
              </a:ext>
            </a:extLst>
          </p:cNvPr>
          <p:cNvSpPr/>
          <p:nvPr/>
        </p:nvSpPr>
        <p:spPr>
          <a:xfrm>
            <a:off x="0" y="0"/>
            <a:ext cx="12193290" cy="170296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A27B59-B2D7-48FB-8C57-2B820C7E6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042" y="5993095"/>
            <a:ext cx="721732" cy="63161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EBA8AC9-E68B-4579-A298-E31041737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6" y="5993094"/>
            <a:ext cx="2444106" cy="63161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F0CEBEA-9330-4256-869A-1FF1A8C49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2323323"/>
            <a:ext cx="12001332" cy="272949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45FAA36-8BAF-43CC-B3AD-7FC67916AF15}"/>
              </a:ext>
            </a:extLst>
          </p:cNvPr>
          <p:cNvSpPr txBox="1"/>
          <p:nvPr/>
        </p:nvSpPr>
        <p:spPr>
          <a:xfrm>
            <a:off x="698007" y="4923578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DACHS  0.8  – </a:t>
            </a:r>
          </a:p>
          <a:p>
            <a:r>
              <a:rPr lang="de-DE" sz="1800" b="1" dirty="0">
                <a:solidFill>
                  <a:schemeClr val="tx2"/>
                </a:solidFill>
              </a:rPr>
              <a:t>Die Brennstoffzelle</a:t>
            </a:r>
          </a:p>
          <a:p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A37B08C-BC1C-4C44-9BA5-A0D5A476F8FD}"/>
              </a:ext>
            </a:extLst>
          </p:cNvPr>
          <p:cNvSpPr txBox="1"/>
          <p:nvPr/>
        </p:nvSpPr>
        <p:spPr>
          <a:xfrm>
            <a:off x="3870028" y="4912390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DACHS  2.9  –</a:t>
            </a:r>
          </a:p>
          <a:p>
            <a:r>
              <a:rPr lang="de-DE" b="1" dirty="0">
                <a:solidFill>
                  <a:schemeClr val="tx2"/>
                </a:solidFill>
              </a:rPr>
              <a:t>Der kleine Bruder</a:t>
            </a:r>
            <a:r>
              <a:rPr lang="de-DE" sz="1800" b="1" dirty="0">
                <a:solidFill>
                  <a:schemeClr val="tx2"/>
                </a:solidFill>
              </a:rPr>
              <a:t> </a:t>
            </a:r>
          </a:p>
          <a:p>
            <a:r>
              <a:rPr lang="de-DE" sz="1800" b="1" dirty="0">
                <a:solidFill>
                  <a:schemeClr val="tx2"/>
                </a:solidFill>
              </a:rPr>
              <a:t> </a:t>
            </a:r>
          </a:p>
          <a:p>
            <a:endParaRPr lang="de-DE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2F49AF7-B927-4E8D-ABD3-2B644B7F1E01}"/>
              </a:ext>
            </a:extLst>
          </p:cNvPr>
          <p:cNvSpPr txBox="1"/>
          <p:nvPr/>
        </p:nvSpPr>
        <p:spPr>
          <a:xfrm>
            <a:off x="6820046" y="4923578"/>
            <a:ext cx="1672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DACHS  5.5  – </a:t>
            </a:r>
          </a:p>
          <a:p>
            <a:r>
              <a:rPr lang="de-DE" b="1" dirty="0">
                <a:solidFill>
                  <a:schemeClr val="tx2"/>
                </a:solidFill>
              </a:rPr>
              <a:t>Der Klassiker</a:t>
            </a:r>
            <a:endParaRPr lang="de-DE" sz="1800" b="1" dirty="0">
              <a:solidFill>
                <a:schemeClr val="tx2"/>
              </a:solidFill>
            </a:endParaRPr>
          </a:p>
          <a:p>
            <a:endParaRPr lang="de-DE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7E14B97-163B-4F07-8A5D-586B014D460D}"/>
              </a:ext>
            </a:extLst>
          </p:cNvPr>
          <p:cNvSpPr txBox="1"/>
          <p:nvPr/>
        </p:nvSpPr>
        <p:spPr>
          <a:xfrm>
            <a:off x="9514583" y="4912390"/>
            <a:ext cx="2172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DACHS  20.0  – </a:t>
            </a:r>
          </a:p>
          <a:p>
            <a:r>
              <a:rPr lang="de-DE" sz="1800" b="1" dirty="0">
                <a:solidFill>
                  <a:schemeClr val="tx2"/>
                </a:solidFill>
              </a:rPr>
              <a:t>Für große Aufgaben</a:t>
            </a:r>
          </a:p>
          <a:p>
            <a:endParaRPr lang="de-DE" b="1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85BABA3-B938-E46E-E8A9-7CF1DD55C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86" y="120908"/>
            <a:ext cx="10982480" cy="1236440"/>
          </a:xfrm>
          <a:noFill/>
        </p:spPr>
        <p:txBody>
          <a:bodyPr>
            <a:noAutofit/>
          </a:bodyPr>
          <a:lstStyle/>
          <a:p>
            <a:pPr algn="l"/>
            <a:r>
              <a:rPr lang="de-DE" sz="3600" dirty="0">
                <a:solidFill>
                  <a:schemeClr val="accent1"/>
                </a:solidFill>
              </a:rPr>
              <a:t>DIE ZUKÜNFTIGE ENERGIEVERSORGUNG</a:t>
            </a:r>
            <a:br>
              <a:rPr lang="de-DE" sz="3600" dirty="0">
                <a:solidFill>
                  <a:schemeClr val="accent1"/>
                </a:solidFill>
              </a:rPr>
            </a:br>
            <a:r>
              <a:rPr lang="de-DE" sz="3600" dirty="0"/>
              <a:t>IST REGENERATIV UND HOCHEFFIZIENT</a:t>
            </a:r>
          </a:p>
        </p:txBody>
      </p:sp>
    </p:spTree>
    <p:extLst>
      <p:ext uri="{BB962C8B-B14F-4D97-AF65-F5344CB8AC3E}">
        <p14:creationId xmlns:p14="http://schemas.microsoft.com/office/powerpoint/2010/main" val="3344333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C6FA16B-00FA-4948-93D5-ECA784AE9B85}"/>
              </a:ext>
            </a:extLst>
          </p:cNvPr>
          <p:cNvSpPr/>
          <p:nvPr/>
        </p:nvSpPr>
        <p:spPr>
          <a:xfrm>
            <a:off x="0" y="0"/>
            <a:ext cx="12193290" cy="170296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A27B59-B2D7-48FB-8C57-2B820C7E6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042" y="5993095"/>
            <a:ext cx="721732" cy="63161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EBA8AC9-E68B-4579-A298-E31041737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6" y="5993094"/>
            <a:ext cx="2444106" cy="63161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F0CEBEA-9330-4256-869A-1FF1A8C49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2323323"/>
            <a:ext cx="12001332" cy="272949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45FAA36-8BAF-43CC-B3AD-7FC67916AF15}"/>
              </a:ext>
            </a:extLst>
          </p:cNvPr>
          <p:cNvSpPr txBox="1"/>
          <p:nvPr/>
        </p:nvSpPr>
        <p:spPr>
          <a:xfrm>
            <a:off x="698007" y="4923578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DACHS  0.8  – </a:t>
            </a:r>
          </a:p>
          <a:p>
            <a:r>
              <a:rPr lang="de-DE" sz="1800" b="1" dirty="0">
                <a:solidFill>
                  <a:schemeClr val="tx2"/>
                </a:solidFill>
              </a:rPr>
              <a:t>Die Brennstoffzelle</a:t>
            </a:r>
          </a:p>
          <a:p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A37B08C-BC1C-4C44-9BA5-A0D5A476F8FD}"/>
              </a:ext>
            </a:extLst>
          </p:cNvPr>
          <p:cNvSpPr txBox="1"/>
          <p:nvPr/>
        </p:nvSpPr>
        <p:spPr>
          <a:xfrm>
            <a:off x="3870028" y="4912390"/>
            <a:ext cx="1954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DACHS  2.9  –</a:t>
            </a:r>
          </a:p>
          <a:p>
            <a:r>
              <a:rPr lang="de-DE" b="1" dirty="0">
                <a:solidFill>
                  <a:schemeClr val="tx2"/>
                </a:solidFill>
              </a:rPr>
              <a:t>Der kleine Bruder</a:t>
            </a:r>
            <a:r>
              <a:rPr lang="de-DE" sz="1800" b="1" dirty="0">
                <a:solidFill>
                  <a:schemeClr val="tx2"/>
                </a:solidFill>
              </a:rPr>
              <a:t> </a:t>
            </a:r>
          </a:p>
          <a:p>
            <a:endParaRPr lang="de-DE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2F49AF7-B927-4E8D-ABD3-2B644B7F1E01}"/>
              </a:ext>
            </a:extLst>
          </p:cNvPr>
          <p:cNvSpPr txBox="1"/>
          <p:nvPr/>
        </p:nvSpPr>
        <p:spPr>
          <a:xfrm>
            <a:off x="6820046" y="4923578"/>
            <a:ext cx="1672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DACHS  5.5  – </a:t>
            </a:r>
          </a:p>
          <a:p>
            <a:r>
              <a:rPr lang="de-DE" b="1" dirty="0">
                <a:solidFill>
                  <a:schemeClr val="tx2"/>
                </a:solidFill>
              </a:rPr>
              <a:t>Der Klassiker</a:t>
            </a:r>
            <a:endParaRPr lang="de-DE" sz="1800" b="1" dirty="0">
              <a:solidFill>
                <a:schemeClr val="tx2"/>
              </a:solidFill>
            </a:endParaRPr>
          </a:p>
          <a:p>
            <a:endParaRPr lang="de-DE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7E14B97-163B-4F07-8A5D-586B014D460D}"/>
              </a:ext>
            </a:extLst>
          </p:cNvPr>
          <p:cNvSpPr txBox="1"/>
          <p:nvPr/>
        </p:nvSpPr>
        <p:spPr>
          <a:xfrm>
            <a:off x="9514583" y="4912390"/>
            <a:ext cx="2172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DACHS  20.0  – </a:t>
            </a:r>
          </a:p>
          <a:p>
            <a:r>
              <a:rPr lang="de-DE" sz="1800" b="1" dirty="0">
                <a:solidFill>
                  <a:schemeClr val="tx2"/>
                </a:solidFill>
              </a:rPr>
              <a:t>Für große Aufgaben</a:t>
            </a:r>
          </a:p>
          <a:p>
            <a:endParaRPr lang="de-DE" b="1" dirty="0"/>
          </a:p>
        </p:txBody>
      </p:sp>
      <p:sp>
        <p:nvSpPr>
          <p:cNvPr id="13" name="Flussdiagramm: Verbinder 12">
            <a:extLst>
              <a:ext uri="{FF2B5EF4-FFF2-40B4-BE49-F238E27FC236}">
                <a16:creationId xmlns:a16="http://schemas.microsoft.com/office/drawing/2014/main" id="{9752B4B7-EEE2-4131-856E-ECC1129CD4D6}"/>
              </a:ext>
            </a:extLst>
          </p:cNvPr>
          <p:cNvSpPr/>
          <p:nvPr/>
        </p:nvSpPr>
        <p:spPr>
          <a:xfrm rot="21300000">
            <a:off x="4603941" y="1278963"/>
            <a:ext cx="2987557" cy="3005463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2400" b="1" dirty="0"/>
              <a:t>Der neue Dachs kann</a:t>
            </a:r>
            <a:endParaRPr lang="en-US" dirty="0"/>
          </a:p>
          <a:p>
            <a:pPr algn="ctr"/>
            <a:r>
              <a:rPr lang="de-DE" sz="2400" b="1" dirty="0"/>
              <a:t>schon heute 20% </a:t>
            </a:r>
          </a:p>
          <a:p>
            <a:pPr algn="ctr"/>
            <a:r>
              <a:rPr lang="de-DE" sz="2400" b="1" dirty="0"/>
              <a:t>Wasserstoff</a:t>
            </a:r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9CC9BA7-ED9F-2FFC-7388-50D1898FE547}"/>
              </a:ext>
            </a:extLst>
          </p:cNvPr>
          <p:cNvSpPr txBox="1">
            <a:spLocks/>
          </p:cNvSpPr>
          <p:nvPr/>
        </p:nvSpPr>
        <p:spPr>
          <a:xfrm>
            <a:off x="703386" y="120908"/>
            <a:ext cx="10982480" cy="123644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>
                <a:solidFill>
                  <a:schemeClr val="accent1"/>
                </a:solidFill>
              </a:rPr>
              <a:t>DIE ZUKÜNFTIGE ENERGIEVERSORGUNG</a:t>
            </a:r>
            <a:br>
              <a:rPr lang="de-DE" sz="3600" dirty="0">
                <a:solidFill>
                  <a:schemeClr val="accent1"/>
                </a:solidFill>
              </a:rPr>
            </a:br>
            <a:r>
              <a:rPr lang="de-DE" sz="3600" dirty="0"/>
              <a:t>IST REGENERATIV UND HOCHEFFIZIENT</a:t>
            </a:r>
          </a:p>
        </p:txBody>
      </p:sp>
    </p:spTree>
    <p:extLst>
      <p:ext uri="{BB962C8B-B14F-4D97-AF65-F5344CB8AC3E}">
        <p14:creationId xmlns:p14="http://schemas.microsoft.com/office/powerpoint/2010/main" val="384102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D1F0EF33-7822-475A-B846-E4BDDCFE6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86" y="120908"/>
            <a:ext cx="10982480" cy="1236440"/>
          </a:xfrm>
          <a:noFill/>
        </p:spPr>
        <p:txBody>
          <a:bodyPr>
            <a:noAutofit/>
          </a:bodyPr>
          <a:lstStyle/>
          <a:p>
            <a:pPr algn="l"/>
            <a:r>
              <a:rPr lang="de-DE" sz="3600" dirty="0">
                <a:solidFill>
                  <a:schemeClr val="accent1"/>
                </a:solidFill>
              </a:rPr>
              <a:t>DIE ZUKÜNFTIGE ENERGIEVERSORGUNG</a:t>
            </a:r>
            <a:br>
              <a:rPr lang="de-DE" sz="3600" dirty="0">
                <a:solidFill>
                  <a:schemeClr val="accent1"/>
                </a:solidFill>
              </a:rPr>
            </a:br>
            <a:r>
              <a:rPr lang="de-DE" sz="3600" dirty="0"/>
              <a:t>IST REGENERATIV UND HOCHEFFIZIENT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9244E9B-A5A6-4EC7-8AA3-A88925787A23}"/>
              </a:ext>
            </a:extLst>
          </p:cNvPr>
          <p:cNvSpPr/>
          <p:nvPr/>
        </p:nvSpPr>
        <p:spPr>
          <a:xfrm>
            <a:off x="0" y="1694604"/>
            <a:ext cx="12192000" cy="5163395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de-DE" sz="1800" b="1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A5D7A4F-7750-464E-BE9F-EF1291F0F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042" y="5993095"/>
            <a:ext cx="721732" cy="631611"/>
          </a:xfrm>
          <a:prstGeom prst="rect">
            <a:avLst/>
          </a:prstGeom>
        </p:spPr>
      </p:pic>
      <p:pic>
        <p:nvPicPr>
          <p:cNvPr id="8" name="Picture 34" descr="Wind und Sonnenkraftwerk">
            <a:extLst>
              <a:ext uri="{FF2B5EF4-FFF2-40B4-BE49-F238E27FC236}">
                <a16:creationId xmlns:a16="http://schemas.microsoft.com/office/drawing/2014/main" id="{DC97398D-D7E2-CA17-C595-BECD50F8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4604"/>
            <a:ext cx="1904301" cy="51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B9DF567-BD24-5CD4-255C-07CE333DAF6F}"/>
              </a:ext>
            </a:extLst>
          </p:cNvPr>
          <p:cNvSpPr txBox="1"/>
          <p:nvPr/>
        </p:nvSpPr>
        <p:spPr>
          <a:xfrm>
            <a:off x="2384655" y="1880568"/>
            <a:ext cx="980734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500" b="1" i="0" u="none" strike="noStrike" baseline="0" dirty="0"/>
              <a:t>2030 sollen </a:t>
            </a:r>
            <a:r>
              <a:rPr lang="de-DE" sz="2500" b="1" dirty="0"/>
              <a:t>80 Prozent des in Deutschland verbrauchten Stroms aus erneuerbaren Quellen stammen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4D1F33D-34DE-B672-390D-6D9DD185B7CF}"/>
              </a:ext>
            </a:extLst>
          </p:cNvPr>
          <p:cNvSpPr txBox="1"/>
          <p:nvPr/>
        </p:nvSpPr>
        <p:spPr>
          <a:xfrm>
            <a:off x="2144478" y="2928306"/>
            <a:ext cx="980734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Es ist ein Ausbau von </a:t>
            </a:r>
            <a:r>
              <a:rPr lang="de-DE" sz="2000" u="sng" dirty="0"/>
              <a:t>Wind- und Solarkraftwerken </a:t>
            </a:r>
            <a:r>
              <a:rPr lang="de-DE" sz="2000" dirty="0"/>
              <a:t>erforderlich, wie es ihn in Deutschland noch nie gegeben hat.</a:t>
            </a:r>
          </a:p>
          <a:p>
            <a:r>
              <a:rPr lang="de-DE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i="0" dirty="0">
                <a:effectLst/>
                <a:latin typeface="Times New Roman" panose="02020603050405020304" pitchFamily="18" charset="0"/>
              </a:rPr>
              <a:t>Der wachsende Anteil der Stromproduktion aus volatilen Quellen führt dazu, dass es immer häufiger Phasen geben wird, in denen man den Strom nicht direkt verbrauchen kann.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</a:rPr>
              <a:t>Andererseits kommt es in Zeiten fehlender Erzeugungskapazität  zu riesigen Deckungslücken  </a:t>
            </a:r>
            <a:endParaRPr lang="de-DE" sz="2000" dirty="0"/>
          </a:p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02EC148-60C6-B679-E9AC-991ACD889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8" y="5145270"/>
            <a:ext cx="1904300" cy="19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41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D1F0EF33-7822-475A-B846-E4BDDCFE6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86" y="120908"/>
            <a:ext cx="10982480" cy="1236440"/>
          </a:xfrm>
          <a:noFill/>
        </p:spPr>
        <p:txBody>
          <a:bodyPr>
            <a:noAutofit/>
          </a:bodyPr>
          <a:lstStyle/>
          <a:p>
            <a:pPr algn="l"/>
            <a:r>
              <a:rPr lang="de-DE" sz="3600" dirty="0">
                <a:solidFill>
                  <a:schemeClr val="accent1"/>
                </a:solidFill>
              </a:rPr>
              <a:t>DIE ZUKÜNFTIGE ENERGIEVERSORGUNG</a:t>
            </a:r>
            <a:br>
              <a:rPr lang="de-DE" sz="3600" dirty="0">
                <a:solidFill>
                  <a:schemeClr val="accent1"/>
                </a:solidFill>
              </a:rPr>
            </a:br>
            <a:r>
              <a:rPr lang="de-DE" sz="3600" dirty="0"/>
              <a:t>IST REGENERATIV UND HOCHEFFIZIENT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9244E9B-A5A6-4EC7-8AA3-A88925787A23}"/>
              </a:ext>
            </a:extLst>
          </p:cNvPr>
          <p:cNvSpPr/>
          <p:nvPr/>
        </p:nvSpPr>
        <p:spPr>
          <a:xfrm>
            <a:off x="0" y="1694605"/>
            <a:ext cx="12192000" cy="5163395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de-DE" sz="1800" b="1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A5D7A4F-7750-464E-BE9F-EF1291F0F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042" y="5993095"/>
            <a:ext cx="721732" cy="631611"/>
          </a:xfrm>
          <a:prstGeom prst="rect">
            <a:avLst/>
          </a:prstGeom>
        </p:spPr>
      </p:pic>
      <p:pic>
        <p:nvPicPr>
          <p:cNvPr id="8" name="Picture 34" descr="Wind und Sonnenkraftwerk">
            <a:extLst>
              <a:ext uri="{FF2B5EF4-FFF2-40B4-BE49-F238E27FC236}">
                <a16:creationId xmlns:a16="http://schemas.microsoft.com/office/drawing/2014/main" id="{DC97398D-D7E2-CA17-C595-BECD50F8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4604"/>
            <a:ext cx="1904301" cy="51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7B7F78B-0C34-2C4F-3FDA-E01BA0D4D799}"/>
              </a:ext>
            </a:extLst>
          </p:cNvPr>
          <p:cNvSpPr txBox="1"/>
          <p:nvPr/>
        </p:nvSpPr>
        <p:spPr>
          <a:xfrm>
            <a:off x="2446611" y="1843357"/>
            <a:ext cx="9460163" cy="41088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2500" b="1" dirty="0"/>
              <a:t>2030 soll das letzte Kohlekraftwerk vom Netz gegangen sein </a:t>
            </a:r>
          </a:p>
          <a:p>
            <a:endParaRPr lang="de-DE" sz="2500" b="1" dirty="0"/>
          </a:p>
          <a:p>
            <a:r>
              <a:rPr lang="de-DE" sz="2500" b="1" dirty="0"/>
              <a:t>Steigender Strombedarf:</a:t>
            </a:r>
          </a:p>
          <a:p>
            <a:r>
              <a:rPr lang="de-DE" sz="2500" b="1" dirty="0"/>
              <a:t>- durch Elektrifizierung des Verkehrs</a:t>
            </a:r>
          </a:p>
          <a:p>
            <a:r>
              <a:rPr lang="de-DE" sz="2500" b="1" dirty="0"/>
              <a:t>- Umstellung der Heizungen auf Strom (Wärmepumpen)</a:t>
            </a:r>
          </a:p>
          <a:p>
            <a:r>
              <a:rPr lang="de-DE" sz="2500" b="1" dirty="0"/>
              <a:t>- wachsende Zahl von Rechenzentren</a:t>
            </a:r>
          </a:p>
          <a:p>
            <a:r>
              <a:rPr lang="de-DE" sz="2500" b="1" dirty="0"/>
              <a:t> </a:t>
            </a:r>
          </a:p>
          <a:p>
            <a:endParaRPr lang="de-DE" dirty="0"/>
          </a:p>
          <a:p>
            <a:endParaRPr lang="de-DE" dirty="0"/>
          </a:p>
          <a:p>
            <a:endParaRPr lang="de-DE" sz="2500" b="1" dirty="0"/>
          </a:p>
          <a:p>
            <a:endParaRPr lang="de-DE" sz="25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4341AB1-386A-6CCF-131D-7873770EE602}"/>
              </a:ext>
            </a:extLst>
          </p:cNvPr>
          <p:cNvSpPr txBox="1"/>
          <p:nvPr/>
        </p:nvSpPr>
        <p:spPr>
          <a:xfrm>
            <a:off x="2381373" y="4634739"/>
            <a:ext cx="9586015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Es werden händeringend </a:t>
            </a:r>
            <a:r>
              <a:rPr lang="de-DE" sz="2000" b="1" u="sng" dirty="0"/>
              <a:t>gesicherte Kraftwerksleistung </a:t>
            </a:r>
            <a:r>
              <a:rPr lang="de-DE" sz="2000" dirty="0"/>
              <a:t>benötigt. 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i="0" dirty="0">
                <a:effectLst/>
                <a:latin typeface="Times New Roman" panose="02020603050405020304" pitchFamily="18" charset="0"/>
              </a:rPr>
              <a:t>Nur ein </a:t>
            </a:r>
            <a:r>
              <a:rPr lang="de-DE" sz="2000" b="1" u="sng" dirty="0"/>
              <a:t>kleiner</a:t>
            </a:r>
            <a:r>
              <a:rPr lang="de-DE" sz="2000" b="0" i="0" dirty="0">
                <a:effectLst/>
                <a:latin typeface="Times New Roman" panose="02020603050405020304" pitchFamily="18" charset="0"/>
              </a:rPr>
              <a:t> Teil der gesicherten Leistung wird künftig durch Batteriespeicher abgedeckt</a:t>
            </a:r>
            <a:endParaRPr lang="de-DE" sz="2000" dirty="0"/>
          </a:p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502A23F-D72C-8ED5-2AFF-9C458589F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8" y="5145270"/>
            <a:ext cx="1904300" cy="19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1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D1F0EF33-7822-475A-B846-E4BDDCFE6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86" y="120908"/>
            <a:ext cx="10982480" cy="1236440"/>
          </a:xfrm>
          <a:noFill/>
        </p:spPr>
        <p:txBody>
          <a:bodyPr>
            <a:noAutofit/>
          </a:bodyPr>
          <a:lstStyle/>
          <a:p>
            <a:pPr algn="l"/>
            <a:r>
              <a:rPr lang="de-DE" sz="3600" dirty="0">
                <a:solidFill>
                  <a:schemeClr val="accent1"/>
                </a:solidFill>
              </a:rPr>
              <a:t>DIE ZUKÜNFTIGE ENERGIEVERSORGUNG</a:t>
            </a:r>
            <a:br>
              <a:rPr lang="de-DE" sz="3600" dirty="0">
                <a:solidFill>
                  <a:schemeClr val="accent1"/>
                </a:solidFill>
              </a:rPr>
            </a:br>
            <a:r>
              <a:rPr lang="de-DE" sz="3600" dirty="0"/>
              <a:t>IST REGENERATIV UND HOCHEFFIZIENT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9244E9B-A5A6-4EC7-8AA3-A88925787A23}"/>
              </a:ext>
            </a:extLst>
          </p:cNvPr>
          <p:cNvSpPr/>
          <p:nvPr/>
        </p:nvSpPr>
        <p:spPr>
          <a:xfrm>
            <a:off x="-114845" y="1694605"/>
            <a:ext cx="12192000" cy="5163395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1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A5D7A4F-7750-464E-BE9F-EF1291F0F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135" y="6328758"/>
            <a:ext cx="721732" cy="631611"/>
          </a:xfrm>
          <a:prstGeom prst="rect">
            <a:avLst/>
          </a:prstGeom>
        </p:spPr>
      </p:pic>
      <p:pic>
        <p:nvPicPr>
          <p:cNvPr id="8" name="Picture 34" descr="Wind und Sonnenkraftwerk">
            <a:extLst>
              <a:ext uri="{FF2B5EF4-FFF2-40B4-BE49-F238E27FC236}">
                <a16:creationId xmlns:a16="http://schemas.microsoft.com/office/drawing/2014/main" id="{DC97398D-D7E2-CA17-C595-BECD50F8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4604"/>
            <a:ext cx="1904301" cy="51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7B7F78B-0C34-2C4F-3FDA-E01BA0D4D799}"/>
              </a:ext>
            </a:extLst>
          </p:cNvPr>
          <p:cNvSpPr txBox="1"/>
          <p:nvPr/>
        </p:nvSpPr>
        <p:spPr>
          <a:xfrm>
            <a:off x="2692861" y="2367502"/>
            <a:ext cx="86238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/>
              <a:t>2030 soll eine Elektrolysekapazität von mindestens 10 GW in Deutschland aufgebaut sein</a:t>
            </a:r>
            <a:endParaRPr lang="de-DE" sz="25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7655A7D-2DF7-BA70-CCC1-279514CD247D}"/>
              </a:ext>
            </a:extLst>
          </p:cNvPr>
          <p:cNvSpPr txBox="1"/>
          <p:nvPr/>
        </p:nvSpPr>
        <p:spPr>
          <a:xfrm>
            <a:off x="2327897" y="3290276"/>
            <a:ext cx="9756396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de-DE"/>
            </a:defPPr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de-DE" dirty="0"/>
              <a:t>Grüner Wasserstoff lässt sich am sinnvollsten produzieren, wenn genügend erneuerbare Energie zur Verfügung steht, um die Wasser-Elektrolyse zu betreiben.</a:t>
            </a:r>
          </a:p>
          <a:p>
            <a:endParaRPr lang="de-DE" dirty="0"/>
          </a:p>
          <a:p>
            <a:r>
              <a:rPr lang="de-DE" dirty="0">
                <a:ea typeface="+mn-lt"/>
                <a:cs typeface="+mn-lt"/>
              </a:rPr>
              <a:t>Klimaneutrale Verbrennung 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" name="Picture 4" descr="C:\Users\huberh.SENERTEC-CENTER\AppData\Local\Microsoft\Windows\Temporary Internet Files\Content.IE5\WOEDVW0V\MP900424387[1].jpg">
            <a:extLst>
              <a:ext uri="{FF2B5EF4-FFF2-40B4-BE49-F238E27FC236}">
                <a16:creationId xmlns:a16="http://schemas.microsoft.com/office/drawing/2014/main" id="{246F4034-8CBC-6F46-39DF-C9B5402C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04" y="5158750"/>
            <a:ext cx="1747090" cy="113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5">
            <a:extLst>
              <a:ext uri="{FF2B5EF4-FFF2-40B4-BE49-F238E27FC236}">
                <a16:creationId xmlns:a16="http://schemas.microsoft.com/office/drawing/2014/main" id="{8C243345-94B9-6E16-04F8-CBF16D314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095" y="5450353"/>
            <a:ext cx="961412" cy="6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9pPr>
          </a:lstStyle>
          <a:p>
            <a:pPr defTabSz="457200" eaLnBrk="1" hangingPunct="1"/>
            <a:r>
              <a:rPr lang="de-DE" altLang="de-DE" sz="3800" b="1" dirty="0">
                <a:solidFill>
                  <a:srgbClr val="FFC000"/>
                </a:solidFill>
              </a:rPr>
              <a:t>CO2</a:t>
            </a:r>
          </a:p>
        </p:txBody>
      </p:sp>
      <p:sp>
        <p:nvSpPr>
          <p:cNvPr id="13" name="Textfeld 6">
            <a:extLst>
              <a:ext uri="{FF2B5EF4-FFF2-40B4-BE49-F238E27FC236}">
                <a16:creationId xmlns:a16="http://schemas.microsoft.com/office/drawing/2014/main" id="{12A3E29F-B6D2-7669-DED5-CC4A6BA63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594" y="5461707"/>
            <a:ext cx="1342670" cy="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9pPr>
          </a:lstStyle>
          <a:p>
            <a:pPr defTabSz="457200" eaLnBrk="1" hangingPunct="1"/>
            <a:r>
              <a:rPr lang="de-DE" altLang="de-DE" sz="2000" dirty="0"/>
              <a:t>CO2 + 4 H2 </a:t>
            </a:r>
          </a:p>
        </p:txBody>
      </p:sp>
      <p:sp>
        <p:nvSpPr>
          <p:cNvPr id="16" name="Textfeld 9">
            <a:extLst>
              <a:ext uri="{FF2B5EF4-FFF2-40B4-BE49-F238E27FC236}">
                <a16:creationId xmlns:a16="http://schemas.microsoft.com/office/drawing/2014/main" id="{ABEA268B-4976-B7E1-72A0-8DBFB558F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527" y="5461707"/>
            <a:ext cx="1505214" cy="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9pPr>
          </a:lstStyle>
          <a:p>
            <a:pPr defTabSz="457200" eaLnBrk="1" hangingPunct="1"/>
            <a:r>
              <a:rPr lang="de-DE" altLang="de-DE" sz="2000" dirty="0"/>
              <a:t>CH4 + 2 H2O </a:t>
            </a:r>
          </a:p>
        </p:txBody>
      </p:sp>
      <p:sp>
        <p:nvSpPr>
          <p:cNvPr id="18" name="Textfeld 10">
            <a:extLst>
              <a:ext uri="{FF2B5EF4-FFF2-40B4-BE49-F238E27FC236}">
                <a16:creationId xmlns:a16="http://schemas.microsoft.com/office/drawing/2014/main" id="{B07A30A1-CE4B-4FD8-8085-B45071ACD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535" y="5487175"/>
            <a:ext cx="777451" cy="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9pPr>
          </a:lstStyle>
          <a:p>
            <a:pPr defTabSz="457200" eaLnBrk="1" hangingPunct="1"/>
            <a:r>
              <a:rPr lang="de-DE" altLang="de-DE" sz="2000" dirty="0"/>
              <a:t>2 H2O</a:t>
            </a:r>
          </a:p>
        </p:txBody>
      </p:sp>
      <p:cxnSp>
        <p:nvCxnSpPr>
          <p:cNvPr id="20" name="Gerade Verbindung mit Pfeil 11">
            <a:extLst>
              <a:ext uri="{FF2B5EF4-FFF2-40B4-BE49-F238E27FC236}">
                <a16:creationId xmlns:a16="http://schemas.microsoft.com/office/drawing/2014/main" id="{A2BE61D6-3A05-ACAD-B733-4FDACCFC95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259" y="5673523"/>
            <a:ext cx="339051" cy="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12">
            <a:extLst>
              <a:ext uri="{FF2B5EF4-FFF2-40B4-BE49-F238E27FC236}">
                <a16:creationId xmlns:a16="http://schemas.microsoft.com/office/drawing/2014/main" id="{8E796099-BDB2-C898-BC3B-BA97F3A7A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51" y="5470366"/>
            <a:ext cx="1150951" cy="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Frutiger Linotype" pitchFamily="34" charset="0"/>
                <a:sym typeface="Frutiger Linotype" pitchFamily="34" charset="0"/>
              </a:defRPr>
            </a:lvl9pPr>
          </a:lstStyle>
          <a:p>
            <a:pPr defTabSz="457200" eaLnBrk="1" hangingPunct="1"/>
            <a:r>
              <a:rPr lang="de-DE" altLang="de-DE" sz="2000" dirty="0"/>
              <a:t>2 H2 + O2</a:t>
            </a:r>
          </a:p>
        </p:txBody>
      </p:sp>
      <p:cxnSp>
        <p:nvCxnSpPr>
          <p:cNvPr id="26" name="Gerade Verbindung mit Pfeil 16">
            <a:extLst>
              <a:ext uri="{FF2B5EF4-FFF2-40B4-BE49-F238E27FC236}">
                <a16:creationId xmlns:a16="http://schemas.microsoft.com/office/drawing/2014/main" id="{758A1435-5DA5-AEB1-89FA-15CE228CB4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58127" y="5648055"/>
            <a:ext cx="339051" cy="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feld 17">
            <a:extLst>
              <a:ext uri="{FF2B5EF4-FFF2-40B4-BE49-F238E27FC236}">
                <a16:creationId xmlns:a16="http://schemas.microsoft.com/office/drawing/2014/main" id="{D2A1FDEF-69E9-F494-E469-117CA9B26B53}"/>
              </a:ext>
            </a:extLst>
          </p:cNvPr>
          <p:cNvSpPr txBox="1"/>
          <p:nvPr/>
        </p:nvSpPr>
        <p:spPr>
          <a:xfrm>
            <a:off x="4210463" y="5828976"/>
            <a:ext cx="641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Wasser</a:t>
            </a:r>
          </a:p>
        </p:txBody>
      </p:sp>
      <p:sp>
        <p:nvSpPr>
          <p:cNvPr id="30" name="Textfeld 18">
            <a:extLst>
              <a:ext uri="{FF2B5EF4-FFF2-40B4-BE49-F238E27FC236}">
                <a16:creationId xmlns:a16="http://schemas.microsoft.com/office/drawing/2014/main" id="{D74177EC-01F6-8714-858A-095CB33BDE7A}"/>
              </a:ext>
            </a:extLst>
          </p:cNvPr>
          <p:cNvSpPr txBox="1"/>
          <p:nvPr/>
        </p:nvSpPr>
        <p:spPr>
          <a:xfrm>
            <a:off x="5019280" y="5839959"/>
            <a:ext cx="1702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Wasserstoff + Sauerstoff</a:t>
            </a:r>
          </a:p>
        </p:txBody>
      </p:sp>
      <p:sp>
        <p:nvSpPr>
          <p:cNvPr id="32" name="Textfeld 19">
            <a:extLst>
              <a:ext uri="{FF2B5EF4-FFF2-40B4-BE49-F238E27FC236}">
                <a16:creationId xmlns:a16="http://schemas.microsoft.com/office/drawing/2014/main" id="{A8185EC7-1563-D72B-FAEB-6F48DB01A3AA}"/>
              </a:ext>
            </a:extLst>
          </p:cNvPr>
          <p:cNvSpPr txBox="1"/>
          <p:nvPr/>
        </p:nvSpPr>
        <p:spPr>
          <a:xfrm>
            <a:off x="8785173" y="5820317"/>
            <a:ext cx="1329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CO2 + Wasserstoff</a:t>
            </a:r>
          </a:p>
        </p:txBody>
      </p:sp>
      <p:sp>
        <p:nvSpPr>
          <p:cNvPr id="34" name="Textfeld 21">
            <a:extLst>
              <a:ext uri="{FF2B5EF4-FFF2-40B4-BE49-F238E27FC236}">
                <a16:creationId xmlns:a16="http://schemas.microsoft.com/office/drawing/2014/main" id="{151C1417-2C04-0D52-206D-A4CB7D9D6097}"/>
              </a:ext>
            </a:extLst>
          </p:cNvPr>
          <p:cNvSpPr txBox="1"/>
          <p:nvPr/>
        </p:nvSpPr>
        <p:spPr>
          <a:xfrm>
            <a:off x="10504926" y="5831300"/>
            <a:ext cx="1281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Methan + Wasser</a:t>
            </a:r>
          </a:p>
        </p:txBody>
      </p:sp>
      <p:pic>
        <p:nvPicPr>
          <p:cNvPr id="36" name="Grafik 14">
            <a:extLst>
              <a:ext uri="{FF2B5EF4-FFF2-40B4-BE49-F238E27FC236}">
                <a16:creationId xmlns:a16="http://schemas.microsoft.com/office/drawing/2014/main" id="{B078A2E1-CD21-002F-F366-DB6DBD571A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01" y="5129417"/>
            <a:ext cx="1589073" cy="126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53A6237-0819-BFAB-F8E3-B26D8183A922}"/>
              </a:ext>
            </a:extLst>
          </p:cNvPr>
          <p:cNvSpPr txBox="1"/>
          <p:nvPr/>
        </p:nvSpPr>
        <p:spPr>
          <a:xfrm>
            <a:off x="2692861" y="1709508"/>
            <a:ext cx="8024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/>
              <a:t>Grüner Wasserstoff – Ersatz für fossiles Erdgas 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F8F868-47D2-5669-05BE-8E75D34EA4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8" y="5145270"/>
            <a:ext cx="1904300" cy="194550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2BCD24C-3317-FF45-FEE8-850ACDE15821}"/>
              </a:ext>
            </a:extLst>
          </p:cNvPr>
          <p:cNvSpPr txBox="1"/>
          <p:nvPr/>
        </p:nvSpPr>
        <p:spPr>
          <a:xfrm>
            <a:off x="2520430" y="6486551"/>
            <a:ext cx="8915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www.erneuerbareenergien.de/energiewende-20/speicher/wasserstoff-und-methan-sind-wichtige-zukunftsspeicher-hoher-wirkungsgrad-bei</a:t>
            </a:r>
          </a:p>
        </p:txBody>
      </p:sp>
    </p:spTree>
    <p:extLst>
      <p:ext uri="{BB962C8B-B14F-4D97-AF65-F5344CB8AC3E}">
        <p14:creationId xmlns:p14="http://schemas.microsoft.com/office/powerpoint/2010/main" val="427194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D1F0EF33-7822-475A-B846-E4BDDCFE6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86" y="120908"/>
            <a:ext cx="10982480" cy="1236440"/>
          </a:xfrm>
          <a:noFill/>
        </p:spPr>
        <p:txBody>
          <a:bodyPr>
            <a:noAutofit/>
          </a:bodyPr>
          <a:lstStyle/>
          <a:p>
            <a:pPr algn="l"/>
            <a:r>
              <a:rPr lang="de-DE" sz="3600" dirty="0">
                <a:solidFill>
                  <a:schemeClr val="accent1"/>
                </a:solidFill>
              </a:rPr>
              <a:t>DIE ZUKÜNFTIGE ENERGIEVERSORGUNG</a:t>
            </a:r>
            <a:br>
              <a:rPr lang="de-DE" sz="3600" dirty="0">
                <a:solidFill>
                  <a:schemeClr val="accent1"/>
                </a:solidFill>
              </a:rPr>
            </a:br>
            <a:r>
              <a:rPr lang="de-DE" sz="3600" dirty="0"/>
              <a:t>IST REGENERATIV UND HOCHEFFIZIENT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9244E9B-A5A6-4EC7-8AA3-A88925787A23}"/>
              </a:ext>
            </a:extLst>
          </p:cNvPr>
          <p:cNvSpPr/>
          <p:nvPr/>
        </p:nvSpPr>
        <p:spPr>
          <a:xfrm>
            <a:off x="0" y="1694605"/>
            <a:ext cx="12192000" cy="5163395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de-DE" sz="1800" b="1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A5D7A4F-7750-464E-BE9F-EF1291F0F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042" y="5993095"/>
            <a:ext cx="721732" cy="631611"/>
          </a:xfrm>
          <a:prstGeom prst="rect">
            <a:avLst/>
          </a:prstGeom>
        </p:spPr>
      </p:pic>
      <p:pic>
        <p:nvPicPr>
          <p:cNvPr id="8" name="Picture 34" descr="Wind und Sonnenkraftwerk">
            <a:extLst>
              <a:ext uri="{FF2B5EF4-FFF2-40B4-BE49-F238E27FC236}">
                <a16:creationId xmlns:a16="http://schemas.microsoft.com/office/drawing/2014/main" id="{DC97398D-D7E2-CA17-C595-BECD50F8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4604"/>
            <a:ext cx="1904301" cy="51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7B7F78B-0C34-2C4F-3FDA-E01BA0D4D799}"/>
              </a:ext>
            </a:extLst>
          </p:cNvPr>
          <p:cNvSpPr txBox="1"/>
          <p:nvPr/>
        </p:nvSpPr>
        <p:spPr>
          <a:xfrm>
            <a:off x="2868364" y="4773063"/>
            <a:ext cx="835957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/>
              <a:t>Wollen wir in Deutschland diese hervorragende Gasinfrastruktur aufgeben?  </a:t>
            </a:r>
            <a:endParaRPr lang="de-DE" sz="25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7655A7D-2DF7-BA70-CCC1-279514CD247D}"/>
              </a:ext>
            </a:extLst>
          </p:cNvPr>
          <p:cNvSpPr txBox="1"/>
          <p:nvPr/>
        </p:nvSpPr>
        <p:spPr>
          <a:xfrm>
            <a:off x="2588189" y="1859036"/>
            <a:ext cx="9116036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de-DE"/>
            </a:defPPr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marL="0" indent="0">
              <a:buNone/>
            </a:pPr>
            <a:endParaRPr lang="de-DE" dirty="0"/>
          </a:p>
          <a:p>
            <a:r>
              <a:rPr lang="de-DE" dirty="0"/>
              <a:t>Im ersten Schritt wird Wasserstoff dem Erdgas beigemischt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ea typeface="+mn-lt"/>
                <a:cs typeface="+mn-lt"/>
              </a:rPr>
              <a:t>Das Erdgasnetz in Deutschland ist über 505.000 Kilometer lang. Es existieren riesige Kavernen und Kugelspeicher.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Durch Methanisierung von Wasserstoff kann die vorhandene Infrastruktur dauerhaft genutzt werden. </a:t>
            </a: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EEF5FB-138D-7BFD-2EE1-44B6B9223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8" y="5145270"/>
            <a:ext cx="1904300" cy="19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9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D1F0EF33-7822-475A-B846-E4BDDCFE6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86" y="120908"/>
            <a:ext cx="10982480" cy="1236440"/>
          </a:xfrm>
          <a:noFill/>
        </p:spPr>
        <p:txBody>
          <a:bodyPr>
            <a:noAutofit/>
          </a:bodyPr>
          <a:lstStyle/>
          <a:p>
            <a:pPr algn="l"/>
            <a:r>
              <a:rPr lang="de-DE" sz="3600" dirty="0">
                <a:solidFill>
                  <a:schemeClr val="accent1"/>
                </a:solidFill>
              </a:rPr>
              <a:t>DIE ZUKÜNFTIGE ENERGIEVERSORGUNG</a:t>
            </a:r>
            <a:br>
              <a:rPr lang="de-DE" sz="3600" dirty="0">
                <a:solidFill>
                  <a:schemeClr val="accent1"/>
                </a:solidFill>
              </a:rPr>
            </a:br>
            <a:r>
              <a:rPr lang="de-DE" sz="3600" dirty="0"/>
              <a:t>IST REGENERATIV UND HOCHEFFIZIENT</a:t>
            </a:r>
          </a:p>
        </p:txBody>
      </p:sp>
      <p:pic>
        <p:nvPicPr>
          <p:cNvPr id="8" name="Picture 34" descr="Wind und Sonnenkraftwerk">
            <a:extLst>
              <a:ext uri="{FF2B5EF4-FFF2-40B4-BE49-F238E27FC236}">
                <a16:creationId xmlns:a16="http://schemas.microsoft.com/office/drawing/2014/main" id="{DC97398D-D7E2-CA17-C595-BECD50F8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4604"/>
            <a:ext cx="1904301" cy="51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2A4277E-AB60-AA7C-5685-A2B791A9F3F6}"/>
              </a:ext>
            </a:extLst>
          </p:cNvPr>
          <p:cNvSpPr txBox="1"/>
          <p:nvPr/>
        </p:nvSpPr>
        <p:spPr>
          <a:xfrm>
            <a:off x="2718028" y="2239115"/>
            <a:ext cx="880005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3200" b="1" dirty="0"/>
          </a:p>
          <a:p>
            <a:pPr algn="ctr"/>
            <a:r>
              <a:rPr lang="de-DE" sz="4000" b="1" dirty="0"/>
              <a:t>Die dezentrale, hocheffiziente </a:t>
            </a:r>
          </a:p>
          <a:p>
            <a:pPr algn="ctr"/>
            <a:r>
              <a:rPr lang="de-DE" sz="4000" b="1" dirty="0"/>
              <a:t>Kraft-Wärme-Kopplung</a:t>
            </a:r>
            <a:r>
              <a:rPr lang="de-DE" sz="3200" b="1" dirty="0"/>
              <a:t> </a:t>
            </a:r>
          </a:p>
          <a:p>
            <a:endParaRPr lang="de-DE" sz="3200" b="1" dirty="0"/>
          </a:p>
          <a:p>
            <a:r>
              <a:rPr lang="de-DE" sz="3200" b="1" dirty="0"/>
              <a:t>ist die unverzichtbare Technologie als Ergänzung zu den regenerativen Energien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81B3D5-4544-4BDA-8DD4-00A55673B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8" y="5145270"/>
            <a:ext cx="1904300" cy="19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1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D1F0EF33-7822-475A-B846-E4BDDCFE6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86" y="120908"/>
            <a:ext cx="10982480" cy="1236440"/>
          </a:xfrm>
          <a:noFill/>
        </p:spPr>
        <p:txBody>
          <a:bodyPr>
            <a:noAutofit/>
          </a:bodyPr>
          <a:lstStyle/>
          <a:p>
            <a:pPr algn="l"/>
            <a:r>
              <a:rPr lang="de-DE" sz="3600" dirty="0">
                <a:solidFill>
                  <a:schemeClr val="accent1"/>
                </a:solidFill>
              </a:rPr>
              <a:t>DIE ZUKÜNFTIGE ENERGIEVERSORGUNG</a:t>
            </a:r>
            <a:br>
              <a:rPr lang="de-DE" sz="3600" dirty="0">
                <a:solidFill>
                  <a:schemeClr val="accent1"/>
                </a:solidFill>
              </a:rPr>
            </a:br>
            <a:r>
              <a:rPr lang="de-DE" sz="3600" dirty="0"/>
              <a:t>IST REGENERATIV UND HOCHEFFIZIENT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9244E9B-A5A6-4EC7-8AA3-A88925787A23}"/>
              </a:ext>
            </a:extLst>
          </p:cNvPr>
          <p:cNvSpPr/>
          <p:nvPr/>
        </p:nvSpPr>
        <p:spPr>
          <a:xfrm>
            <a:off x="0" y="1683038"/>
            <a:ext cx="12192000" cy="5163395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20</a:t>
            </a:r>
            <a:endParaRPr lang="de-DE" sz="1800" b="1" dirty="0"/>
          </a:p>
        </p:txBody>
      </p:sp>
      <p:pic>
        <p:nvPicPr>
          <p:cNvPr id="8" name="Picture 34" descr="Wind und Sonnenkraftwerk">
            <a:extLst>
              <a:ext uri="{FF2B5EF4-FFF2-40B4-BE49-F238E27FC236}">
                <a16:creationId xmlns:a16="http://schemas.microsoft.com/office/drawing/2014/main" id="{DC97398D-D7E2-CA17-C595-BECD50F8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4604"/>
            <a:ext cx="1904301" cy="51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C2E834D-90C0-40E1-C920-ED2B9F20C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912" y="1683038"/>
            <a:ext cx="5732477" cy="518652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6B78F9C-F158-C619-9CF2-C16C6A4A82AE}"/>
              </a:ext>
            </a:extLst>
          </p:cNvPr>
          <p:cNvSpPr txBox="1"/>
          <p:nvPr/>
        </p:nvSpPr>
        <p:spPr>
          <a:xfrm>
            <a:off x="1975607" y="1797054"/>
            <a:ext cx="22063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  <a:latin typeface="+mj-lt"/>
              </a:rPr>
              <a:t>Der Dachs</a:t>
            </a:r>
          </a:p>
          <a:p>
            <a:r>
              <a:rPr lang="de-DE" sz="1400" b="1" dirty="0"/>
              <a:t>dezentrale, hocheffiziente Kraft-Wärme-Kopplung</a:t>
            </a:r>
          </a:p>
          <a:p>
            <a:endParaRPr lang="de-DE" sz="1400" b="1" dirty="0"/>
          </a:p>
          <a:p>
            <a:r>
              <a:rPr lang="de-DE" sz="1400" b="1" dirty="0"/>
              <a:t>Einfach beim Heizen </a:t>
            </a:r>
          </a:p>
          <a:p>
            <a:r>
              <a:rPr lang="de-DE" sz="1400" b="1" dirty="0"/>
              <a:t>Strom erzeugen</a:t>
            </a:r>
          </a:p>
          <a:p>
            <a:r>
              <a:rPr lang="de-DE" sz="1400" b="1" dirty="0"/>
              <a:t> 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EC6E541-B763-958C-22F3-C8A8D36080ED}"/>
              </a:ext>
            </a:extLst>
          </p:cNvPr>
          <p:cNvSpPr txBox="1"/>
          <p:nvPr/>
        </p:nvSpPr>
        <p:spPr>
          <a:xfrm>
            <a:off x="1975607" y="5359773"/>
            <a:ext cx="22063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  <a:latin typeface="+mj-lt"/>
              </a:rPr>
              <a:t>PV-Anlage</a:t>
            </a:r>
          </a:p>
          <a:p>
            <a:r>
              <a:rPr lang="de-DE" sz="1400" b="1" dirty="0"/>
              <a:t>Energie bei jedem Sonnenstrahl</a:t>
            </a:r>
          </a:p>
          <a:p>
            <a:endParaRPr lang="de-DE" sz="1400" b="1" dirty="0"/>
          </a:p>
          <a:p>
            <a:r>
              <a:rPr lang="de-DE" sz="1400" b="1" dirty="0"/>
              <a:t> 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DCADFF9-7392-EA06-4EEA-EC7AE0959296}"/>
              </a:ext>
            </a:extLst>
          </p:cNvPr>
          <p:cNvSpPr txBox="1"/>
          <p:nvPr/>
        </p:nvSpPr>
        <p:spPr>
          <a:xfrm>
            <a:off x="9914389" y="5359773"/>
            <a:ext cx="234891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  <a:latin typeface="+mj-lt"/>
              </a:rPr>
              <a:t>Stromspeicher</a:t>
            </a:r>
          </a:p>
          <a:p>
            <a:r>
              <a:rPr lang="de-DE" sz="1400" b="1" dirty="0"/>
              <a:t>Damit auch Nachts kein Strom gekauft werden muss</a:t>
            </a:r>
          </a:p>
          <a:p>
            <a:endParaRPr lang="de-DE" sz="1400" b="1" dirty="0"/>
          </a:p>
          <a:p>
            <a:r>
              <a:rPr lang="de-DE" sz="1400" b="1" dirty="0"/>
              <a:t> 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61DDA6-22A6-3FA4-C251-E859F1CE34E5}"/>
              </a:ext>
            </a:extLst>
          </p:cNvPr>
          <p:cNvSpPr txBox="1"/>
          <p:nvPr/>
        </p:nvSpPr>
        <p:spPr>
          <a:xfrm>
            <a:off x="9771777" y="1797054"/>
            <a:ext cx="2348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  <a:latin typeface="+mj-lt"/>
              </a:rPr>
              <a:t>E-Auto </a:t>
            </a:r>
          </a:p>
          <a:p>
            <a:r>
              <a:rPr lang="de-DE" sz="2000" b="1" dirty="0">
                <a:solidFill>
                  <a:schemeClr val="accent1"/>
                </a:solidFill>
                <a:latin typeface="+mj-lt"/>
              </a:rPr>
              <a:t>Ladesysteme</a:t>
            </a:r>
          </a:p>
          <a:p>
            <a:r>
              <a:rPr lang="de-DE" sz="1400" b="1" dirty="0"/>
              <a:t>Einfach mit eigenen Strom Auto fahren</a:t>
            </a:r>
          </a:p>
          <a:p>
            <a:endParaRPr lang="de-DE" sz="1400" b="1" dirty="0"/>
          </a:p>
          <a:p>
            <a:r>
              <a:rPr lang="de-DE" sz="1400" b="1" dirty="0"/>
              <a:t> 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B942BF4-4120-4933-3727-1839760BF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8" y="5145270"/>
            <a:ext cx="1904300" cy="19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9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D1F0EF33-7822-475A-B846-E4BDDCFE6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86" y="120908"/>
            <a:ext cx="10982480" cy="1236440"/>
          </a:xfrm>
          <a:noFill/>
        </p:spPr>
        <p:txBody>
          <a:bodyPr>
            <a:noAutofit/>
          </a:bodyPr>
          <a:lstStyle/>
          <a:p>
            <a:pPr algn="l"/>
            <a:r>
              <a:rPr lang="de-DE" sz="3600" dirty="0">
                <a:solidFill>
                  <a:schemeClr val="accent1"/>
                </a:solidFill>
              </a:rPr>
              <a:t>DIE ZUKÜNFTIGE ENERGIEVERSORGUNG</a:t>
            </a:r>
            <a:br>
              <a:rPr lang="de-DE" sz="3600" dirty="0">
                <a:solidFill>
                  <a:schemeClr val="accent1"/>
                </a:solidFill>
              </a:rPr>
            </a:br>
            <a:r>
              <a:rPr lang="de-DE" sz="3600" dirty="0"/>
              <a:t>IST REGENERATIV UND HOCHEFFIZIENT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9244E9B-A5A6-4EC7-8AA3-A88925787A23}"/>
              </a:ext>
            </a:extLst>
          </p:cNvPr>
          <p:cNvSpPr/>
          <p:nvPr/>
        </p:nvSpPr>
        <p:spPr>
          <a:xfrm>
            <a:off x="0" y="1671091"/>
            <a:ext cx="12192000" cy="5361341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1" i="0" u="none" strike="noStrike" baseline="0" dirty="0"/>
              <a:t>2030 sollen </a:t>
            </a:r>
            <a:r>
              <a:rPr lang="de-DE" sz="1800" b="1" dirty="0"/>
              <a:t>80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A5D7A4F-7750-464E-BE9F-EF1291F0F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042" y="5993095"/>
            <a:ext cx="721732" cy="631611"/>
          </a:xfrm>
          <a:prstGeom prst="rect">
            <a:avLst/>
          </a:prstGeom>
        </p:spPr>
      </p:pic>
      <p:pic>
        <p:nvPicPr>
          <p:cNvPr id="8" name="Picture 34" descr="Wind und Sonnenkraftwerk">
            <a:extLst>
              <a:ext uri="{FF2B5EF4-FFF2-40B4-BE49-F238E27FC236}">
                <a16:creationId xmlns:a16="http://schemas.microsoft.com/office/drawing/2014/main" id="{DC97398D-D7E2-CA17-C595-BECD50F8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4" y="1694604"/>
            <a:ext cx="1904301" cy="51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7B7F78B-0C34-2C4F-3FDA-E01BA0D4D799}"/>
              </a:ext>
            </a:extLst>
          </p:cNvPr>
          <p:cNvSpPr txBox="1"/>
          <p:nvPr/>
        </p:nvSpPr>
        <p:spPr>
          <a:xfrm>
            <a:off x="2431167" y="1832092"/>
            <a:ext cx="919173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/>
              <a:t>Praxiserfahrung mit der Kombination KWK-PV-Speicher-E-Auto</a:t>
            </a:r>
            <a:endParaRPr lang="de-DE" sz="25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4341AB1-386A-6CCF-131D-7873770EE602}"/>
              </a:ext>
            </a:extLst>
          </p:cNvPr>
          <p:cNvSpPr txBox="1"/>
          <p:nvPr/>
        </p:nvSpPr>
        <p:spPr>
          <a:xfrm>
            <a:off x="2320759" y="2716301"/>
            <a:ext cx="95860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 </a:t>
            </a:r>
          </a:p>
          <a:p>
            <a:endParaRPr lang="de-DE" b="1" u="sng" dirty="0"/>
          </a:p>
          <a:p>
            <a:endParaRPr lang="de-DE" b="1" u="sng" dirty="0"/>
          </a:p>
          <a:p>
            <a:endParaRPr lang="de-DE" b="1" u="sng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7655A7D-2DF7-BA70-CCC1-279514CD247D}"/>
              </a:ext>
            </a:extLst>
          </p:cNvPr>
          <p:cNvSpPr txBox="1"/>
          <p:nvPr/>
        </p:nvSpPr>
        <p:spPr>
          <a:xfrm>
            <a:off x="2320759" y="2978082"/>
            <a:ext cx="94993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de-DE" dirty="0"/>
              <a:t>Ein- Zweifamilienhäuser</a:t>
            </a:r>
          </a:p>
          <a:p>
            <a:endParaRPr lang="de-DE" dirty="0"/>
          </a:p>
          <a:p>
            <a:r>
              <a:rPr lang="de-DE" dirty="0"/>
              <a:t>Seniorenheime</a:t>
            </a:r>
          </a:p>
          <a:p>
            <a:endParaRPr lang="de-DE" dirty="0"/>
          </a:p>
          <a:p>
            <a:r>
              <a:rPr lang="de-DE" dirty="0"/>
              <a:t>Landwirtschaft</a:t>
            </a:r>
          </a:p>
          <a:p>
            <a:endParaRPr lang="de-DE" dirty="0"/>
          </a:p>
          <a:p>
            <a:r>
              <a:rPr lang="de-DE" dirty="0"/>
              <a:t>Gewerbe </a:t>
            </a:r>
          </a:p>
          <a:p>
            <a:pPr marL="0" indent="0">
              <a:buNone/>
            </a:pPr>
            <a:r>
              <a:rPr lang="de-DE" dirty="0"/>
              <a:t> 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7E2BE9E-E44B-4D6C-140C-B7F1DF72E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8" y="5145270"/>
            <a:ext cx="1904300" cy="19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5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D1F0EF33-7822-475A-B846-E4BDDCFE6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86" y="120908"/>
            <a:ext cx="10982480" cy="1236440"/>
          </a:xfrm>
          <a:noFill/>
        </p:spPr>
        <p:txBody>
          <a:bodyPr>
            <a:noAutofit/>
          </a:bodyPr>
          <a:lstStyle/>
          <a:p>
            <a:pPr algn="l"/>
            <a:r>
              <a:rPr lang="de-DE" sz="3600" dirty="0">
                <a:solidFill>
                  <a:schemeClr val="accent1"/>
                </a:solidFill>
              </a:rPr>
              <a:t>DIE ZUKÜNFTIGE ENERGIEVERSORGUNG</a:t>
            </a:r>
            <a:br>
              <a:rPr lang="de-DE" sz="3600" dirty="0">
                <a:solidFill>
                  <a:schemeClr val="accent1"/>
                </a:solidFill>
              </a:rPr>
            </a:br>
            <a:r>
              <a:rPr lang="de-DE" sz="3600" dirty="0"/>
              <a:t>IST REGENERATIV UND HOCHEFFIZIENT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9244E9B-A5A6-4EC7-8AA3-A88925787A23}"/>
              </a:ext>
            </a:extLst>
          </p:cNvPr>
          <p:cNvSpPr/>
          <p:nvPr/>
        </p:nvSpPr>
        <p:spPr>
          <a:xfrm>
            <a:off x="0" y="1683038"/>
            <a:ext cx="12192000" cy="5163395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1" i="0" u="none" strike="noStrike" baseline="0" dirty="0"/>
              <a:t>2030 sollen </a:t>
            </a:r>
            <a:r>
              <a:rPr lang="de-DE" sz="1800" b="1" dirty="0"/>
              <a:t>80</a:t>
            </a:r>
          </a:p>
        </p:txBody>
      </p:sp>
      <p:pic>
        <p:nvPicPr>
          <p:cNvPr id="8" name="Picture 34" descr="Wind und Sonnenkraftwerk">
            <a:extLst>
              <a:ext uri="{FF2B5EF4-FFF2-40B4-BE49-F238E27FC236}">
                <a16:creationId xmlns:a16="http://schemas.microsoft.com/office/drawing/2014/main" id="{DC97398D-D7E2-CA17-C595-BECD50F8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4604"/>
            <a:ext cx="1904301" cy="51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945794A-C0D2-D50C-853D-9BEDD5855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01" y="1671471"/>
            <a:ext cx="10287699" cy="518652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F779F63-1F7A-AE5E-F4FE-A4A651C0D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8" y="5145270"/>
            <a:ext cx="1904300" cy="194550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3F33A86-7793-DAC1-3409-581E178CD0FA}"/>
              </a:ext>
            </a:extLst>
          </p:cNvPr>
          <p:cNvSpPr txBox="1"/>
          <p:nvPr/>
        </p:nvSpPr>
        <p:spPr>
          <a:xfrm>
            <a:off x="4890782" y="1368913"/>
            <a:ext cx="402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 Wintertag in einem Zweifamilienhaus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529ADE-8A69-A274-1FE4-4F8165BE3B11}"/>
              </a:ext>
            </a:extLst>
          </p:cNvPr>
          <p:cNvSpPr txBox="1"/>
          <p:nvPr/>
        </p:nvSpPr>
        <p:spPr>
          <a:xfrm>
            <a:off x="9789953" y="2147582"/>
            <a:ext cx="197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SOC Stromspeicher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2E3519F-608C-4E8B-6E36-125DDE41D34E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9336947" y="2332248"/>
            <a:ext cx="4530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860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7">
      <a:dk1>
        <a:srgbClr val="005546"/>
      </a:dk1>
      <a:lt1>
        <a:sysClr val="window" lastClr="FFFFFF"/>
      </a:lt1>
      <a:dk2>
        <a:srgbClr val="005546"/>
      </a:dk2>
      <a:lt2>
        <a:srgbClr val="FFFFFF"/>
      </a:lt2>
      <a:accent1>
        <a:srgbClr val="00A870"/>
      </a:accent1>
      <a:accent2>
        <a:srgbClr val="DADADA"/>
      </a:accent2>
      <a:accent3>
        <a:srgbClr val="005546"/>
      </a:accent3>
      <a:accent4>
        <a:srgbClr val="FFFFFF"/>
      </a:accent4>
      <a:accent5>
        <a:srgbClr val="FFFFFF"/>
      </a:accent5>
      <a:accent6>
        <a:srgbClr val="C00D0D"/>
      </a:accent6>
      <a:hlink>
        <a:srgbClr val="00A870"/>
      </a:hlink>
      <a:folHlink>
        <a:srgbClr val="00A870"/>
      </a:folHlink>
    </a:clrScheme>
    <a:fontScheme name="Benutzerdefiniert 1">
      <a:majorFont>
        <a:latin typeface="Arial Black"/>
        <a:ea typeface=""/>
        <a:cs typeface=""/>
      </a:majorFont>
      <a:minorFont>
        <a:latin typeface="Frutiger LT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nutzerdefiniert 7">
    <a:dk1>
      <a:srgbClr val="005546"/>
    </a:dk1>
    <a:lt1>
      <a:sysClr val="window" lastClr="FFFFFF"/>
    </a:lt1>
    <a:dk2>
      <a:srgbClr val="005546"/>
    </a:dk2>
    <a:lt2>
      <a:srgbClr val="FFFFFF"/>
    </a:lt2>
    <a:accent1>
      <a:srgbClr val="00A870"/>
    </a:accent1>
    <a:accent2>
      <a:srgbClr val="DADADA"/>
    </a:accent2>
    <a:accent3>
      <a:srgbClr val="005546"/>
    </a:accent3>
    <a:accent4>
      <a:srgbClr val="FFFFFF"/>
    </a:accent4>
    <a:accent5>
      <a:srgbClr val="FFFFFF"/>
    </a:accent5>
    <a:accent6>
      <a:srgbClr val="C00D0D"/>
    </a:accent6>
    <a:hlink>
      <a:srgbClr val="00A870"/>
    </a:hlink>
    <a:folHlink>
      <a:srgbClr val="00A87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a9d78c-a1a2-4fbf-ba7a-fa86424a243b" xsi:nil="true"/>
    <lcf76f155ced4ddcb4097134ff3c332f xmlns="fa6d0fd3-adea-4fad-bcce-6a738fa1bf7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F2D29C45059F46A283FF27D2ED6563" ma:contentTypeVersion="13" ma:contentTypeDescription="Ein neues Dokument erstellen." ma:contentTypeScope="" ma:versionID="740bf6eb012411e4239ccaba359ed81f">
  <xsd:schema xmlns:xsd="http://www.w3.org/2001/XMLSchema" xmlns:xs="http://www.w3.org/2001/XMLSchema" xmlns:p="http://schemas.microsoft.com/office/2006/metadata/properties" xmlns:ns2="fa6d0fd3-adea-4fad-bcce-6a738fa1bf7a" xmlns:ns3="e6a9d78c-a1a2-4fbf-ba7a-fa86424a243b" targetNamespace="http://schemas.microsoft.com/office/2006/metadata/properties" ma:root="true" ma:fieldsID="ee7e01bafc4175907c08c1f381514843" ns2:_="" ns3:_="">
    <xsd:import namespace="fa6d0fd3-adea-4fad-bcce-6a738fa1bf7a"/>
    <xsd:import namespace="e6a9d78c-a1a2-4fbf-ba7a-fa86424a2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d0fd3-adea-4fad-bcce-6a738fa1bf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a04e5a8e-5df9-48ac-b809-7199e8e08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9d78c-a1a2-4fbf-ba7a-fa86424a2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b67b9e0-4b20-4b43-b1b7-4576758f22ea}" ma:internalName="TaxCatchAll" ma:showField="CatchAllData" ma:web="e6a9d78c-a1a2-4fbf-ba7a-fa86424a24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C0AAD7-E90C-4D38-9E2D-00E984B1794A}">
  <ds:schemaRefs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e6a9d78c-a1a2-4fbf-ba7a-fa86424a243b"/>
    <ds:schemaRef ds:uri="fa6d0fd3-adea-4fad-bcce-6a738fa1bf7a"/>
  </ds:schemaRefs>
</ds:datastoreItem>
</file>

<file path=customXml/itemProps2.xml><?xml version="1.0" encoding="utf-8"?>
<ds:datastoreItem xmlns:ds="http://schemas.openxmlformats.org/officeDocument/2006/customXml" ds:itemID="{25A303E3-AF27-46E1-AC1F-B037D3D070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CD8839-B0A8-432B-9E46-50F0B72961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d0fd3-adea-4fad-bcce-6a738fa1bf7a"/>
    <ds:schemaRef ds:uri="e6a9d78c-a1a2-4fbf-ba7a-fa86424a2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654</Words>
  <Application>Microsoft Office PowerPoint</Application>
  <PresentationFormat>Breitbild</PresentationFormat>
  <Paragraphs>136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Arial</vt:lpstr>
      <vt:lpstr>Arial Black</vt:lpstr>
      <vt:lpstr>Calibri</vt:lpstr>
      <vt:lpstr>Frutiger Linotype</vt:lpstr>
      <vt:lpstr>Frutiger LT 45 Light</vt:lpstr>
      <vt:lpstr>Times New Roman</vt:lpstr>
      <vt:lpstr>Office</vt:lpstr>
      <vt:lpstr>PowerPoint-Präsentation</vt:lpstr>
      <vt:lpstr>DIE ZUKÜNFTIGE ENERGIEVERSORGUNG IST REGENERATIV UND HOCHEFFIZIENT</vt:lpstr>
      <vt:lpstr>DIE ZUKÜNFTIGE ENERGIEVERSORGUNG IST REGENERATIV UND HOCHEFFIZIENT</vt:lpstr>
      <vt:lpstr>DIE ZUKÜNFTIGE ENERGIEVERSORGUNG IST REGENERATIV UND HOCHEFFIZIENT</vt:lpstr>
      <vt:lpstr>DIE ZUKÜNFTIGE ENERGIEVERSORGUNG IST REGENERATIV UND HOCHEFFIZIENT</vt:lpstr>
      <vt:lpstr>DIE ZUKÜNFTIGE ENERGIEVERSORGUNG IST REGENERATIV UND HOCHEFFIZIENT</vt:lpstr>
      <vt:lpstr>DIE ZUKÜNFTIGE ENERGIEVERSORGUNG IST REGENERATIV UND HOCHEFFIZIENT</vt:lpstr>
      <vt:lpstr>DIE ZUKÜNFTIGE ENERGIEVERSORGUNG IST REGENERATIV UND HOCHEFFIZIENT</vt:lpstr>
      <vt:lpstr>DIE ZUKÜNFTIGE ENERGIEVERSORGUNG IST REGENERATIV UND HOCHEFFIZIENT</vt:lpstr>
      <vt:lpstr>DIE ZUKÜNFTIGE ENERGIEVERSORGUNG IST REGENERATIV UND HOCHEFFIZIENT</vt:lpstr>
      <vt:lpstr>DIE ZUKÜNFTIGE ENERGIEVERSORGUNG IST REGENERATIV UND HOCHEFFIZIENT</vt:lpstr>
      <vt:lpstr>DIE ZUKÜNFTIGE ENERGIEVERSORGUNG IST REGENERATIV UND HOCHEFFIZIENT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ENERGIEWENDE EINFACH CLEVER SELBSTGEMACHT</dc:title>
  <dc:creator>Sabrina Harter</dc:creator>
  <cp:lastModifiedBy>Herbert Huber</cp:lastModifiedBy>
  <cp:revision>302</cp:revision>
  <cp:lastPrinted>2021-10-14T10:22:39Z</cp:lastPrinted>
  <dcterms:created xsi:type="dcterms:W3CDTF">2021-08-30T12:05:12Z</dcterms:created>
  <dcterms:modified xsi:type="dcterms:W3CDTF">2022-08-25T09:31:11Z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0x0101006EF2D29C45059F46A283FF27D2ED6563</vt:lpwstr>
  </property>
  <property fmtid="{D5CDD505-2E9C-101B-9397-08002B2CF9AE}" pid="3" name="MediaServiceImageTags">
    <vt:lpwstr/>
  </property>
</Properties>
</file>