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4" r:id="rId2"/>
  </p:sldMasterIdLst>
  <p:notesMasterIdLst>
    <p:notesMasterId r:id="rId36"/>
  </p:notesMasterIdLst>
  <p:handoutMasterIdLst>
    <p:handoutMasterId r:id="rId37"/>
  </p:handoutMasterIdLst>
  <p:sldIdLst>
    <p:sldId id="528" r:id="rId3"/>
    <p:sldId id="270" r:id="rId4"/>
    <p:sldId id="354" r:id="rId5"/>
    <p:sldId id="342" r:id="rId6"/>
    <p:sldId id="747" r:id="rId7"/>
    <p:sldId id="447" r:id="rId8"/>
    <p:sldId id="769" r:id="rId9"/>
    <p:sldId id="754" r:id="rId10"/>
    <p:sldId id="757" r:id="rId11"/>
    <p:sldId id="444" r:id="rId12"/>
    <p:sldId id="749" r:id="rId13"/>
    <p:sldId id="370" r:id="rId14"/>
    <p:sldId id="413" r:id="rId15"/>
    <p:sldId id="415" r:id="rId16"/>
    <p:sldId id="384" r:id="rId17"/>
    <p:sldId id="411" r:id="rId18"/>
    <p:sldId id="442" r:id="rId19"/>
    <p:sldId id="382" r:id="rId20"/>
    <p:sldId id="408" r:id="rId21"/>
    <p:sldId id="407" r:id="rId22"/>
    <p:sldId id="420" r:id="rId23"/>
    <p:sldId id="394" r:id="rId24"/>
    <p:sldId id="425" r:id="rId25"/>
    <p:sldId id="426" r:id="rId26"/>
    <p:sldId id="427" r:id="rId27"/>
    <p:sldId id="761" r:id="rId28"/>
    <p:sldId id="429" r:id="rId29"/>
    <p:sldId id="431" r:id="rId30"/>
    <p:sldId id="416" r:id="rId31"/>
    <p:sldId id="433" r:id="rId32"/>
    <p:sldId id="435" r:id="rId33"/>
    <p:sldId id="758" r:id="rId34"/>
    <p:sldId id="529" r:id="rId35"/>
  </p:sldIdLst>
  <p:sldSz cx="9144000" cy="5143500" type="screen16x9"/>
  <p:notesSz cx="6797675" cy="9928225"/>
  <p:defaultTex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p:defaultTextStyle>
  <p:extLst>
    <p:ext uri="{EFAFB233-063F-42B5-8137-9DF3F51BA10A}">
      <p15:sldGuideLst xmlns:p15="http://schemas.microsoft.com/office/powerpoint/2012/main">
        <p15:guide id="1" orient="horz" pos="1071" userDrawn="1">
          <p15:clr>
            <a:srgbClr val="A4A3A4"/>
          </p15:clr>
        </p15:guide>
        <p15:guide id="2" pos="2880" userDrawn="1">
          <p15:clr>
            <a:srgbClr val="A4A3A4"/>
          </p15:clr>
        </p15:guide>
        <p15:guide id="3" orient="horz" pos="758">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guide id="3" orient="horz" pos="31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3D7"/>
    <a:srgbClr val="99CCFF"/>
    <a:srgbClr val="FF2604"/>
    <a:srgbClr val="EE730A"/>
    <a:srgbClr val="7B7B7A"/>
    <a:srgbClr val="E6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rutiger 45 Light"/>
          <a:ea typeface="Frutiger 45 Light"/>
          <a:cs typeface="Frutiger 45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Frutiger 45 Light"/>
          <a:ea typeface="Frutiger 45 Light"/>
          <a:cs typeface="Frutiger 45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Frutiger 45 Light"/>
          <a:ea typeface="Frutiger 45 Light"/>
          <a:cs typeface="Frutiger 45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Frutiger 45 Light"/>
          <a:ea typeface="Frutiger 45 Light"/>
          <a:cs typeface="Frutiger 45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Frutiger 45 Light"/>
          <a:ea typeface="Frutiger 45 Light"/>
          <a:cs typeface="Frutiger 45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CDA"/>
          </a:solidFill>
        </a:fill>
      </a:tcStyle>
    </a:wholeTbl>
    <a:band2H>
      <a:tcTxStyle/>
      <a:tcStyle>
        <a:tcBdr/>
        <a:fill>
          <a:solidFill>
            <a:srgbClr val="FFE7ED"/>
          </a:solidFill>
        </a:fill>
      </a:tcStyle>
    </a:band2H>
    <a:firstCol>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Frutiger 45 Light"/>
          <a:ea typeface="Frutiger 45 Light"/>
          <a:cs typeface="Frutiger 45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CAD7"/>
          </a:solidFill>
        </a:fill>
      </a:tcStyle>
    </a:wholeTbl>
    <a:band2H>
      <a:tcTxStyle/>
      <a:tcStyle>
        <a:tcBdr/>
        <a:fill>
          <a:solidFill>
            <a:srgbClr val="EFE6EC"/>
          </a:solidFill>
        </a:fill>
      </a:tcStyle>
    </a:band2H>
    <a:firstCol>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Frutiger 45 Light"/>
          <a:ea typeface="Frutiger 45 Light"/>
          <a:cs typeface="Frutiger 45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E"/>
          </a:solidFill>
        </a:fill>
      </a:tcStyle>
    </a:wholeTbl>
    <a:band2H>
      <a:tcTxStyle/>
      <a:tcStyle>
        <a:tcBdr/>
        <a:fill>
          <a:solidFill>
            <a:srgbClr val="E6E7EF"/>
          </a:solidFill>
        </a:fill>
      </a:tcStyle>
    </a:band2H>
    <a:firstCol>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Frutiger 45 Light"/>
          <a:ea typeface="Frutiger 45 Light"/>
          <a:cs typeface="Frutiger 45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Frutiger 45 light"/>
          <a:ea typeface="Frutiger 45 light"/>
          <a:cs typeface="Frutiger 45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utiger 45 light"/>
          <a:ea typeface="Frutiger 45 light"/>
          <a:cs typeface="Frutiger 45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utiger 45 light"/>
          <a:ea typeface="Frutiger 45 light"/>
          <a:cs typeface="Frutiger 45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Frutiger 45 Light"/>
          <a:ea typeface="Frutiger 45 Light"/>
          <a:cs typeface="Frutiger 45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utiger 45 light"/>
          <a:ea typeface="Frutiger 45 light"/>
          <a:cs typeface="Frutiger 45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6316" autoAdjust="0"/>
  </p:normalViewPr>
  <p:slideViewPr>
    <p:cSldViewPr>
      <p:cViewPr varScale="1">
        <p:scale>
          <a:sx n="114" d="100"/>
          <a:sy n="114" d="100"/>
        </p:scale>
        <p:origin x="1482" y="84"/>
      </p:cViewPr>
      <p:guideLst>
        <p:guide orient="horz" pos="1071"/>
        <p:guide pos="2880"/>
        <p:guide orient="horz" pos="7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2770" y="427"/>
      </p:cViewPr>
      <p:guideLst>
        <p:guide orient="horz" pos="3127"/>
        <p:guide pos="2141"/>
        <p:guide orient="horz"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1"/>
            <a:ext cx="2946400" cy="496888"/>
          </a:xfrm>
          <a:prstGeom prst="rect">
            <a:avLst/>
          </a:prstGeom>
        </p:spPr>
        <p:txBody>
          <a:bodyPr vert="horz" lIns="91440" tIns="45720" rIns="91440" bIns="45720" rtlCol="0"/>
          <a:lstStyle>
            <a:lvl1pPr algn="r">
              <a:defRPr sz="1200"/>
            </a:lvl1pPr>
          </a:lstStyle>
          <a:p>
            <a:fld id="{402D3AFF-A7D8-48A5-A954-FD11FD1EAB5C}" type="datetimeFigureOut">
              <a:rPr lang="de-DE" smtClean="0"/>
              <a:t>01.03.2021</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E5F9970-EC36-4A6A-9F31-8F4AABBFA5EA}" type="slidenum">
              <a:rPr lang="de-DE" smtClean="0"/>
              <a:t>‹Nr.›</a:t>
            </a:fld>
            <a:endParaRPr lang="de-DE"/>
          </a:p>
        </p:txBody>
      </p:sp>
    </p:spTree>
    <p:extLst>
      <p:ext uri="{BB962C8B-B14F-4D97-AF65-F5344CB8AC3E}">
        <p14:creationId xmlns:p14="http://schemas.microsoft.com/office/powerpoint/2010/main" val="3033895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90488" y="744538"/>
            <a:ext cx="6616700" cy="3722687"/>
          </a:xfrm>
          <a:prstGeom prst="rect">
            <a:avLst/>
          </a:prstGeom>
        </p:spPr>
        <p:txBody>
          <a:bodyPr/>
          <a:lstStyle/>
          <a:p>
            <a:endParaRPr/>
          </a:p>
        </p:txBody>
      </p:sp>
      <p:sp>
        <p:nvSpPr>
          <p:cNvPr id="119" name="Shape 119"/>
          <p:cNvSpPr>
            <a:spLocks noGrp="1"/>
          </p:cNvSpPr>
          <p:nvPr>
            <p:ph type="body" sz="quarter" idx="1"/>
          </p:nvPr>
        </p:nvSpPr>
        <p:spPr>
          <a:xfrm>
            <a:off x="906357" y="4715908"/>
            <a:ext cx="4984962" cy="4467701"/>
          </a:xfrm>
          <a:prstGeom prst="rect">
            <a:avLst/>
          </a:prstGeom>
        </p:spPr>
        <p:txBody>
          <a:bodyPr/>
          <a:lstStyle/>
          <a:p>
            <a:endParaRPr dirty="0"/>
          </a:p>
        </p:txBody>
      </p:sp>
    </p:spTree>
    <p:extLst>
      <p:ext uri="{BB962C8B-B14F-4D97-AF65-F5344CB8AC3E}">
        <p14:creationId xmlns:p14="http://schemas.microsoft.com/office/powerpoint/2010/main" val="831588593"/>
      </p:ext>
    </p:extLst>
  </p:cSld>
  <p:clrMap bg1="lt1" tx1="dk1" bg2="lt2" tx2="dk2" accent1="accent1" accent2="accent2" accent3="accent3" accent4="accent4" accent5="accent5" accent6="accent6" hlink="hlink" folHlink="folHlink"/>
  <p:notesStyle>
    <a:lvl1pPr defTabSz="457119" latinLnBrk="0">
      <a:defRPr sz="1200">
        <a:latin typeface="+mj-lt"/>
        <a:ea typeface="+mj-ea"/>
        <a:cs typeface="+mj-cs"/>
        <a:sym typeface="Calibri"/>
      </a:defRPr>
    </a:lvl1pPr>
    <a:lvl2pPr indent="228559" defTabSz="457119" latinLnBrk="0">
      <a:defRPr sz="1200">
        <a:latin typeface="+mj-lt"/>
        <a:ea typeface="+mj-ea"/>
        <a:cs typeface="+mj-cs"/>
        <a:sym typeface="Calibri"/>
      </a:defRPr>
    </a:lvl2pPr>
    <a:lvl3pPr indent="457119" defTabSz="457119" latinLnBrk="0">
      <a:defRPr sz="1200">
        <a:latin typeface="+mj-lt"/>
        <a:ea typeface="+mj-ea"/>
        <a:cs typeface="+mj-cs"/>
        <a:sym typeface="Calibri"/>
      </a:defRPr>
    </a:lvl3pPr>
    <a:lvl4pPr indent="685678" defTabSz="457119" latinLnBrk="0">
      <a:defRPr sz="1200">
        <a:latin typeface="+mj-lt"/>
        <a:ea typeface="+mj-ea"/>
        <a:cs typeface="+mj-cs"/>
        <a:sym typeface="Calibri"/>
      </a:defRPr>
    </a:lvl4pPr>
    <a:lvl5pPr indent="914237" defTabSz="457119" latinLnBrk="0">
      <a:defRPr sz="1200">
        <a:latin typeface="+mj-lt"/>
        <a:ea typeface="+mj-ea"/>
        <a:cs typeface="+mj-cs"/>
        <a:sym typeface="Calibri"/>
      </a:defRPr>
    </a:lvl5pPr>
    <a:lvl6pPr indent="1142797" defTabSz="457119" latinLnBrk="0">
      <a:defRPr sz="1200">
        <a:latin typeface="+mj-lt"/>
        <a:ea typeface="+mj-ea"/>
        <a:cs typeface="+mj-cs"/>
        <a:sym typeface="Calibri"/>
      </a:defRPr>
    </a:lvl6pPr>
    <a:lvl7pPr indent="1371356" defTabSz="457119" latinLnBrk="0">
      <a:defRPr sz="1200">
        <a:latin typeface="+mj-lt"/>
        <a:ea typeface="+mj-ea"/>
        <a:cs typeface="+mj-cs"/>
        <a:sym typeface="Calibri"/>
      </a:defRPr>
    </a:lvl7pPr>
    <a:lvl8pPr indent="1599915" defTabSz="457119" latinLnBrk="0">
      <a:defRPr sz="1200">
        <a:latin typeface="+mj-lt"/>
        <a:ea typeface="+mj-ea"/>
        <a:cs typeface="+mj-cs"/>
        <a:sym typeface="Calibri"/>
      </a:defRPr>
    </a:lvl8pPr>
    <a:lvl9pPr indent="1828474" defTabSz="457119"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1808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Invest</a:t>
            </a:r>
            <a:r>
              <a:rPr lang="de-DE" dirty="0"/>
              <a:t>: 6 Mio.</a:t>
            </a:r>
          </a:p>
          <a:p>
            <a:pPr marL="171450" indent="-171450">
              <a:buFontTx/>
              <a:buChar char="-"/>
            </a:pPr>
            <a:r>
              <a:rPr lang="de-DE" baseline="0" dirty="0"/>
              <a:t>Kita Sozialladen</a:t>
            </a:r>
          </a:p>
          <a:p>
            <a:pPr marL="171450" indent="-171450">
              <a:buFontTx/>
              <a:buChar char="-"/>
            </a:pPr>
            <a:r>
              <a:rPr lang="de-DE" baseline="0" dirty="0"/>
              <a:t>8 Wohnungen</a:t>
            </a:r>
          </a:p>
          <a:p>
            <a:pPr marL="171450" indent="-171450">
              <a:buFontTx/>
              <a:buChar char="-"/>
            </a:pPr>
            <a:endParaRPr lang="de-DE" baseline="0" dirty="0"/>
          </a:p>
          <a:p>
            <a:pPr marL="171450" indent="-171450">
              <a:buFontTx/>
              <a:buChar char="-"/>
            </a:pPr>
            <a:r>
              <a:rPr lang="de-DE" baseline="0" dirty="0"/>
              <a:t>Holzmassivwand (KLH-Wand = Konstruktionslagenholz)</a:t>
            </a:r>
            <a:endParaRPr lang="de-DE" dirty="0"/>
          </a:p>
        </p:txBody>
      </p:sp>
    </p:spTree>
    <p:extLst>
      <p:ext uri="{BB962C8B-B14F-4D97-AF65-F5344CB8AC3E}">
        <p14:creationId xmlns:p14="http://schemas.microsoft.com/office/powerpoint/2010/main" val="3325508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0271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119" eaLnBrk="1" fontAlgn="auto" latinLnBrk="0" hangingPunct="1">
              <a:lnSpc>
                <a:spcPct val="100000"/>
              </a:lnSpc>
              <a:spcBef>
                <a:spcPts val="0"/>
              </a:spcBef>
              <a:spcAft>
                <a:spcPts val="0"/>
              </a:spcAft>
              <a:buClrTx/>
              <a:buSzTx/>
              <a:buFontTx/>
              <a:buNone/>
              <a:tabLst/>
              <a:defRPr/>
            </a:pPr>
            <a:r>
              <a:rPr lang="de-DE" dirty="0">
                <a:latin typeface="Corbel" panose="020B0503020204020204" pitchFamily="34" charset="0"/>
              </a:rPr>
              <a:t>Derzeit Gespräche mit SLK-Klinikum bezüglich Nutzung des Parkhauses „nachts“ und an den Wochenenden. </a:t>
            </a:r>
          </a:p>
          <a:p>
            <a:endParaRPr lang="de-DE" dirty="0"/>
          </a:p>
        </p:txBody>
      </p:sp>
    </p:spTree>
    <p:extLst>
      <p:ext uri="{BB962C8B-B14F-4D97-AF65-F5344CB8AC3E}">
        <p14:creationId xmlns:p14="http://schemas.microsoft.com/office/powerpoint/2010/main" val="4239140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Lärmschutz: </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Bereits eine schmale, aber dichte Pflanzung an Straßen kann einen psychologischen Zweck erfüllen, bei der die Lärmquelle optisch nicht auszumachen ist. Laute Geräusche natürlichen Ursprungs werden im Gegensatz zu anthropogenen oft weniger belastend empfunden. So kann lautes Blätter- oder Kronenrauschen ebenfalls von externen Lärmeinwirkungen ablenken. Wald und Walderleben wird häufig mit Stille assoziiert.</a:t>
            </a:r>
            <a:endParaRPr lang="de-DE" sz="16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Luftverschmutzung:</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Feinstaubminderung durch Gehölze</a:t>
            </a:r>
            <a:endParaRPr lang="de-DE" sz="16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Mikroklima:</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Verbesserung des Mikroklimas. Durch die geringere Sonneneinstrahlung und die höhere Luftfeuchte, sind die Lufttemperaturen im Wald während der Sommermonate meistens 3°C bis 6°C niedriger als im Freiland und 4°C bis 8°C gegenüber von Städten. Ein Baum produziert ca. 3 t Sauerstoff pro Jahr.</a:t>
            </a:r>
            <a:endParaRPr lang="de-DE" sz="16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CO² Speicherung:</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Eine 35m Hohe Fichte mit einem Alter von ca. 100 Jahren, hat 0,7 Tonnen Kohlenstoff gespeichert. Dies entspricht einer CO2 Absorption von 2,6 Tonnen CO2.</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Eine 120 jährige und ca. 35 m hohe Buche hat 0,95 Tonnen Kohlenstoff gespeichert. Dies entspricht einer CO2 Absorption von 3,5 Tonnen CO2.</a:t>
            </a:r>
            <a:endParaRPr lang="de-DE" sz="16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Bodenfunktion:</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Wasserrückhaltevermögen gegen Hochwassergefahr</a:t>
            </a:r>
            <a:endParaRPr lang="de-DE" sz="16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Stadtnatur und biologische Vielfalt:</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Rückzugsräume für Tiere</a:t>
            </a:r>
            <a:endParaRPr lang="de-DE" sz="16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de-DE" sz="1200" dirty="0">
                <a:effectLst/>
                <a:latin typeface="Corbel" panose="020B0503020204020204" pitchFamily="34" charset="0"/>
                <a:ea typeface="Times New Roman" panose="02020603050405020304" pitchFamily="18" charset="0"/>
              </a:rPr>
              <a:t>Dachwassernutzung:</a:t>
            </a:r>
            <a:endParaRPr lang="de-DE" sz="1600" dirty="0">
              <a:effectLst/>
              <a:latin typeface="Calibri" panose="020F0502020204030204" pitchFamily="34" charset="0"/>
              <a:ea typeface="Calibri" panose="020F0502020204030204" pitchFamily="34" charset="0"/>
            </a:endParaRPr>
          </a:p>
          <a:p>
            <a:pPr marL="457200">
              <a:spcAft>
                <a:spcPts val="0"/>
              </a:spcAft>
            </a:pPr>
            <a:r>
              <a:rPr lang="de-DE" sz="1200" dirty="0">
                <a:effectLst/>
                <a:latin typeface="Corbel" panose="020B0503020204020204" pitchFamily="34" charset="0"/>
                <a:ea typeface="Calibri" panose="020F0502020204030204" pitchFamily="34" charset="0"/>
              </a:rPr>
              <a:t>Zur Unterstützung des Wachstums und gegenwirken des Klimawandels.</a:t>
            </a:r>
            <a:endParaRPr lang="de-DE" sz="1600" dirty="0">
              <a:effectLst/>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388233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64159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49688" y="9429750"/>
            <a:ext cx="2946400" cy="496888"/>
          </a:xfrm>
          <a:prstGeom prst="rect">
            <a:avLst/>
          </a:prstGeom>
        </p:spPr>
        <p:txBody>
          <a:bodyPr/>
          <a:lstStyle/>
          <a:p>
            <a:fld id="{00BBBE5A-5EFA-1F4E-AFEA-3DF1716D3DD1}" type="slidenum">
              <a:rPr lang="de-DE" smtClean="0">
                <a:solidFill>
                  <a:prstClr val="black"/>
                </a:solidFill>
              </a:rPr>
              <a:pPr/>
              <a:t>24</a:t>
            </a:fld>
            <a:endParaRPr lang="de-DE">
              <a:solidFill>
                <a:prstClr val="black"/>
              </a:solidFill>
            </a:endParaRPr>
          </a:p>
        </p:txBody>
      </p:sp>
    </p:spTree>
    <p:extLst>
      <p:ext uri="{BB962C8B-B14F-4D97-AF65-F5344CB8AC3E}">
        <p14:creationId xmlns:p14="http://schemas.microsoft.com/office/powerpoint/2010/main" val="10640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de-DE" dirty="0"/>
              <a:t>Ausführung</a:t>
            </a:r>
            <a:r>
              <a:rPr lang="de-DE" baseline="0" dirty="0"/>
              <a:t> zur Entwicklung Neckarbogen</a:t>
            </a:r>
          </a:p>
          <a:p>
            <a:endParaRPr lang="de-DE" baseline="0" dirty="0"/>
          </a:p>
          <a:p>
            <a:r>
              <a:rPr lang="de-DE" baseline="0" dirty="0"/>
              <a:t>Stand von 2016 =&gt; Hinweis auf tatsächlichen Stand (Bild)</a:t>
            </a:r>
          </a:p>
          <a:p>
            <a:pPr>
              <a:lnSpc>
                <a:spcPct val="150000"/>
              </a:lnSpc>
            </a:pPr>
            <a:endParaRPr lang="de-DE" dirty="0">
              <a:solidFill>
                <a:schemeClr val="tx1"/>
              </a:solidFill>
              <a:latin typeface="Corbel" panose="020B0503020204020204" pitchFamily="34" charset="0"/>
            </a:endParaRPr>
          </a:p>
          <a:p>
            <a:pPr>
              <a:lnSpc>
                <a:spcPct val="150000"/>
              </a:lnSpc>
            </a:pPr>
            <a:r>
              <a:rPr lang="de-DE" dirty="0">
                <a:solidFill>
                  <a:schemeClr val="tx1"/>
                </a:solidFill>
                <a:latin typeface="Corbel" panose="020B0503020204020204" pitchFamily="34" charset="0"/>
              </a:rPr>
              <a:t>Stadtkonzept</a:t>
            </a:r>
            <a:r>
              <a:rPr lang="de-DE" sz="1800" dirty="0">
                <a:solidFill>
                  <a:schemeClr val="tx1"/>
                </a:solidFill>
                <a:latin typeface="Corbel" panose="020B0503020204020204" pitchFamily="34" charset="0"/>
              </a:rPr>
              <a:t> </a:t>
            </a:r>
            <a:r>
              <a:rPr lang="de-DE" dirty="0">
                <a:solidFill>
                  <a:schemeClr val="tx1"/>
                </a:solidFill>
                <a:latin typeface="Corbel" panose="020B0503020204020204" pitchFamily="34" charset="0"/>
              </a:rPr>
              <a:t>2020 </a:t>
            </a:r>
          </a:p>
          <a:p>
            <a:pPr marL="285750" indent="-285750">
              <a:buBlip>
                <a:blip r:embed="rId3"/>
              </a:buBlip>
            </a:pPr>
            <a:r>
              <a:rPr lang="de-DE" sz="1200" dirty="0">
                <a:solidFill>
                  <a:schemeClr val="tx1"/>
                </a:solidFill>
                <a:latin typeface="Corbel" panose="020B0503020204020204" pitchFamily="34" charset="0"/>
              </a:rPr>
              <a:t>Konsequente Innenentwicklung: Siedlungsentwicklung unter Nutzung der vorhandenen Flächenressourcen in innerstädtischen Lagen </a:t>
            </a:r>
            <a:endParaRPr lang="de-DE" sz="100" dirty="0">
              <a:solidFill>
                <a:schemeClr val="tx1"/>
              </a:solidFill>
              <a:latin typeface="Corbel" panose="020B0503020204020204" pitchFamily="34" charset="0"/>
            </a:endParaRPr>
          </a:p>
          <a:p>
            <a:pPr marL="285750" indent="-285750">
              <a:buBlip>
                <a:blip r:embed="rId3"/>
              </a:buBlip>
            </a:pPr>
            <a:r>
              <a:rPr lang="de-DE" sz="1200" dirty="0">
                <a:solidFill>
                  <a:schemeClr val="tx1"/>
                </a:solidFill>
                <a:latin typeface="Corbel" panose="020B0503020204020204" pitchFamily="34" charset="0"/>
              </a:rPr>
              <a:t>Fokus Neckarbogen: größte zusammenhängende Fläche </a:t>
            </a:r>
            <a:endParaRPr lang="de-DE" sz="100" dirty="0">
              <a:solidFill>
                <a:schemeClr val="tx1"/>
              </a:solidFill>
              <a:latin typeface="Corbel" panose="020B0503020204020204" pitchFamily="34" charset="0"/>
            </a:endParaRPr>
          </a:p>
          <a:p>
            <a:pPr marL="285750" indent="-285750">
              <a:buBlip>
                <a:blip r:embed="rId3"/>
              </a:buBlip>
            </a:pPr>
            <a:r>
              <a:rPr lang="de-DE" sz="1200" dirty="0">
                <a:solidFill>
                  <a:schemeClr val="tx1"/>
                </a:solidFill>
                <a:latin typeface="Corbel" panose="020B0503020204020204" pitchFamily="34" charset="0"/>
              </a:rPr>
              <a:t>Grundlage der Planungen: Städtebaulicher Rahmenplan </a:t>
            </a:r>
            <a:r>
              <a:rPr lang="de-DE" sz="1100" dirty="0">
                <a:solidFill>
                  <a:schemeClr val="tx1"/>
                </a:solidFill>
                <a:latin typeface="+mj-lt"/>
                <a:ea typeface="+mj-ea"/>
                <a:cs typeface="+mj-cs"/>
                <a:sym typeface="Calibri"/>
              </a:rPr>
              <a:t>2010</a:t>
            </a:r>
            <a:r>
              <a:rPr lang="de-DE" sz="1200" dirty="0">
                <a:solidFill>
                  <a:schemeClr val="tx1"/>
                </a:solidFill>
                <a:latin typeface="Corbel" panose="020B0503020204020204" pitchFamily="34" charset="0"/>
              </a:rPr>
              <a:t> der Arbeitsgemeinschaft </a:t>
            </a:r>
            <a:r>
              <a:rPr lang="de-DE" sz="1200" dirty="0" err="1">
                <a:solidFill>
                  <a:schemeClr val="tx1"/>
                </a:solidFill>
                <a:latin typeface="Corbel" panose="020B0503020204020204" pitchFamily="34" charset="0"/>
              </a:rPr>
              <a:t>steidle</a:t>
            </a:r>
            <a:r>
              <a:rPr lang="de-DE" sz="1200" dirty="0">
                <a:solidFill>
                  <a:schemeClr val="tx1"/>
                </a:solidFill>
                <a:latin typeface="Corbel" panose="020B0503020204020204" pitchFamily="34" charset="0"/>
              </a:rPr>
              <a:t>/t</a:t>
            </a:r>
            <a:r>
              <a:rPr lang="de-DE" sz="1100" dirty="0">
                <a:solidFill>
                  <a:schemeClr val="tx1"/>
                </a:solidFill>
                <a:latin typeface="+mj-lt"/>
                <a:ea typeface="+mj-ea"/>
                <a:cs typeface="+mj-cs"/>
                <a:sym typeface="Calibri"/>
              </a:rPr>
              <a:t>17</a:t>
            </a:r>
            <a:r>
              <a:rPr lang="de-DE" sz="1200" dirty="0">
                <a:solidFill>
                  <a:schemeClr val="tx1"/>
                </a:solidFill>
                <a:latin typeface="Corbel" panose="020B0503020204020204" pitchFamily="34" charset="0"/>
              </a:rPr>
              <a:t>, Fortschreibung </a:t>
            </a:r>
            <a:r>
              <a:rPr lang="de-DE" sz="1100" dirty="0">
                <a:solidFill>
                  <a:schemeClr val="tx1"/>
                </a:solidFill>
                <a:latin typeface="+mj-lt"/>
                <a:ea typeface="+mj-ea"/>
                <a:cs typeface="+mj-cs"/>
                <a:sym typeface="Calibri"/>
              </a:rPr>
              <a:t>2013</a:t>
            </a:r>
            <a:r>
              <a:rPr lang="de-DE" sz="1200" dirty="0">
                <a:solidFill>
                  <a:schemeClr val="tx1"/>
                </a:solidFill>
                <a:latin typeface="Corbel" panose="020B0503020204020204" pitchFamily="34" charset="0"/>
              </a:rPr>
              <a:t>, Beschluss vom Gemeinderat</a:t>
            </a:r>
          </a:p>
        </p:txBody>
      </p:sp>
    </p:spTree>
    <p:extLst>
      <p:ext uri="{BB962C8B-B14F-4D97-AF65-F5344CB8AC3E}">
        <p14:creationId xmlns:p14="http://schemas.microsoft.com/office/powerpoint/2010/main" val="388272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49688" y="9429750"/>
            <a:ext cx="2946400" cy="496888"/>
          </a:xfrm>
          <a:prstGeom prst="rect">
            <a:avLst/>
          </a:prstGeom>
        </p:spPr>
        <p:txBody>
          <a:bodyPr/>
          <a:lstStyle/>
          <a:p>
            <a:fld id="{00BBBE5A-5EFA-1F4E-AFEA-3DF1716D3DD1}" type="slidenum">
              <a:rPr lang="de-DE" smtClean="0">
                <a:solidFill>
                  <a:prstClr val="black"/>
                </a:solidFill>
              </a:rPr>
              <a:pPr/>
              <a:t>26</a:t>
            </a:fld>
            <a:endParaRPr lang="de-DE">
              <a:solidFill>
                <a:prstClr val="black"/>
              </a:solidFill>
            </a:endParaRPr>
          </a:p>
        </p:txBody>
      </p:sp>
    </p:spTree>
    <p:extLst>
      <p:ext uri="{BB962C8B-B14F-4D97-AF65-F5344CB8AC3E}">
        <p14:creationId xmlns:p14="http://schemas.microsoft.com/office/powerpoint/2010/main" val="2478035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22792" y="4460056"/>
            <a:ext cx="6480720" cy="5468169"/>
          </a:xfrm>
        </p:spPr>
        <p:txBody>
          <a:bodyPr/>
          <a:lstStyle/>
          <a:p>
            <a:r>
              <a:rPr lang="de-DE" dirty="0">
                <a:effectLst/>
              </a:rPr>
              <a:t>Wir wollen ein Gebäude schaffen, das gefüllt ist mit der Energie von Kindern, dem Duft des Holzes und der Kraft und Schönheit der Natur (Finckh Architekten). Das Kinderhaus verbindet Natur mit Architektur. Als nachwachsender und recycelbarer Rohstoff sorgt der Baustoff Holz für eine optimale Umgebung mit natürlicher Raumluft. Damit fördert er die gesunde Entwicklung der Kinder und bietet ihnen eine Atmosphäre zum Wohlfühlen.</a:t>
            </a:r>
          </a:p>
          <a:p>
            <a:r>
              <a:rPr lang="de-DE" dirty="0">
                <a:effectLst/>
              </a:rPr>
              <a:t>Die großzügig gestalteten, inspirierenden Lernlandschaften fördern die Lust am Entdecken, Spielen, Toben und Ausprobieren. Eine Besonderheit des Gebäudes ist das Atrium im Eingangsbereich. Es ist als kommunikativer Mittelpunkt ein Ort der Begegnung für Kinder und Familien. Ein „Ja“ zu Kindern und die Freude an den Kindern in unserer Gesellschaft – das steckt hinter dem Namen für das Gebäude.</a:t>
            </a:r>
          </a:p>
          <a:p>
            <a:endParaRPr lang="de-DE" dirty="0"/>
          </a:p>
          <a:p>
            <a:r>
              <a:rPr lang="de-DE" b="1" dirty="0">
                <a:effectLst/>
              </a:rPr>
              <a:t>Das Konzept</a:t>
            </a:r>
            <a:br>
              <a:rPr lang="de-DE" dirty="0">
                <a:effectLst/>
              </a:rPr>
            </a:br>
            <a:r>
              <a:rPr lang="de-DE" dirty="0">
                <a:effectLst/>
              </a:rPr>
              <a:t>Kinder als «Bauherren» haben besondere Ansprüche, denen ihre Umgebung Raum geben muss. Das Kinderhaus KINJA fördert dabei mit seinen inspirierenden, großzügig gestalteten Lernlandschaften die Lust der Kleinsten am Entdecken, Spielen und Toben, Ausprobieren, Lernen, Kommunizieren und vielem mehr. Das Grundrisskonzept und die Form des 5-geschossigen Kinderhauses KINJA sind in besonderem Umfang auf diese geforderten Funktionen und vielfältigen Ansprüche abgestimmt.</a:t>
            </a:r>
            <a:br>
              <a:rPr lang="de-DE" dirty="0">
                <a:effectLst/>
              </a:rPr>
            </a:br>
            <a:r>
              <a:rPr lang="de-DE" dirty="0">
                <a:effectLst/>
              </a:rPr>
              <a:t>Eine Besonderheit des Gebäudes ist das Atrium im Eingangsbereich. Es ist als kommunikativer Mittelpunkt ein Ort der Begegnung für Kinder und Familien.</a:t>
            </a:r>
          </a:p>
          <a:p>
            <a:endParaRPr lang="de-DE" dirty="0">
              <a:effectLst/>
            </a:endParaRPr>
          </a:p>
          <a:p>
            <a:r>
              <a:rPr lang="de-DE" b="1" dirty="0">
                <a:effectLst/>
              </a:rPr>
              <a:t>STECKBRIEF KINJA</a:t>
            </a:r>
            <a:br>
              <a:rPr lang="de-DE" dirty="0">
                <a:effectLst/>
              </a:rPr>
            </a:br>
            <a:r>
              <a:rPr lang="de-DE" dirty="0">
                <a:effectLst/>
              </a:rPr>
              <a:t>5-geschossiges Gebäude aus einer Holz-Hybrid-Konstruktion</a:t>
            </a:r>
            <a:br>
              <a:rPr lang="de-DE" dirty="0">
                <a:effectLst/>
              </a:rPr>
            </a:br>
            <a:r>
              <a:rPr lang="de-DE" dirty="0">
                <a:effectLst/>
              </a:rPr>
              <a:t>Ästhetisch und technisch anspruchsvolle Architektur</a:t>
            </a:r>
            <a:br>
              <a:rPr lang="de-DE" dirty="0">
                <a:effectLst/>
              </a:rPr>
            </a:br>
            <a:r>
              <a:rPr lang="de-DE" dirty="0">
                <a:effectLst/>
              </a:rPr>
              <a:t>Gesundes Raumklima</a:t>
            </a:r>
            <a:br>
              <a:rPr lang="de-DE" dirty="0">
                <a:effectLst/>
              </a:rPr>
            </a:br>
            <a:r>
              <a:rPr lang="de-DE" dirty="0">
                <a:effectLst/>
              </a:rPr>
              <a:t>Natürlicher und nachhaltiger Baustoff</a:t>
            </a:r>
            <a:br>
              <a:rPr lang="de-DE" dirty="0">
                <a:effectLst/>
              </a:rPr>
            </a:br>
            <a:r>
              <a:rPr lang="de-DE" dirty="0">
                <a:effectLst/>
              </a:rPr>
              <a:t>Modernes pädagogisches Konzept</a:t>
            </a:r>
            <a:br>
              <a:rPr lang="de-DE" dirty="0">
                <a:effectLst/>
              </a:rPr>
            </a:br>
            <a:r>
              <a:rPr lang="de-DE" dirty="0">
                <a:effectLst/>
              </a:rPr>
              <a:t>Kompakte Wohnungen für Alleinerziehende</a:t>
            </a:r>
            <a:br>
              <a:rPr lang="de-DE" dirty="0">
                <a:effectLst/>
              </a:rPr>
            </a:br>
            <a:r>
              <a:rPr lang="de-DE" dirty="0">
                <a:effectLst/>
              </a:rPr>
              <a:t>Betreiber: Stadt Heilbronn</a:t>
            </a:r>
            <a:br>
              <a:rPr lang="de-DE" dirty="0">
                <a:effectLst/>
              </a:rPr>
            </a:br>
            <a:r>
              <a:rPr lang="de-DE" dirty="0">
                <a:effectLst/>
              </a:rPr>
              <a:t>Finckh Architekten BDA</a:t>
            </a:r>
            <a:endParaRPr lang="de-DE" dirty="0"/>
          </a:p>
        </p:txBody>
      </p:sp>
    </p:spTree>
    <p:extLst>
      <p:ext uri="{BB962C8B-B14F-4D97-AF65-F5344CB8AC3E}">
        <p14:creationId xmlns:p14="http://schemas.microsoft.com/office/powerpoint/2010/main" val="4163570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23361" y="4460056"/>
            <a:ext cx="6552728" cy="5396161"/>
          </a:xfrm>
        </p:spPr>
        <p:txBody>
          <a:bodyPr/>
          <a:lstStyle/>
          <a:p>
            <a:r>
              <a:rPr lang="de-DE" dirty="0">
                <a:effectLst/>
              </a:rPr>
              <a:t>Wer Wert auf ein natürliches Zuhause und einen nachhaltigen Lebensstil legt, findet im höchsten Holzhaus Deutschlands seine Wohlfühloase. SKAIO bietet wohngesunde Apartments für bewusstes Wohnen zum Entspannen und Genießen. Die Dachterrasse in rund 30 Metern Höhe bietet einen fantastischen Blick über Heilbronn. Hier kann man sich treffen, kennenlernen, gemeinsam feiern – und die kleinen und großen Momente in der Gemeinschaft erleben.</a:t>
            </a:r>
          </a:p>
          <a:p>
            <a:r>
              <a:rPr lang="de-DE" dirty="0">
                <a:effectLst/>
              </a:rPr>
              <a:t>Das Heilbronner Holzhochhaus SKAIO ist beispielhaft für die Leistungsfähigkeit des urbanen Holzbaus und ein Modellprojekt im Bereich des experimentellen Wohnbaus. Mit diesem Projekt geht die Stadtsiedlung Heilbronn GmbH neue Wege im ökologisch nachhaltigen Wohnungsbau und zeigt eine Lösung für die großen gesellschaftspolitischen Herausforderungen der Zukunft auf: Bauen mit Holz trägt zum Klimaschutz und zur Energiewende bei, ist ressourceneffizient und nachwachsend.</a:t>
            </a:r>
          </a:p>
          <a:p>
            <a:r>
              <a:rPr lang="de-DE" b="1" dirty="0">
                <a:effectLst/>
              </a:rPr>
              <a:t>Das Konzept</a:t>
            </a:r>
            <a:br>
              <a:rPr lang="de-DE" dirty="0">
                <a:effectLst/>
              </a:rPr>
            </a:br>
            <a:r>
              <a:rPr lang="de-DE" dirty="0">
                <a:effectLst/>
              </a:rPr>
              <a:t>Acht Stockwerke aus Brettsperrholz, die auf einem Sockelgeschoss aus Stahlbeton sitzen, bilden das 10-geschossige, rund 30 Meter hohe Stadthaus – ein neuer, deutscher Höhenrekord im Holzbau. Die tragende Konstruktion des Gebäudes ist aus Massivholz, lediglich die brandtechnisch sensiblen Bereiche wie Treppenhaus und Aufzugsschacht sind aus Stahlbeton. Die Aspekte der Nachhaltigkeit standen bei allen Entscheidungen zu Planung, Bau, Betrieb und Instandhaltung bis zu einem künftigen Rückbau und der Entsorgung des Gebäudes im Mittelpunkt.</a:t>
            </a:r>
          </a:p>
          <a:p>
            <a:r>
              <a:rPr lang="de-DE" b="1" dirty="0">
                <a:effectLst/>
              </a:rPr>
              <a:t>STECKBRIEF SKAIO</a:t>
            </a:r>
            <a:br>
              <a:rPr lang="de-DE" dirty="0">
                <a:effectLst/>
              </a:rPr>
            </a:br>
            <a:r>
              <a:rPr lang="de-DE" dirty="0">
                <a:effectLst/>
              </a:rPr>
              <a:t>Wohnmodell mit Vorbildcharakter und hohem Wohnwert</a:t>
            </a:r>
            <a:br>
              <a:rPr lang="de-DE" dirty="0">
                <a:effectLst/>
              </a:rPr>
            </a:br>
            <a:r>
              <a:rPr lang="de-DE" dirty="0">
                <a:effectLst/>
              </a:rPr>
              <a:t>Experimentelles Wohnmodell: Wohnen im Holzhaus</a:t>
            </a:r>
            <a:br>
              <a:rPr lang="de-DE" dirty="0">
                <a:effectLst/>
              </a:rPr>
            </a:br>
            <a:r>
              <a:rPr lang="de-DE" dirty="0">
                <a:effectLst/>
              </a:rPr>
              <a:t>Neue Wege: ökologisch nachhaltiger Wohnungsbau</a:t>
            </a:r>
            <a:br>
              <a:rPr lang="de-DE" dirty="0">
                <a:effectLst/>
              </a:rPr>
            </a:br>
            <a:r>
              <a:rPr lang="de-DE" dirty="0">
                <a:effectLst/>
              </a:rPr>
              <a:t>Wohnungen mit Loggias bzw. großen, bodentiefen Fenstern</a:t>
            </a:r>
            <a:br>
              <a:rPr lang="de-DE" dirty="0">
                <a:effectLst/>
              </a:rPr>
            </a:br>
            <a:r>
              <a:rPr lang="de-DE" dirty="0">
                <a:effectLst/>
              </a:rPr>
              <a:t>kleinteilige Ein- bis Zwei-Zimmer-Wohnungen, die nach Bedarf zusammengeschaltet werden können</a:t>
            </a:r>
            <a:br>
              <a:rPr lang="de-DE" dirty="0">
                <a:effectLst/>
              </a:rPr>
            </a:br>
            <a:r>
              <a:rPr lang="de-DE" dirty="0">
                <a:effectLst/>
              </a:rPr>
              <a:t>kompakte Wohneinheiten</a:t>
            </a:r>
            <a:br>
              <a:rPr lang="de-DE" dirty="0">
                <a:effectLst/>
              </a:rPr>
            </a:br>
            <a:r>
              <a:rPr lang="de-DE" dirty="0">
                <a:effectLst/>
              </a:rPr>
              <a:t>Gemeinschaftlich nutzbare Dachterrasse</a:t>
            </a:r>
            <a:br>
              <a:rPr lang="de-DE" dirty="0">
                <a:effectLst/>
              </a:rPr>
            </a:br>
            <a:r>
              <a:rPr lang="de-DE" dirty="0">
                <a:effectLst/>
              </a:rPr>
              <a:t>Wohnungen für Wohngemeinschaften</a:t>
            </a:r>
            <a:br>
              <a:rPr lang="de-DE" dirty="0">
                <a:effectLst/>
              </a:rPr>
            </a:br>
            <a:r>
              <a:rPr lang="de-DE" dirty="0">
                <a:effectLst/>
              </a:rPr>
              <a:t>60 Mietwohnungen (frei finanziert, ca. 40% gefördert)</a:t>
            </a:r>
            <a:br>
              <a:rPr lang="de-DE" dirty="0">
                <a:effectLst/>
              </a:rPr>
            </a:br>
            <a:r>
              <a:rPr lang="de-DE" dirty="0" err="1">
                <a:effectLst/>
              </a:rPr>
              <a:t>Kaden+Lager</a:t>
            </a:r>
            <a:r>
              <a:rPr lang="de-DE" dirty="0">
                <a:effectLst/>
              </a:rPr>
              <a:t> Architekten, Tel 030-4862 4662, www.kadenundlager.de</a:t>
            </a:r>
          </a:p>
          <a:p>
            <a:endParaRPr lang="de-DE" dirty="0"/>
          </a:p>
        </p:txBody>
      </p:sp>
    </p:spTree>
    <p:extLst>
      <p:ext uri="{BB962C8B-B14F-4D97-AF65-F5344CB8AC3E}">
        <p14:creationId xmlns:p14="http://schemas.microsoft.com/office/powerpoint/2010/main" val="3027903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76895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21826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r>
              <a:rPr lang="de-DE" dirty="0"/>
              <a:t>Gefühl für Gebäude, daher kurzer Überblick</a:t>
            </a:r>
          </a:p>
        </p:txBody>
      </p:sp>
    </p:spTree>
    <p:extLst>
      <p:ext uri="{BB962C8B-B14F-4D97-AF65-F5344CB8AC3E}">
        <p14:creationId xmlns:p14="http://schemas.microsoft.com/office/powerpoint/2010/main" val="310197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3513" y="715963"/>
            <a:ext cx="6613525" cy="3721100"/>
          </a:xfrm>
        </p:spPr>
      </p:sp>
      <p:sp>
        <p:nvSpPr>
          <p:cNvPr id="3" name="Notizenplatzhalter 2"/>
          <p:cNvSpPr>
            <a:spLocks noGrp="1"/>
          </p:cNvSpPr>
          <p:nvPr>
            <p:ph type="body" idx="1"/>
          </p:nvPr>
        </p:nvSpPr>
        <p:spPr>
          <a:xfrm>
            <a:off x="86469" y="4460056"/>
            <a:ext cx="6480720" cy="5396160"/>
          </a:xfrm>
        </p:spPr>
        <p:txBody>
          <a:bodyPr/>
          <a:lstStyle/>
          <a:p>
            <a:r>
              <a:rPr lang="de-DE" sz="900" b="1" dirty="0"/>
              <a:t>Kernauftrag </a:t>
            </a:r>
          </a:p>
          <a:p>
            <a:r>
              <a:rPr lang="de-DE" sz="900" dirty="0"/>
              <a:t>gemäß Gesellschaftsvertrag: Versorgung von breiten Schichten der Heilbronner Bevölkerung mit Wohnraum zu sozial vertretbaren Bedingungen - durch Bestandsmanagement und - Neubau</a:t>
            </a:r>
          </a:p>
          <a:p>
            <a:endParaRPr lang="de-DE" sz="900" dirty="0"/>
          </a:p>
          <a:p>
            <a:r>
              <a:rPr lang="de-DE" sz="900" dirty="0"/>
              <a:t>Dienstleister für die Stadt Heilbronn (Alleingesellschafterin)</a:t>
            </a:r>
          </a:p>
          <a:p>
            <a:pPr>
              <a:buFontTx/>
              <a:buChar char="-"/>
            </a:pPr>
            <a:r>
              <a:rPr lang="de-DE" sz="900" dirty="0"/>
              <a:t>Stadtrendite durch vielfältige sozial, infrastrukturelle und </a:t>
            </a:r>
            <a:r>
              <a:rPr lang="de-DE" sz="900" dirty="0" err="1"/>
              <a:t>wirtschschaftsfördernde</a:t>
            </a:r>
            <a:r>
              <a:rPr lang="de-DE" sz="900" dirty="0"/>
              <a:t> Aktivitäten</a:t>
            </a:r>
          </a:p>
          <a:p>
            <a:pPr>
              <a:buFontTx/>
              <a:buChar char="-"/>
            </a:pPr>
            <a:r>
              <a:rPr lang="de-DE" sz="900" dirty="0"/>
              <a:t>Unterstützung Wirtschaftsförderung</a:t>
            </a:r>
          </a:p>
          <a:p>
            <a:pPr>
              <a:buFontTx/>
              <a:buNone/>
            </a:pPr>
            <a:endParaRPr lang="de-DE" sz="900" dirty="0"/>
          </a:p>
          <a:p>
            <a:pPr>
              <a:buFontTx/>
              <a:buNone/>
            </a:pPr>
            <a:r>
              <a:rPr lang="de-DE" sz="900" b="1" dirty="0"/>
              <a:t>KOMMUNALER MEHRWERT:</a:t>
            </a:r>
          </a:p>
          <a:p>
            <a:pPr marL="285605" indent="-285605">
              <a:buFont typeface="Arial" panose="020B0604020202020204" pitchFamily="34" charset="0"/>
              <a:buChar char="•"/>
            </a:pPr>
            <a:r>
              <a:rPr lang="de-DE" sz="900" dirty="0"/>
              <a:t>Wir leisten als regional tätiges Wohnungsunter nehmen seit 160 Jahren einen wichtigen Beitrag zur nachhaltigen Entwicklung der Stadt Heilbronn und ihrer Einwohnerinnen und Einwohner </a:t>
            </a:r>
          </a:p>
          <a:p>
            <a:pPr marL="285605" indent="-285605">
              <a:buFont typeface="Arial" panose="020B0604020202020204" pitchFamily="34" charset="0"/>
              <a:buChar char="•"/>
            </a:pPr>
            <a:r>
              <a:rPr lang="de-DE" sz="900" dirty="0"/>
              <a:t>Wir übernehmen die Aufgabe der Wohnraumversorgung zu sozialverträglichen Bedingungen für die Stadt Heilbronn</a:t>
            </a:r>
          </a:p>
          <a:p>
            <a:pPr marL="285605" indent="-285605">
              <a:buFont typeface="Arial" panose="020B0604020202020204" pitchFamily="34" charset="0"/>
              <a:buChar char="•"/>
            </a:pPr>
            <a:r>
              <a:rPr lang="de-DE" sz="900" dirty="0"/>
              <a:t>Wir stellen Wohnraum für Flüchtlinge zur Verfügung</a:t>
            </a:r>
          </a:p>
          <a:p>
            <a:pPr marL="285605" indent="-285605">
              <a:buFont typeface="Arial" panose="020B0604020202020204" pitchFamily="34" charset="0"/>
              <a:buChar char="•"/>
            </a:pPr>
            <a:r>
              <a:rPr lang="de-DE" sz="900" dirty="0"/>
              <a:t>Wir gewährleisten ein sozial verträgliches Mietniveau in unseren Mietwohnungsbeständen</a:t>
            </a:r>
          </a:p>
          <a:p>
            <a:pPr marL="171362" indent="-171362">
              <a:buFont typeface="Arial" panose="020B0604020202020204" pitchFamily="34" charset="0"/>
              <a:buChar char="•"/>
            </a:pPr>
            <a:r>
              <a:rPr lang="de-DE" sz="900" dirty="0"/>
              <a:t>    Wir bieten in unserem </a:t>
            </a:r>
            <a:r>
              <a:rPr lang="de-DE" sz="900" dirty="0" err="1"/>
              <a:t>KundenServiceCenter</a:t>
            </a:r>
            <a:r>
              <a:rPr lang="de-DE" sz="900" dirty="0"/>
              <a:t> kostenlose Wohnraum-beratung für alle Interessenten an</a:t>
            </a:r>
          </a:p>
          <a:p>
            <a:pPr marL="285605" indent="-285605">
              <a:buFont typeface="Arial" panose="020B0604020202020204" pitchFamily="34" charset="0"/>
              <a:buChar char="•"/>
            </a:pPr>
            <a:r>
              <a:rPr lang="de-DE" sz="900" dirty="0"/>
              <a:t>Wir bieten in Kooperation mit Trägern der freien Wohlfahrtspflege Mietschuldnerberatung an (Case Management).</a:t>
            </a:r>
          </a:p>
          <a:p>
            <a:pPr marL="285605" indent="-285605">
              <a:buFont typeface="Arial" panose="020B0604020202020204" pitchFamily="34" charset="0"/>
              <a:buChar char="•"/>
            </a:pPr>
            <a:r>
              <a:rPr lang="de-DE" sz="900" dirty="0"/>
              <a:t>Wir sind in die „Leitstelle zur Wohnungssicherung“ der Stadt Heilbronn aktiv eingebunden.</a:t>
            </a:r>
          </a:p>
          <a:p>
            <a:pPr marL="285605" indent="-285605">
              <a:buFont typeface="Arial" panose="020B0604020202020204" pitchFamily="34" charset="0"/>
              <a:buChar char="•"/>
            </a:pPr>
            <a:r>
              <a:rPr lang="de-DE" sz="900" dirty="0"/>
              <a:t>Wir sind Partner und Moderator des „Arbeitskreises soziale Integration“.</a:t>
            </a:r>
          </a:p>
          <a:p>
            <a:pPr marL="285605" indent="-285605">
              <a:buFont typeface="Arial" panose="020B0604020202020204" pitchFamily="34" charset="0"/>
              <a:buChar char="•"/>
            </a:pPr>
            <a:r>
              <a:rPr lang="de-DE" sz="900" dirty="0"/>
              <a:t>Wir sind Partner und Mitglied der „Belegungskonferenz für das Obdachlosenheim“ der Stadt Heilbronn</a:t>
            </a:r>
          </a:p>
          <a:p>
            <a:pPr marL="285605" indent="-285605">
              <a:buFont typeface="Arial" panose="020B0604020202020204" pitchFamily="34" charset="0"/>
              <a:buChar char="•"/>
            </a:pPr>
            <a:r>
              <a:rPr lang="de-DE" sz="900" dirty="0"/>
              <a:t>Wir bieten umfangreiches und intensives Quartiersmanagement, unter anderem durch die Entwicklung von Mehrgenerationenhäusern und in Zusammenarbeit mit externen Kooperationspartnern.</a:t>
            </a:r>
          </a:p>
          <a:p>
            <a:pPr marL="285605" indent="-285605">
              <a:buFont typeface="Arial" panose="020B0604020202020204" pitchFamily="34" charset="0"/>
              <a:buChar char="•"/>
            </a:pPr>
            <a:r>
              <a:rPr lang="de-DE" sz="900" dirty="0"/>
              <a:t>Wir unterstützen in Heilbronn und der Region zahlreiche, karitative Einrichtungen und Vereine mit Sach- und/oder Geldspenden. </a:t>
            </a:r>
          </a:p>
          <a:p>
            <a:pPr marL="285605" indent="-285605">
              <a:buFont typeface="Arial" panose="020B0604020202020204" pitchFamily="34" charset="0"/>
              <a:buChar char="•"/>
            </a:pPr>
            <a:r>
              <a:rPr lang="de-DE" sz="900" dirty="0"/>
              <a:t>Wir unterstützen die Einrichtung und den Betrieb zahlreicher Bildungseinrichtungen (Kindergärten, Kindertagesstätten, Schulen und Hochschulen) durch aktive Beteiligung am Bau und durch die Vermietung.</a:t>
            </a:r>
          </a:p>
          <a:p>
            <a:pPr marL="285605" indent="-285605">
              <a:buFont typeface="Arial" panose="020B0604020202020204" pitchFamily="34" charset="0"/>
              <a:buChar char="•"/>
            </a:pPr>
            <a:r>
              <a:rPr lang="de-DE" sz="900" dirty="0"/>
              <a:t>Wir unterstützen die städtische Wirtschaftsförderung durch Investitionen in Bau und Betrieb von Technologie- und Gründerzentren, Technologieparks und ähnlicher Einrichtungen.</a:t>
            </a:r>
          </a:p>
          <a:p>
            <a:endParaRPr lang="de-DE" sz="900" dirty="0"/>
          </a:p>
          <a:p>
            <a:r>
              <a:rPr lang="de-DE" sz="900" dirty="0"/>
              <a:t>Stadtentwicklung und Quartiersumbau:  z.B. Neckarterrassen, Südstadthöfe, Neckarbogen</a:t>
            </a:r>
          </a:p>
          <a:p>
            <a:endParaRPr lang="de-DE" sz="900" dirty="0"/>
          </a:p>
          <a:p>
            <a:r>
              <a:rPr lang="de-DE" sz="900" dirty="0">
                <a:solidFill>
                  <a:schemeClr val="tx1"/>
                </a:solidFill>
              </a:rPr>
              <a:t>- Bau Hochschulgebäude HHN 2012</a:t>
            </a:r>
          </a:p>
          <a:p>
            <a:r>
              <a:rPr lang="de-DE" sz="900" dirty="0">
                <a:solidFill>
                  <a:schemeClr val="tx1"/>
                </a:solidFill>
              </a:rPr>
              <a:t>- Projektsteuerung Bildungscampus III für die Dieter-Schwarz-Stiftung</a:t>
            </a:r>
          </a:p>
          <a:p>
            <a:r>
              <a:rPr lang="de-DE" sz="900" dirty="0"/>
              <a:t>Wohlgelegen:</a:t>
            </a:r>
          </a:p>
          <a:p>
            <a:r>
              <a:rPr lang="de-DE" sz="900" dirty="0"/>
              <a:t>Verwaltete Einheiten	rund 6.200 m²</a:t>
            </a:r>
          </a:p>
          <a:p>
            <a:r>
              <a:rPr lang="de-DE" sz="900" dirty="0" err="1"/>
              <a:t>Ibs</a:t>
            </a:r>
            <a:r>
              <a:rPr lang="de-DE" sz="900" dirty="0"/>
              <a:t>-Gebäude			rund 1.800 m²</a:t>
            </a:r>
          </a:p>
          <a:p>
            <a:r>
              <a:rPr lang="de-DE" sz="900" dirty="0"/>
              <a:t>WZT I – III			rund 9.900 m²</a:t>
            </a:r>
          </a:p>
          <a:p>
            <a:r>
              <a:rPr lang="de-DE" sz="900" dirty="0"/>
              <a:t>_____________________________________</a:t>
            </a:r>
          </a:p>
          <a:p>
            <a:r>
              <a:rPr lang="de-DE" sz="900" b="1" u="sng" dirty="0"/>
              <a:t>Reine Mietfläche ges.		rund 17.900 m²</a:t>
            </a:r>
          </a:p>
          <a:p>
            <a:endParaRPr lang="de-DE" sz="900" dirty="0"/>
          </a:p>
          <a:p>
            <a:r>
              <a:rPr lang="de-DE" sz="900" dirty="0"/>
              <a:t>IFH				rund 4.100 m²</a:t>
            </a:r>
          </a:p>
          <a:p>
            <a:endParaRPr lang="de-DE" dirty="0"/>
          </a:p>
        </p:txBody>
      </p:sp>
    </p:spTree>
    <p:extLst>
      <p:ext uri="{BB962C8B-B14F-4D97-AF65-F5344CB8AC3E}">
        <p14:creationId xmlns:p14="http://schemas.microsoft.com/office/powerpoint/2010/main" val="154410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latinLnBrk="0"/>
            <a:endParaRPr lang="de-DE" sz="1200" b="0" i="0" u="none" strike="noStrike" dirty="0">
              <a:effectLst/>
              <a:latin typeface="+mj-lt"/>
              <a:ea typeface="+mj-ea"/>
              <a:cs typeface="+mj-cs"/>
              <a:sym typeface="Calibri"/>
            </a:endParaRPr>
          </a:p>
          <a:p>
            <a:pPr fontAlgn="ctr" latinLnBrk="0"/>
            <a:r>
              <a:rPr lang="de-DE" sz="1200" b="1" i="0" u="none" strike="noStrike" baseline="0" dirty="0">
                <a:effectLst/>
                <a:latin typeface="+mj-lt"/>
                <a:ea typeface="+mj-ea"/>
                <a:cs typeface="+mj-cs"/>
                <a:sym typeface="Calibri"/>
              </a:rPr>
              <a:t>					2019 					2018</a:t>
            </a:r>
            <a:endParaRPr lang="de-DE" sz="1200" b="0" i="0" u="none" strike="noStrike" dirty="0">
              <a:effectLst/>
              <a:latin typeface="+mj-lt"/>
              <a:ea typeface="+mj-ea"/>
              <a:cs typeface="+mj-cs"/>
              <a:sym typeface="Calibri"/>
            </a:endParaRPr>
          </a:p>
          <a:p>
            <a:pPr fontAlgn="ctr" latinLnBrk="0"/>
            <a:r>
              <a:rPr lang="de-DE" sz="1200" b="0" i="0" u="none" strike="noStrike" baseline="0" dirty="0">
                <a:effectLst/>
                <a:latin typeface="+mj-lt"/>
                <a:ea typeface="+mj-ea"/>
                <a:cs typeface="+mj-cs"/>
                <a:sym typeface="Calibri"/>
              </a:rPr>
              <a:t>Bilanzsumme				242 Mio. € 				234 Mio. €</a:t>
            </a:r>
            <a:endParaRPr lang="de-DE" sz="1200" b="0" i="0" u="none" strike="noStrike" dirty="0">
              <a:effectLst/>
              <a:latin typeface="+mj-lt"/>
              <a:ea typeface="+mj-ea"/>
              <a:cs typeface="+mj-cs"/>
              <a:sym typeface="Calibri"/>
            </a:endParaRPr>
          </a:p>
          <a:p>
            <a:pPr fontAlgn="ctr" latinLnBrk="0"/>
            <a:r>
              <a:rPr lang="de-DE" sz="1200" b="0" i="0" u="none" strike="noStrike" baseline="0" dirty="0">
                <a:effectLst/>
                <a:latin typeface="+mj-lt"/>
                <a:ea typeface="+mj-ea"/>
                <a:cs typeface="+mj-cs"/>
                <a:sym typeface="Calibri"/>
              </a:rPr>
              <a:t>Jahresüberschuss			3 Mio. €				2 Mio. €</a:t>
            </a:r>
            <a:endParaRPr lang="de-DE" sz="1200" b="0" i="0" u="none" strike="noStrike" dirty="0">
              <a:effectLst/>
              <a:latin typeface="+mj-lt"/>
              <a:ea typeface="+mj-ea"/>
              <a:cs typeface="+mj-cs"/>
              <a:sym typeface="Calibri"/>
            </a:endParaRPr>
          </a:p>
          <a:p>
            <a:pPr fontAlgn="ctr" latinLnBrk="0"/>
            <a:r>
              <a:rPr lang="de-DE" sz="1200" b="0" i="0" u="none" strike="noStrike" baseline="0" dirty="0">
                <a:effectLst/>
                <a:latin typeface="+mj-lt"/>
                <a:ea typeface="+mj-ea"/>
                <a:cs typeface="+mj-cs"/>
                <a:sym typeface="Calibri"/>
              </a:rPr>
              <a:t>Gesamtbauleistung			38 Mio. €				44 Mio. €</a:t>
            </a:r>
            <a:endParaRPr lang="de-DE" sz="1200" b="0" i="0" u="none" strike="noStrike" dirty="0">
              <a:effectLst/>
              <a:latin typeface="+mj-lt"/>
              <a:ea typeface="+mj-ea"/>
              <a:cs typeface="+mj-cs"/>
              <a:sym typeface="Calibri"/>
            </a:endParaRPr>
          </a:p>
          <a:p>
            <a:endParaRPr lang="de-DE" dirty="0"/>
          </a:p>
          <a:p>
            <a:pPr>
              <a:buFontTx/>
              <a:buNone/>
            </a:pPr>
            <a:r>
              <a:rPr lang="de-DE" dirty="0"/>
              <a:t>Ältestes kommunales</a:t>
            </a:r>
            <a:r>
              <a:rPr lang="de-DE" baseline="0" dirty="0"/>
              <a:t> Wohnungsunternehmen </a:t>
            </a:r>
            <a:r>
              <a:rPr lang="de-DE" baseline="0" dirty="0" err="1"/>
              <a:t>Deustchlands</a:t>
            </a:r>
            <a:endParaRPr lang="de-DE" dirty="0"/>
          </a:p>
          <a:p>
            <a:pPr>
              <a:buFontTx/>
              <a:buNone/>
            </a:pPr>
            <a:endParaRPr lang="de-DE" dirty="0"/>
          </a:p>
          <a:p>
            <a:pPr>
              <a:buFontTx/>
              <a:buNone/>
            </a:pPr>
            <a:r>
              <a:rPr lang="de-DE" dirty="0"/>
              <a:t>Engagement für den eigenen Bestand und die Stadt Heilbronn seit über 160 Jahren</a:t>
            </a:r>
          </a:p>
          <a:p>
            <a:pPr>
              <a:lnSpc>
                <a:spcPct val="150000"/>
              </a:lnSpc>
            </a:pPr>
            <a:endParaRPr lang="de-DE" sz="1100" dirty="0">
              <a:solidFill>
                <a:schemeClr val="tx1"/>
              </a:solidFill>
            </a:endParaRPr>
          </a:p>
          <a:p>
            <a:pPr>
              <a:lnSpc>
                <a:spcPct val="150000"/>
              </a:lnSpc>
            </a:pPr>
            <a:r>
              <a:rPr lang="de-DE" sz="1100" dirty="0">
                <a:solidFill>
                  <a:schemeClr val="tx1"/>
                </a:solidFill>
              </a:rPr>
              <a:t>1856</a:t>
            </a:r>
            <a:r>
              <a:rPr lang="de-DE" dirty="0">
                <a:solidFill>
                  <a:schemeClr val="tx1"/>
                </a:solidFill>
              </a:rPr>
              <a:t>: 	Gründung durch Papierfabrikant  Adolph von Rauch</a:t>
            </a:r>
          </a:p>
          <a:p>
            <a:pPr>
              <a:lnSpc>
                <a:spcPct val="150000"/>
              </a:lnSpc>
              <a:spcBef>
                <a:spcPts val="600"/>
              </a:spcBef>
            </a:pPr>
            <a:r>
              <a:rPr lang="de-DE" sz="1100" dirty="0">
                <a:solidFill>
                  <a:schemeClr val="tx1"/>
                </a:solidFill>
              </a:rPr>
              <a:t>1944</a:t>
            </a:r>
            <a:r>
              <a:rPr lang="de-DE" dirty="0">
                <a:solidFill>
                  <a:schemeClr val="tx1"/>
                </a:solidFill>
              </a:rPr>
              <a:t>: 	Zerstörung des überwiegenden Stadtgebietes am </a:t>
            </a:r>
            <a:r>
              <a:rPr lang="de-DE" sz="1100" dirty="0">
                <a:solidFill>
                  <a:schemeClr val="tx1"/>
                </a:solidFill>
              </a:rPr>
              <a:t>04.12.1944</a:t>
            </a:r>
          </a:p>
          <a:p>
            <a:pPr>
              <a:lnSpc>
                <a:spcPct val="150000"/>
              </a:lnSpc>
              <a:spcBef>
                <a:spcPts val="600"/>
              </a:spcBef>
            </a:pPr>
            <a:r>
              <a:rPr lang="de-DE" sz="1100" dirty="0">
                <a:solidFill>
                  <a:schemeClr val="tx1"/>
                </a:solidFill>
              </a:rPr>
              <a:t>1951</a:t>
            </a:r>
            <a:r>
              <a:rPr lang="de-DE" dirty="0">
                <a:solidFill>
                  <a:schemeClr val="tx1"/>
                </a:solidFill>
              </a:rPr>
              <a:t>:	 </a:t>
            </a:r>
            <a:r>
              <a:rPr lang="de-DE" sz="1100" dirty="0">
                <a:solidFill>
                  <a:schemeClr val="tx1"/>
                </a:solidFill>
              </a:rPr>
              <a:t>927</a:t>
            </a:r>
            <a:r>
              <a:rPr lang="de-DE" dirty="0">
                <a:solidFill>
                  <a:schemeClr val="tx1"/>
                </a:solidFill>
              </a:rPr>
              <a:t> Wohnungen</a:t>
            </a:r>
          </a:p>
          <a:p>
            <a:pPr>
              <a:lnSpc>
                <a:spcPct val="150000"/>
              </a:lnSpc>
              <a:spcBef>
                <a:spcPts val="600"/>
              </a:spcBef>
            </a:pPr>
            <a:r>
              <a:rPr lang="de-DE" sz="1100" dirty="0">
                <a:solidFill>
                  <a:schemeClr val="tx1"/>
                </a:solidFill>
              </a:rPr>
              <a:t>1954</a:t>
            </a:r>
            <a:r>
              <a:rPr lang="de-DE" dirty="0">
                <a:solidFill>
                  <a:schemeClr val="tx1"/>
                </a:solidFill>
              </a:rPr>
              <a:t>: 	Stadt hält </a:t>
            </a:r>
            <a:r>
              <a:rPr lang="de-DE" sz="1100" dirty="0">
                <a:solidFill>
                  <a:schemeClr val="tx1"/>
                </a:solidFill>
              </a:rPr>
              <a:t>53,7</a:t>
            </a:r>
            <a:r>
              <a:rPr lang="de-DE" dirty="0">
                <a:solidFill>
                  <a:schemeClr val="tx1"/>
                </a:solidFill>
              </a:rPr>
              <a:t> % der Aktien</a:t>
            </a:r>
          </a:p>
          <a:p>
            <a:pPr>
              <a:lnSpc>
                <a:spcPct val="150000"/>
              </a:lnSpc>
              <a:spcBef>
                <a:spcPts val="600"/>
              </a:spcBef>
            </a:pPr>
            <a:r>
              <a:rPr lang="de-DE" sz="1100" dirty="0">
                <a:solidFill>
                  <a:schemeClr val="tx1"/>
                </a:solidFill>
              </a:rPr>
              <a:t>1991</a:t>
            </a:r>
            <a:r>
              <a:rPr lang="de-DE" dirty="0">
                <a:solidFill>
                  <a:schemeClr val="tx1"/>
                </a:solidFill>
              </a:rPr>
              <a:t>: 	Umwandlung von einer AG in eine GmbH</a:t>
            </a:r>
          </a:p>
          <a:p>
            <a:pPr>
              <a:lnSpc>
                <a:spcPct val="150000"/>
              </a:lnSpc>
              <a:spcBef>
                <a:spcPts val="600"/>
              </a:spcBef>
            </a:pPr>
            <a:r>
              <a:rPr lang="de-DE" sz="1100" dirty="0">
                <a:solidFill>
                  <a:schemeClr val="tx1"/>
                </a:solidFill>
              </a:rPr>
              <a:t>2006</a:t>
            </a:r>
            <a:r>
              <a:rPr lang="de-DE" dirty="0">
                <a:solidFill>
                  <a:schemeClr val="tx1"/>
                </a:solidFill>
              </a:rPr>
              <a:t>: 	Stadt Alleingesellschafter</a:t>
            </a:r>
          </a:p>
          <a:p>
            <a:endParaRPr lang="de-DE" dirty="0"/>
          </a:p>
          <a:p>
            <a:endParaRPr lang="de-DE" dirty="0"/>
          </a:p>
          <a:p>
            <a:pPr marL="171362" indent="-171362">
              <a:buFontTx/>
              <a:buChar char="-"/>
            </a:pPr>
            <a:r>
              <a:rPr lang="de-DE" dirty="0"/>
              <a:t>Hervorragendes</a:t>
            </a:r>
            <a:r>
              <a:rPr lang="de-DE" baseline="0" dirty="0"/>
              <a:t> Ergebnis wesentlich beeinflusst durch Bestandsverkäufe mit dem Ziel die EK-Quote zu stärken</a:t>
            </a:r>
          </a:p>
          <a:p>
            <a:pPr marL="171362" indent="-171362" defTabSz="456884">
              <a:buFontTx/>
              <a:buChar char="-"/>
              <a:defRPr/>
            </a:pPr>
            <a:r>
              <a:rPr lang="de-DE" dirty="0"/>
              <a:t>Gewinne bleiben im Unternehmen und werden wieder investiert</a:t>
            </a:r>
          </a:p>
          <a:p>
            <a:endParaRPr lang="de-DE" dirty="0"/>
          </a:p>
        </p:txBody>
      </p:sp>
    </p:spTree>
    <p:extLst>
      <p:ext uri="{BB962C8B-B14F-4D97-AF65-F5344CB8AC3E}">
        <p14:creationId xmlns:p14="http://schemas.microsoft.com/office/powerpoint/2010/main" val="61987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0" hangingPunct="0"/>
            <a:r>
              <a:rPr lang="de-DE" sz="1400" b="1" dirty="0" err="1">
                <a:solidFill>
                  <a:schemeClr val="tx2"/>
                </a:solidFill>
                <a:latin typeface="+mj-lt"/>
                <a:ea typeface="+mj-ea"/>
                <a:cs typeface="+mj-cs"/>
                <a:sym typeface="Calibri"/>
              </a:rPr>
              <a:t>BoHei</a:t>
            </a:r>
            <a:r>
              <a:rPr lang="de-DE" sz="1400" b="1" dirty="0">
                <a:solidFill>
                  <a:schemeClr val="tx2"/>
                </a:solidFill>
                <a:latin typeface="+mj-lt"/>
                <a:ea typeface="+mj-ea"/>
                <a:cs typeface="+mj-cs"/>
                <a:sym typeface="Calibri"/>
              </a:rPr>
              <a:t>:</a:t>
            </a:r>
          </a:p>
          <a:p>
            <a:pPr algn="l" eaLnBrk="0" hangingPunct="0"/>
            <a:r>
              <a:rPr lang="de-DE" sz="1400" b="1" dirty="0">
                <a:solidFill>
                  <a:schemeClr val="tx2"/>
                </a:solidFill>
                <a:latin typeface="+mj-lt"/>
                <a:ea typeface="+mj-ea"/>
                <a:cs typeface="+mj-cs"/>
                <a:sym typeface="Calibri"/>
              </a:rPr>
              <a:t>Gesamtziel des Verbundes:</a:t>
            </a:r>
            <a:br>
              <a:rPr lang="de-DE" sz="1200" b="1" dirty="0">
                <a:latin typeface="+mj-lt"/>
                <a:ea typeface="+mj-ea"/>
                <a:cs typeface="+mj-cs"/>
                <a:sym typeface="Calibri"/>
              </a:rPr>
            </a:br>
            <a:r>
              <a:rPr lang="de-DE" sz="1200" dirty="0">
                <a:latin typeface="+mj-lt"/>
                <a:ea typeface="+mj-ea"/>
                <a:cs typeface="+mj-cs"/>
                <a:sym typeface="Calibri"/>
              </a:rPr>
              <a:t>Erarbeitung eines Konzepts zur Transformation von Stadtquartieren gemäß dem Leitbild Ressourceneffizienz, in den Bereichen Siedlungswasserwirtschaft, urbane Stoffströme und nachhaltiges Flächenmanagement.</a:t>
            </a:r>
          </a:p>
          <a:p>
            <a:pPr algn="l" eaLnBrk="0" hangingPunct="0"/>
            <a:r>
              <a:rPr lang="de-DE" sz="1400" b="1" dirty="0">
                <a:solidFill>
                  <a:schemeClr val="tx2"/>
                </a:solidFill>
                <a:latin typeface="+mj-lt"/>
                <a:ea typeface="+mj-ea"/>
                <a:cs typeface="+mj-cs"/>
                <a:sym typeface="Calibri"/>
              </a:rPr>
              <a:t>Ergebnis: </a:t>
            </a:r>
          </a:p>
          <a:p>
            <a:pPr algn="l" eaLnBrk="0" hangingPunct="0"/>
            <a:r>
              <a:rPr lang="de-DE" sz="1200" dirty="0">
                <a:latin typeface="+mj-lt"/>
                <a:ea typeface="+mj-ea"/>
                <a:cs typeface="+mj-cs"/>
                <a:sym typeface="Calibri"/>
              </a:rPr>
              <a:t>Masterplan bzw. städtebaulicher Rahmenplan für das Quartier Bolzstraße , der zusammen mit den Bewohnern praktisch umgesetzt werden kann.</a:t>
            </a:r>
          </a:p>
          <a:p>
            <a:endParaRPr lang="de-DE" dirty="0"/>
          </a:p>
        </p:txBody>
      </p:sp>
    </p:spTree>
    <p:extLst>
      <p:ext uri="{BB962C8B-B14F-4D97-AF65-F5344CB8AC3E}">
        <p14:creationId xmlns:p14="http://schemas.microsoft.com/office/powerpoint/2010/main" val="140673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Warum beschäftigen wir uns mir Holzbau?</a:t>
            </a:r>
          </a:p>
          <a:p>
            <a:endParaRPr lang="de-DE" dirty="0"/>
          </a:p>
          <a:p>
            <a:r>
              <a:rPr lang="de-DE" dirty="0"/>
              <a:t>- Nachhaltigkeit - und</a:t>
            </a:r>
            <a:r>
              <a:rPr lang="de-DE" baseline="0" dirty="0"/>
              <a:t> das nicht in ausschließlich in energetischen Themen -</a:t>
            </a:r>
            <a:r>
              <a:rPr lang="de-DE" dirty="0"/>
              <a:t> hat fast schon Tradition</a:t>
            </a:r>
          </a:p>
          <a:p>
            <a:pPr marL="171450" indent="-171450">
              <a:buFontTx/>
              <a:buChar char="-"/>
            </a:pPr>
            <a:r>
              <a:rPr lang="de-DE" dirty="0"/>
              <a:t>Bereits</a:t>
            </a:r>
            <a:r>
              <a:rPr lang="de-DE" baseline="0" dirty="0"/>
              <a:t> 2012 Zusammenarbeit mir </a:t>
            </a:r>
            <a:r>
              <a:rPr lang="de-DE" baseline="0" dirty="0" err="1"/>
              <a:t>Sentinel</a:t>
            </a:r>
            <a:r>
              <a:rPr lang="de-DE" baseline="0" dirty="0"/>
              <a:t> Haus =&gt; das heißt hohe Anforderungen an Innraumluftqualität – Reduzierung der Schadstoffe</a:t>
            </a:r>
          </a:p>
          <a:p>
            <a:pPr marL="171450" indent="-171450">
              <a:buFontTx/>
              <a:buChar char="-"/>
            </a:pPr>
            <a:endParaRPr lang="de-DE" baseline="0" dirty="0"/>
          </a:p>
          <a:p>
            <a:pPr marL="171450" indent="-171450">
              <a:buFontTx/>
              <a:buChar char="-"/>
            </a:pPr>
            <a:r>
              <a:rPr lang="de-DE" baseline="0" dirty="0"/>
              <a:t>Teilnahme am DNK =&gt; gesamtheitliche Betrachtung verschiedenster Unternehmensaspekte</a:t>
            </a:r>
          </a:p>
          <a:p>
            <a:pPr marL="171450" indent="-171450">
              <a:buFontTx/>
              <a:buChar char="-"/>
            </a:pPr>
            <a:r>
              <a:rPr lang="de-DE" baseline="0" dirty="0"/>
              <a:t>DGNB-Gold in 2015</a:t>
            </a:r>
          </a:p>
          <a:p>
            <a:pPr marL="171450" indent="-171450">
              <a:buFontTx/>
              <a:buChar char="-"/>
            </a:pPr>
            <a:r>
              <a:rPr lang="de-DE" baseline="0" dirty="0"/>
              <a:t>Das höchste Holzhochhaus Deutschlands als Pilotprojekt für uns und die Wohnungswirtschaft</a:t>
            </a:r>
            <a:endParaRPr lang="de-DE" dirty="0"/>
          </a:p>
          <a:p>
            <a:endParaRPr lang="de-DE" dirty="0"/>
          </a:p>
          <a:p>
            <a:endParaRPr lang="de-DE" b="1" dirty="0"/>
          </a:p>
        </p:txBody>
      </p:sp>
    </p:spTree>
    <p:extLst>
      <p:ext uri="{BB962C8B-B14F-4D97-AF65-F5344CB8AC3E}">
        <p14:creationId xmlns:p14="http://schemas.microsoft.com/office/powerpoint/2010/main" val="51999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 Zukunftspark Wohlgelegen – 13ha </a:t>
            </a:r>
          </a:p>
          <a:p>
            <a:r>
              <a:rPr lang="de-DE" b="0" dirty="0"/>
              <a:t>- 16-geschossige Büroturm  – das Herzstück des Zukunftsparks – wurde im Sommer 2015 </a:t>
            </a:r>
            <a:r>
              <a:rPr lang="de-DE" b="0" baseline="0" dirty="0"/>
              <a:t> </a:t>
            </a:r>
            <a:r>
              <a:rPr lang="de-DE" b="0" dirty="0"/>
              <a:t>fertiggestellt und bietet neben modernen Büroflächen auch das Servicezentrum und die Infrastruktur des gesamten „Wohlgelegen“. </a:t>
            </a:r>
          </a:p>
          <a:p>
            <a:r>
              <a:rPr lang="de-DE" b="0" dirty="0"/>
              <a:t>- Herausforderungen</a:t>
            </a:r>
            <a:r>
              <a:rPr lang="de-DE" b="0" baseline="0" dirty="0"/>
              <a:t> </a:t>
            </a:r>
            <a:r>
              <a:rPr lang="de-DE" b="0" dirty="0"/>
              <a:t>bei RC-Beton sind:</a:t>
            </a:r>
          </a:p>
          <a:p>
            <a:r>
              <a:rPr lang="de-DE" b="0" dirty="0"/>
              <a:t>	- keine</a:t>
            </a:r>
            <a:r>
              <a:rPr lang="de-DE" b="0" baseline="0" dirty="0"/>
              <a:t> eingeführte Norm vorhanden</a:t>
            </a:r>
          </a:p>
          <a:p>
            <a:r>
              <a:rPr lang="de-DE" b="0" baseline="0" dirty="0"/>
              <a:t>	- keine einheitliche Definition</a:t>
            </a:r>
          </a:p>
          <a:p>
            <a:r>
              <a:rPr lang="de-DE" b="0" baseline="0" dirty="0"/>
              <a:t>	- erhöhter Überwachungs- und Prüfaufwand</a:t>
            </a:r>
          </a:p>
          <a:p>
            <a:r>
              <a:rPr lang="de-DE" b="0" baseline="0" dirty="0"/>
              <a:t>	- ressourcenschonend</a:t>
            </a:r>
            <a:endParaRPr lang="de-DE" b="0" dirty="0"/>
          </a:p>
        </p:txBody>
      </p:sp>
    </p:spTree>
    <p:extLst>
      <p:ext uri="{BB962C8B-B14F-4D97-AF65-F5344CB8AC3E}">
        <p14:creationId xmlns:p14="http://schemas.microsoft.com/office/powerpoint/2010/main" val="51492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Nutzung alternativer Energiesysteme</a:t>
            </a:r>
          </a:p>
          <a:p>
            <a:r>
              <a:rPr lang="de-DE" dirty="0"/>
              <a:t>-</a:t>
            </a:r>
            <a:r>
              <a:rPr lang="de-DE" baseline="0" dirty="0"/>
              <a:t> </a:t>
            </a:r>
            <a:r>
              <a:rPr lang="de-DE" dirty="0"/>
              <a:t>84</a:t>
            </a:r>
            <a:r>
              <a:rPr lang="de-DE" baseline="0" dirty="0"/>
              <a:t> Solaranlage + 400 t Erdspeicher, 2 Wärmepumpen, 5000 l –Pufferspeicher</a:t>
            </a:r>
          </a:p>
          <a:p>
            <a:r>
              <a:rPr lang="de-DE" baseline="0" dirty="0"/>
              <a:t>100kw </a:t>
            </a:r>
            <a:r>
              <a:rPr lang="de-DE" baseline="0" dirty="0" err="1"/>
              <a:t>Pelletkessel</a:t>
            </a:r>
            <a:r>
              <a:rPr lang="de-DE" baseline="0" dirty="0"/>
              <a:t> für Spitzenlasten und Warmwasser</a:t>
            </a:r>
          </a:p>
          <a:p>
            <a:r>
              <a:rPr lang="de-DE" baseline="0" dirty="0"/>
              <a:t>KFW-70-Haus</a:t>
            </a:r>
          </a:p>
          <a:p>
            <a:pPr marL="171450" indent="-171450">
              <a:buFontTx/>
              <a:buChar char="-"/>
            </a:pPr>
            <a:r>
              <a:rPr lang="de-DE" baseline="0" dirty="0"/>
              <a:t>Sehr geringe CO2 Emission 0,8kg CO2/m2 Wohnfläche Emission</a:t>
            </a:r>
          </a:p>
          <a:p>
            <a:pPr marL="171450" indent="-171450">
              <a:buFontTx/>
              <a:buChar char="-"/>
            </a:pPr>
            <a:r>
              <a:rPr lang="de-DE" baseline="0" dirty="0"/>
              <a:t>Nutzung vielfältiger Energiesysteme – komplexes Zusammenspiel</a:t>
            </a:r>
          </a:p>
          <a:p>
            <a:pPr marL="171450" indent="-171450">
              <a:buFontTx/>
              <a:buChar char="-"/>
            </a:pPr>
            <a:r>
              <a:rPr lang="de-DE" baseline="0" dirty="0"/>
              <a:t>Wärmepumpe mit Betonspeicher gespeist durch Solaranlage</a:t>
            </a:r>
            <a:endParaRPr lang="de-DE" dirty="0"/>
          </a:p>
        </p:txBody>
      </p:sp>
    </p:spTree>
    <p:extLst>
      <p:ext uri="{BB962C8B-B14F-4D97-AF65-F5344CB8AC3E}">
        <p14:creationId xmlns:p14="http://schemas.microsoft.com/office/powerpoint/2010/main" val="151690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171450" indent="-171450">
              <a:buFontTx/>
              <a:buChar char="-"/>
            </a:pPr>
            <a:r>
              <a:rPr lang="de-DE" dirty="0">
                <a:latin typeface="Corbel" panose="020B0503020204020204" pitchFamily="34" charset="0"/>
              </a:rPr>
              <a:t>Badener Hof - langfristige Wertsicherung der Gebäude: preiswertere Umbauarbeiten, weniger Beeinträchtigungen für Mieter</a:t>
            </a:r>
          </a:p>
          <a:p>
            <a:pPr marL="171450" indent="-171450">
              <a:buFontTx/>
              <a:buChar char="-"/>
            </a:pPr>
            <a:r>
              <a:rPr lang="de-DE" dirty="0">
                <a:latin typeface="Corbel" panose="020B0503020204020204" pitchFamily="34" charset="0"/>
              </a:rPr>
              <a:t>Badener Hof Fertigstellung 2016</a:t>
            </a:r>
            <a:endParaRPr lang="de-DE" dirty="0"/>
          </a:p>
        </p:txBody>
      </p:sp>
    </p:spTree>
    <p:extLst>
      <p:ext uri="{BB962C8B-B14F-4D97-AF65-F5344CB8AC3E}">
        <p14:creationId xmlns:p14="http://schemas.microsoft.com/office/powerpoint/2010/main" val="3833703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_Stadtsiedlung">
    <p:spTree>
      <p:nvGrpSpPr>
        <p:cNvPr id="1" name=""/>
        <p:cNvGrpSpPr/>
        <p:nvPr/>
      </p:nvGrpSpPr>
      <p:grpSpPr>
        <a:xfrm>
          <a:off x="0" y="0"/>
          <a:ext cx="0" cy="0"/>
          <a:chOff x="0" y="0"/>
          <a:chExt cx="0" cy="0"/>
        </a:xfrm>
      </p:grpSpPr>
      <p:pic>
        <p:nvPicPr>
          <p:cNvPr id="18" name="Bild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7583" y="0"/>
            <a:ext cx="8311357" cy="5143501"/>
          </a:xfrm>
          <a:prstGeom prst="rect">
            <a:avLst/>
          </a:prstGeom>
        </p:spPr>
      </p:pic>
      <p:pic>
        <p:nvPicPr>
          <p:cNvPr id="19" name="Bild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547664" cy="5143501"/>
          </a:xfrm>
          <a:prstGeom prst="rect">
            <a:avLst/>
          </a:prstGeom>
        </p:spPr>
      </p:pic>
      <p:pic>
        <p:nvPicPr>
          <p:cNvPr id="16" name="Bild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36512" y="0"/>
            <a:ext cx="7418312" cy="5174432"/>
          </a:xfrm>
          <a:prstGeom prst="rect">
            <a:avLst/>
          </a:prstGeom>
        </p:spPr>
      </p:pic>
      <p:pic>
        <p:nvPicPr>
          <p:cNvPr id="17" name="pasted-image.pdf"/>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0528" y="1419622"/>
            <a:ext cx="4636897" cy="3276666"/>
          </a:xfrm>
          <a:prstGeom prst="rect">
            <a:avLst/>
          </a:prstGeom>
          <a:ln w="12700">
            <a:miter lim="400000"/>
          </a:ln>
        </p:spPr>
      </p:pic>
      <p:sp>
        <p:nvSpPr>
          <p:cNvPr id="11" name="Textplatzhalter 2">
            <a:extLst>
              <a:ext uri="{FF2B5EF4-FFF2-40B4-BE49-F238E27FC236}">
                <a16:creationId xmlns:a16="http://schemas.microsoft.com/office/drawing/2014/main" id="{29B72447-6C17-7C4D-A0AE-BA00B156B639}"/>
              </a:ext>
            </a:extLst>
          </p:cNvPr>
          <p:cNvSpPr>
            <a:spLocks noGrp="1"/>
          </p:cNvSpPr>
          <p:nvPr>
            <p:ph type="body" sz="quarter" idx="11" hasCustomPrompt="1"/>
          </p:nvPr>
        </p:nvSpPr>
        <p:spPr>
          <a:xfrm>
            <a:off x="323528" y="627534"/>
            <a:ext cx="3514725" cy="432048"/>
          </a:xfrm>
          <a:prstGeom prst="rect">
            <a:avLst/>
          </a:prstGeom>
        </p:spPr>
        <p:txBody>
          <a:bodyPr>
            <a:noAutofit/>
          </a:bodyPr>
          <a:lstStyle>
            <a:lvl1pPr>
              <a:defRPr sz="2400" cap="all" baseline="0">
                <a:solidFill>
                  <a:srgbClr val="1A93D7"/>
                </a:solidFill>
                <a:latin typeface="corbel" charset="0"/>
              </a:defRPr>
            </a:lvl1pPr>
          </a:lstStyle>
          <a:p>
            <a:pPr lvl="0"/>
            <a:r>
              <a:rPr lang="de-DE" dirty="0"/>
              <a:t>Hauptversammlung</a:t>
            </a:r>
          </a:p>
        </p:txBody>
      </p:sp>
      <p:sp>
        <p:nvSpPr>
          <p:cNvPr id="12" name="Textplatzhalter 4">
            <a:extLst>
              <a:ext uri="{FF2B5EF4-FFF2-40B4-BE49-F238E27FC236}">
                <a16:creationId xmlns:a16="http://schemas.microsoft.com/office/drawing/2014/main" id="{9A360A17-1992-EE41-8110-E892E3FD8F2F}"/>
              </a:ext>
            </a:extLst>
          </p:cNvPr>
          <p:cNvSpPr>
            <a:spLocks noGrp="1"/>
          </p:cNvSpPr>
          <p:nvPr>
            <p:ph type="body" sz="quarter" idx="12" hasCustomPrompt="1"/>
          </p:nvPr>
        </p:nvSpPr>
        <p:spPr>
          <a:xfrm>
            <a:off x="323528" y="1059582"/>
            <a:ext cx="3024336" cy="395906"/>
          </a:xfrm>
          <a:prstGeom prst="rect">
            <a:avLst/>
          </a:prstGeom>
        </p:spPr>
        <p:txBody>
          <a:bodyPr>
            <a:normAutofit/>
          </a:bodyPr>
          <a:lstStyle>
            <a:lvl1pPr>
              <a:defRPr sz="1800" baseline="0">
                <a:solidFill>
                  <a:srgbClr val="7B7B7A"/>
                </a:solidFill>
                <a:latin typeface="corbel" charset="0"/>
              </a:defRPr>
            </a:lvl1pPr>
          </a:lstStyle>
          <a:p>
            <a:pPr lvl="0"/>
            <a:r>
              <a:rPr lang="de-DE" dirty="0"/>
              <a:t>Stadtsiedlung Heilbronn</a:t>
            </a:r>
          </a:p>
        </p:txBody>
      </p:sp>
      <p:pic>
        <p:nvPicPr>
          <p:cNvPr id="20" name="pasted-image.pdf">
            <a:extLst>
              <a:ext uri="{FF2B5EF4-FFF2-40B4-BE49-F238E27FC236}">
                <a16:creationId xmlns:a16="http://schemas.microsoft.com/office/drawing/2014/main" id="{E053D3B1-04B2-1E45-A583-EB66A38067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038256">
            <a:off x="368915" y="312881"/>
            <a:ext cx="219264" cy="219264"/>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sfolie Text">
    <p:spTree>
      <p:nvGrpSpPr>
        <p:cNvPr id="1" name=""/>
        <p:cNvGrpSpPr/>
        <p:nvPr/>
      </p:nvGrpSpPr>
      <p:grpSpPr>
        <a:xfrm>
          <a:off x="0" y="0"/>
          <a:ext cx="0" cy="0"/>
          <a:chOff x="0" y="0"/>
          <a:chExt cx="0" cy="0"/>
        </a:xfrm>
      </p:grpSpPr>
      <p:sp>
        <p:nvSpPr>
          <p:cNvPr id="15"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6" name="Rectangle 2">
            <a:extLst>
              <a:ext uri="{FF2B5EF4-FFF2-40B4-BE49-F238E27FC236}">
                <a16:creationId xmlns:a16="http://schemas.microsoft.com/office/drawing/2014/main" id="{0A7FF589-623B-B04B-B772-686A53BA66D3}"/>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
        <p:nvSpPr>
          <p:cNvPr id="8" name="Inhaltsplatzhalter 2">
            <a:extLst>
              <a:ext uri="{FF2B5EF4-FFF2-40B4-BE49-F238E27FC236}">
                <a16:creationId xmlns:a16="http://schemas.microsoft.com/office/drawing/2014/main" id="{30D3596E-9601-EA44-92EA-CFE611A67A9D}"/>
              </a:ext>
            </a:extLst>
          </p:cNvPr>
          <p:cNvSpPr>
            <a:spLocks noGrp="1"/>
          </p:cNvSpPr>
          <p:nvPr>
            <p:ph sz="quarter" idx="13"/>
          </p:nvPr>
        </p:nvSpPr>
        <p:spPr>
          <a:xfrm>
            <a:off x="347664" y="1168003"/>
            <a:ext cx="8472487" cy="3509963"/>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1609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sfolie Bilder rechts">
    <p:spTree>
      <p:nvGrpSpPr>
        <p:cNvPr id="1" name=""/>
        <p:cNvGrpSpPr/>
        <p:nvPr/>
      </p:nvGrpSpPr>
      <p:grpSpPr>
        <a:xfrm>
          <a:off x="0" y="0"/>
          <a:ext cx="0" cy="0"/>
          <a:chOff x="0" y="0"/>
          <a:chExt cx="0" cy="0"/>
        </a:xfrm>
      </p:grpSpPr>
      <p:sp>
        <p:nvSpPr>
          <p:cNvPr id="15"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9" name="Rectangle 2">
            <a:extLst>
              <a:ext uri="{FF2B5EF4-FFF2-40B4-BE49-F238E27FC236}">
                <a16:creationId xmlns:a16="http://schemas.microsoft.com/office/drawing/2014/main" id="{A3325D9F-219F-B542-BC01-183139382BEE}"/>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
        <p:nvSpPr>
          <p:cNvPr id="16" name="Bildplatzhalter 2"/>
          <p:cNvSpPr>
            <a:spLocks noGrp="1"/>
          </p:cNvSpPr>
          <p:nvPr>
            <p:ph type="pic" idx="1"/>
          </p:nvPr>
        </p:nvSpPr>
        <p:spPr>
          <a:xfrm>
            <a:off x="6297386" y="1196169"/>
            <a:ext cx="2536878" cy="1483593"/>
          </a:xfrm>
          <a:prstGeom prst="rect">
            <a:avLst/>
          </a:prstGeom>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17" name="Bildplatzhalter 2"/>
          <p:cNvSpPr>
            <a:spLocks noGrp="1"/>
          </p:cNvSpPr>
          <p:nvPr>
            <p:ph type="pic" idx="14"/>
          </p:nvPr>
        </p:nvSpPr>
        <p:spPr>
          <a:xfrm>
            <a:off x="6297386" y="2870355"/>
            <a:ext cx="2536878" cy="1483593"/>
          </a:xfrm>
          <a:prstGeom prst="rect">
            <a:avLst/>
          </a:prstGeom>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18" name="Inhaltsplatzhalter 2">
            <a:extLst>
              <a:ext uri="{FF2B5EF4-FFF2-40B4-BE49-F238E27FC236}">
                <a16:creationId xmlns:a16="http://schemas.microsoft.com/office/drawing/2014/main" id="{8A2CB06E-3A36-704A-9225-2BE108782863}"/>
              </a:ext>
            </a:extLst>
          </p:cNvPr>
          <p:cNvSpPr>
            <a:spLocks noGrp="1"/>
          </p:cNvSpPr>
          <p:nvPr>
            <p:ph sz="quarter" idx="15"/>
          </p:nvPr>
        </p:nvSpPr>
        <p:spPr>
          <a:xfrm>
            <a:off x="350060" y="1196001"/>
            <a:ext cx="5448499" cy="315794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052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sfolien Bilder links">
    <p:spTree>
      <p:nvGrpSpPr>
        <p:cNvPr id="1" name=""/>
        <p:cNvGrpSpPr/>
        <p:nvPr/>
      </p:nvGrpSpPr>
      <p:grpSpPr>
        <a:xfrm>
          <a:off x="0" y="0"/>
          <a:ext cx="0" cy="0"/>
          <a:chOff x="0" y="0"/>
          <a:chExt cx="0" cy="0"/>
        </a:xfrm>
      </p:grpSpPr>
      <p:sp>
        <p:nvSpPr>
          <p:cNvPr id="15"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8" name="Rectangle 2">
            <a:extLst>
              <a:ext uri="{FF2B5EF4-FFF2-40B4-BE49-F238E27FC236}">
                <a16:creationId xmlns:a16="http://schemas.microsoft.com/office/drawing/2014/main" id="{07BBFDDD-ABCC-BF49-BDCF-3B61DA6838A6}"/>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
        <p:nvSpPr>
          <p:cNvPr id="13" name="Bildplatzhalter 2">
            <a:extLst>
              <a:ext uri="{FF2B5EF4-FFF2-40B4-BE49-F238E27FC236}">
                <a16:creationId xmlns:a16="http://schemas.microsoft.com/office/drawing/2014/main" id="{0D5DEAF7-A44D-6146-A065-A25ED87A685D}"/>
              </a:ext>
            </a:extLst>
          </p:cNvPr>
          <p:cNvSpPr>
            <a:spLocks noGrp="1"/>
          </p:cNvSpPr>
          <p:nvPr>
            <p:ph type="pic" idx="1"/>
          </p:nvPr>
        </p:nvSpPr>
        <p:spPr>
          <a:xfrm>
            <a:off x="347464" y="1221600"/>
            <a:ext cx="2536878" cy="1483593"/>
          </a:xfrm>
          <a:prstGeom prst="rect">
            <a:avLst/>
          </a:prstGeom>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14" name="Bildplatzhalter 2">
            <a:extLst>
              <a:ext uri="{FF2B5EF4-FFF2-40B4-BE49-F238E27FC236}">
                <a16:creationId xmlns:a16="http://schemas.microsoft.com/office/drawing/2014/main" id="{1EE0057A-46DC-C040-A943-19A05516101D}"/>
              </a:ext>
            </a:extLst>
          </p:cNvPr>
          <p:cNvSpPr>
            <a:spLocks noGrp="1"/>
          </p:cNvSpPr>
          <p:nvPr>
            <p:ph type="pic" idx="14"/>
          </p:nvPr>
        </p:nvSpPr>
        <p:spPr>
          <a:xfrm>
            <a:off x="347464" y="2911548"/>
            <a:ext cx="2536878" cy="1483593"/>
          </a:xfrm>
          <a:prstGeom prst="rect">
            <a:avLst/>
          </a:prstGeom>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16" name="Inhaltsplatzhalter 2">
            <a:extLst>
              <a:ext uri="{FF2B5EF4-FFF2-40B4-BE49-F238E27FC236}">
                <a16:creationId xmlns:a16="http://schemas.microsoft.com/office/drawing/2014/main" id="{3B59CF31-E041-CE4E-8F86-81F093406981}"/>
              </a:ext>
            </a:extLst>
          </p:cNvPr>
          <p:cNvSpPr>
            <a:spLocks noGrp="1"/>
          </p:cNvSpPr>
          <p:nvPr>
            <p:ph sz="quarter" idx="15"/>
          </p:nvPr>
        </p:nvSpPr>
        <p:spPr>
          <a:xfrm>
            <a:off x="3275857" y="1221600"/>
            <a:ext cx="5448499" cy="315794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7711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6"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7" name="Rectangle 2">
            <a:extLst>
              <a:ext uri="{FF2B5EF4-FFF2-40B4-BE49-F238E27FC236}">
                <a16:creationId xmlns:a16="http://schemas.microsoft.com/office/drawing/2014/main" id="{970FE87E-7943-404D-8243-0DD8520871DF}"/>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
        <p:nvSpPr>
          <p:cNvPr id="8" name="Inhaltsplatzhalter 2">
            <a:extLst>
              <a:ext uri="{FF2B5EF4-FFF2-40B4-BE49-F238E27FC236}">
                <a16:creationId xmlns:a16="http://schemas.microsoft.com/office/drawing/2014/main" id="{E17CADCF-BD5C-7348-B1B8-B839447223BF}"/>
              </a:ext>
            </a:extLst>
          </p:cNvPr>
          <p:cNvSpPr>
            <a:spLocks noGrp="1"/>
          </p:cNvSpPr>
          <p:nvPr>
            <p:ph sz="quarter" idx="13"/>
          </p:nvPr>
        </p:nvSpPr>
        <p:spPr>
          <a:xfrm>
            <a:off x="1043608" y="1167595"/>
            <a:ext cx="3168650" cy="3402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2">
            <a:extLst>
              <a:ext uri="{FF2B5EF4-FFF2-40B4-BE49-F238E27FC236}">
                <a16:creationId xmlns:a16="http://schemas.microsoft.com/office/drawing/2014/main" id="{C8CE612E-5792-244A-B2E5-5FEDD96E3112}"/>
              </a:ext>
            </a:extLst>
          </p:cNvPr>
          <p:cNvSpPr>
            <a:spLocks noGrp="1"/>
          </p:cNvSpPr>
          <p:nvPr>
            <p:ph sz="quarter" idx="14"/>
          </p:nvPr>
        </p:nvSpPr>
        <p:spPr>
          <a:xfrm>
            <a:off x="4931745" y="1167595"/>
            <a:ext cx="3168650" cy="3402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5159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14"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6" name="Rectangle 2">
            <a:extLst>
              <a:ext uri="{FF2B5EF4-FFF2-40B4-BE49-F238E27FC236}">
                <a16:creationId xmlns:a16="http://schemas.microsoft.com/office/drawing/2014/main" id="{4AEEEB82-1A06-1248-8A64-368749A45659}"/>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
        <p:nvSpPr>
          <p:cNvPr id="8" name="Bildplatzhalter 2">
            <a:extLst>
              <a:ext uri="{FF2B5EF4-FFF2-40B4-BE49-F238E27FC236}">
                <a16:creationId xmlns:a16="http://schemas.microsoft.com/office/drawing/2014/main" id="{7A15A784-0F32-514E-99D8-06EB67613DEB}"/>
              </a:ext>
            </a:extLst>
          </p:cNvPr>
          <p:cNvSpPr>
            <a:spLocks noGrp="1"/>
          </p:cNvSpPr>
          <p:nvPr>
            <p:ph type="pic" sz="quarter" idx="14"/>
          </p:nvPr>
        </p:nvSpPr>
        <p:spPr>
          <a:xfrm>
            <a:off x="347664" y="1059657"/>
            <a:ext cx="8472487" cy="3618310"/>
          </a:xfrm>
        </p:spPr>
        <p:txBody>
          <a:bodyPr/>
          <a:lstStyle>
            <a:lvl1pPr marL="0" indent="0">
              <a:buNone/>
              <a:defRPr/>
            </a:lvl1pPr>
          </a:lstStyle>
          <a:p>
            <a:endParaRPr lang="de-DE" dirty="0"/>
          </a:p>
        </p:txBody>
      </p:sp>
    </p:spTree>
    <p:extLst>
      <p:ext uri="{BB962C8B-B14F-4D97-AF65-F5344CB8AC3E}">
        <p14:creationId xmlns:p14="http://schemas.microsoft.com/office/powerpoint/2010/main" val="266669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klein">
    <p:spTree>
      <p:nvGrpSpPr>
        <p:cNvPr id="1" name=""/>
        <p:cNvGrpSpPr/>
        <p:nvPr/>
      </p:nvGrpSpPr>
      <p:grpSpPr>
        <a:xfrm>
          <a:off x="0" y="0"/>
          <a:ext cx="0" cy="0"/>
          <a:chOff x="0" y="0"/>
          <a:chExt cx="0" cy="0"/>
        </a:xfrm>
      </p:grpSpPr>
      <p:sp>
        <p:nvSpPr>
          <p:cNvPr id="14"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6" name="Rectangle 2">
            <a:extLst>
              <a:ext uri="{FF2B5EF4-FFF2-40B4-BE49-F238E27FC236}">
                <a16:creationId xmlns:a16="http://schemas.microsoft.com/office/drawing/2014/main" id="{02077717-C275-E441-8F89-B82307553DF4}"/>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
        <p:nvSpPr>
          <p:cNvPr id="9" name="Bildplatzhalter 2">
            <a:extLst>
              <a:ext uri="{FF2B5EF4-FFF2-40B4-BE49-F238E27FC236}">
                <a16:creationId xmlns:a16="http://schemas.microsoft.com/office/drawing/2014/main" id="{10406FFE-A6DC-4B46-B570-6CFF448A291E}"/>
              </a:ext>
            </a:extLst>
          </p:cNvPr>
          <p:cNvSpPr>
            <a:spLocks noGrp="1"/>
          </p:cNvSpPr>
          <p:nvPr>
            <p:ph type="pic" sz="quarter" idx="13"/>
          </p:nvPr>
        </p:nvSpPr>
        <p:spPr>
          <a:xfrm>
            <a:off x="2016126" y="951570"/>
            <a:ext cx="5111750" cy="3835004"/>
          </a:xfrm>
        </p:spPr>
        <p:txBody>
          <a:bodyPr/>
          <a:lstStyle>
            <a:lvl1pPr marL="0" indent="0">
              <a:buNone/>
              <a:defRPr/>
            </a:lvl1pPr>
          </a:lstStyle>
          <a:p>
            <a:endParaRPr lang="de-DE" dirty="0"/>
          </a:p>
        </p:txBody>
      </p:sp>
    </p:spTree>
    <p:extLst>
      <p:ext uri="{BB962C8B-B14F-4D97-AF65-F5344CB8AC3E}">
        <p14:creationId xmlns:p14="http://schemas.microsoft.com/office/powerpoint/2010/main" val="385830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4" name="Rectangle 2">
            <a:extLst>
              <a:ext uri="{FF2B5EF4-FFF2-40B4-BE49-F238E27FC236}">
                <a16:creationId xmlns:a16="http://schemas.microsoft.com/office/drawing/2014/main" id="{327A8788-FB48-304D-8ED5-04FC04B3818A}"/>
              </a:ext>
            </a:extLst>
          </p:cNvPr>
          <p:cNvSpPr>
            <a:spLocks noGrp="1" noChangeArrowheads="1"/>
          </p:cNvSpPr>
          <p:nvPr>
            <p:ph type="title"/>
          </p:nvPr>
        </p:nvSpPr>
        <p:spPr bwMode="auto">
          <a:xfrm>
            <a:off x="347464" y="146614"/>
            <a:ext cx="48006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i="0" baseline="0"/>
            </a:lvl1pPr>
          </a:lstStyle>
          <a:p>
            <a:pPr lvl="0"/>
            <a:r>
              <a:rPr lang="de-DE" altLang="de-DE" dirty="0"/>
              <a:t>Klicken Sie, um das Titelformat zu bearbeiten</a:t>
            </a:r>
          </a:p>
        </p:txBody>
      </p:sp>
    </p:spTree>
    <p:extLst>
      <p:ext uri="{BB962C8B-B14F-4D97-AF65-F5344CB8AC3E}">
        <p14:creationId xmlns:p14="http://schemas.microsoft.com/office/powerpoint/2010/main" val="169192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Zwischenfolie Stadtsiedlung">
    <p:spTree>
      <p:nvGrpSpPr>
        <p:cNvPr id="1" name=""/>
        <p:cNvGrpSpPr/>
        <p:nvPr/>
      </p:nvGrpSpPr>
      <p:grpSpPr>
        <a:xfrm>
          <a:off x="0" y="0"/>
          <a:ext cx="0" cy="0"/>
          <a:chOff x="0" y="0"/>
          <a:chExt cx="0" cy="0"/>
        </a:xfrm>
      </p:grpSpPr>
      <p:sp>
        <p:nvSpPr>
          <p:cNvPr id="28" name="Shape 28"/>
          <p:cNvSpPr/>
          <p:nvPr userDrawn="1"/>
        </p:nvSpPr>
        <p:spPr>
          <a:xfrm>
            <a:off x="-11415" y="2"/>
            <a:ext cx="9155077" cy="3105151"/>
          </a:xfrm>
          <a:prstGeom prst="rect">
            <a:avLst/>
          </a:prstGeom>
          <a:solidFill>
            <a:srgbClr val="3B3B3B">
              <a:alpha val="70039"/>
            </a:srgbClr>
          </a:solidFill>
          <a:ln w="12700">
            <a:miter lim="400000"/>
          </a:ln>
        </p:spPr>
        <p:txBody>
          <a:bodyPr lIns="45719" rIns="45719" anchor="ctr"/>
          <a:lstStyle/>
          <a:p>
            <a:pPr>
              <a:defRPr>
                <a:solidFill>
                  <a:srgbClr val="1A93D7"/>
                </a:solidFill>
              </a:defRPr>
            </a:pPr>
            <a:endParaRPr sz="1800"/>
          </a:p>
        </p:txBody>
      </p:sp>
      <p:sp>
        <p:nvSpPr>
          <p:cNvPr id="29" name="Shape 29"/>
          <p:cNvSpPr/>
          <p:nvPr/>
        </p:nvSpPr>
        <p:spPr>
          <a:xfrm>
            <a:off x="5" y="4881969"/>
            <a:ext cx="9144001" cy="261535"/>
          </a:xfrm>
          <a:prstGeom prst="rect">
            <a:avLst/>
          </a:prstGeom>
          <a:solidFill>
            <a:srgbClr val="D9D9D9"/>
          </a:solidFill>
          <a:ln w="12700">
            <a:miter lim="400000"/>
          </a:ln>
        </p:spPr>
        <p:txBody>
          <a:bodyPr lIns="45719" rIns="45719" anchor="ctr"/>
          <a:lstStyle/>
          <a:p>
            <a:pPr algn="ctr">
              <a:defRPr>
                <a:solidFill>
                  <a:srgbClr val="FFFFFF"/>
                </a:solidFill>
              </a:defRPr>
            </a:pPr>
            <a:endParaRPr sz="1800"/>
          </a:p>
        </p:txBody>
      </p:sp>
      <p:sp>
        <p:nvSpPr>
          <p:cNvPr id="14" name="Shape 53"/>
          <p:cNvSpPr>
            <a:spLocks noGrp="1"/>
          </p:cNvSpPr>
          <p:nvPr>
            <p:ph type="body" sz="half" idx="13"/>
          </p:nvPr>
        </p:nvSpPr>
        <p:spPr>
          <a:xfrm>
            <a:off x="323853" y="215677"/>
            <a:ext cx="4072241" cy="3724225"/>
          </a:xfrm>
          <a:prstGeom prst="rect">
            <a:avLst/>
          </a:prstGeom>
        </p:spPr>
        <p:txBody>
          <a:bodyPr>
            <a:spAutoFit/>
          </a:bodyPr>
          <a:lstStyle>
            <a:lvl1pPr marL="0" indent="0">
              <a:spcBef>
                <a:spcPts val="0"/>
              </a:spcBef>
              <a:defRPr sz="23601" spc="-1229" baseline="0">
                <a:solidFill>
                  <a:srgbClr val="FFFFFF"/>
                </a:solidFill>
                <a:latin typeface="arial" charset="0"/>
                <a:ea typeface="Helvetica Neue Light"/>
                <a:cs typeface="Helvetica Neue Light"/>
                <a:sym typeface="Helvetica Neue Light"/>
              </a:defRPr>
            </a:lvl1pPr>
          </a:lstStyle>
          <a:p>
            <a:r>
              <a:rPr dirty="0"/>
              <a:t>01</a:t>
            </a:r>
          </a:p>
        </p:txBody>
      </p:sp>
      <p:sp>
        <p:nvSpPr>
          <p:cNvPr id="15" name="Shape 54"/>
          <p:cNvSpPr>
            <a:spLocks noGrp="1"/>
          </p:cNvSpPr>
          <p:nvPr>
            <p:ph type="body" sz="quarter" idx="14" hasCustomPrompt="1"/>
          </p:nvPr>
        </p:nvSpPr>
        <p:spPr>
          <a:xfrm>
            <a:off x="3427082" y="987574"/>
            <a:ext cx="1813317" cy="523220"/>
          </a:xfrm>
          <a:prstGeom prst="rect">
            <a:avLst/>
          </a:prstGeom>
        </p:spPr>
        <p:txBody>
          <a:bodyPr wrap="none">
            <a:spAutoFit/>
          </a:bodyPr>
          <a:lstStyle>
            <a:lvl1pPr marL="0" indent="0" defTabSz="825514">
              <a:spcBef>
                <a:spcPts val="0"/>
              </a:spcBef>
              <a:defRPr sz="2800" cap="all" baseline="0">
                <a:solidFill>
                  <a:srgbClr val="FFFFFF"/>
                </a:solidFill>
                <a:latin typeface="corbel" charset="0"/>
                <a:ea typeface="Helvetica Neue Medium"/>
                <a:cs typeface="Helvetica Neue Medium"/>
                <a:sym typeface="Helvetica Neue Medium"/>
              </a:defRPr>
            </a:lvl1pPr>
          </a:lstStyle>
          <a:p>
            <a:r>
              <a:rPr dirty="0"/>
              <a:t>He</a:t>
            </a:r>
            <a:r>
              <a:rPr lang="de-DE" dirty="0"/>
              <a:t>a</a:t>
            </a:r>
            <a:r>
              <a:rPr dirty="0" err="1"/>
              <a:t>dline</a:t>
            </a:r>
            <a:endParaRPr dirty="0"/>
          </a:p>
        </p:txBody>
      </p:sp>
      <p:pic>
        <p:nvPicPr>
          <p:cNvPr id="7" name="Bild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981" y="4083918"/>
            <a:ext cx="1902780" cy="643663"/>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Zwischenfolie Stadtsiedlung">
    <p:spTree>
      <p:nvGrpSpPr>
        <p:cNvPr id="1" name=""/>
        <p:cNvGrpSpPr/>
        <p:nvPr/>
      </p:nvGrpSpPr>
      <p:grpSpPr>
        <a:xfrm>
          <a:off x="0" y="0"/>
          <a:ext cx="0" cy="0"/>
          <a:chOff x="0" y="0"/>
          <a:chExt cx="0" cy="0"/>
        </a:xfrm>
      </p:grpSpPr>
      <p:sp>
        <p:nvSpPr>
          <p:cNvPr id="29" name="Shape 29"/>
          <p:cNvSpPr/>
          <p:nvPr/>
        </p:nvSpPr>
        <p:spPr>
          <a:xfrm>
            <a:off x="5" y="4881969"/>
            <a:ext cx="9144001" cy="261535"/>
          </a:xfrm>
          <a:prstGeom prst="rect">
            <a:avLst/>
          </a:prstGeom>
          <a:solidFill>
            <a:srgbClr val="D9D9D9"/>
          </a:solidFill>
          <a:ln w="12700">
            <a:miter lim="400000"/>
          </a:ln>
        </p:spPr>
        <p:txBody>
          <a:bodyPr lIns="45719" rIns="45719" anchor="ctr"/>
          <a:lstStyle/>
          <a:p>
            <a:pPr algn="ctr">
              <a:defRPr>
                <a:solidFill>
                  <a:srgbClr val="FFFFFF"/>
                </a:solidFill>
              </a:defRPr>
            </a:pPr>
            <a:endParaRPr sz="1800"/>
          </a:p>
        </p:txBody>
      </p:sp>
      <p:pic>
        <p:nvPicPr>
          <p:cNvPr id="7" name="Bild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981" y="4083918"/>
            <a:ext cx="1902780" cy="643663"/>
          </a:xfrm>
          <a:prstGeom prst="rect">
            <a:avLst/>
          </a:prstGeom>
        </p:spPr>
      </p:pic>
    </p:spTree>
    <p:extLst>
      <p:ext uri="{BB962C8B-B14F-4D97-AF65-F5344CB8AC3E}">
        <p14:creationId xmlns:p14="http://schemas.microsoft.com/office/powerpoint/2010/main" val="18969175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Bilder_Stadtsiedlung">
    <p:spTree>
      <p:nvGrpSpPr>
        <p:cNvPr id="1" name=""/>
        <p:cNvGrpSpPr/>
        <p:nvPr/>
      </p:nvGrpSpPr>
      <p:grpSpPr>
        <a:xfrm>
          <a:off x="0" y="0"/>
          <a:ext cx="0" cy="0"/>
          <a:chOff x="0" y="0"/>
          <a:chExt cx="0" cy="0"/>
        </a:xfrm>
      </p:grpSpPr>
      <p:sp>
        <p:nvSpPr>
          <p:cNvPr id="114" name="Shape 114"/>
          <p:cNvSpPr>
            <a:spLocks noGrp="1"/>
          </p:cNvSpPr>
          <p:nvPr>
            <p:ph type="pic" sz="quarter" idx="13"/>
          </p:nvPr>
        </p:nvSpPr>
        <p:spPr>
          <a:xfrm>
            <a:off x="671356" y="1180124"/>
            <a:ext cx="3412411" cy="3389850"/>
          </a:xfrm>
          <a:prstGeom prst="rect">
            <a:avLst/>
          </a:prstGeom>
        </p:spPr>
        <p:txBody>
          <a:bodyPr lIns="91439" rIns="91439">
            <a:noAutofit/>
          </a:bodyPr>
          <a:lstStyle/>
          <a:p>
            <a:endParaRPr/>
          </a:p>
        </p:txBody>
      </p:sp>
      <p:sp>
        <p:nvSpPr>
          <p:cNvPr id="115" name="Shape 115"/>
          <p:cNvSpPr>
            <a:spLocks noGrp="1"/>
          </p:cNvSpPr>
          <p:nvPr>
            <p:ph type="pic" sz="quarter" idx="14"/>
          </p:nvPr>
        </p:nvSpPr>
        <p:spPr>
          <a:xfrm>
            <a:off x="4419411" y="1180122"/>
            <a:ext cx="3452746" cy="1566175"/>
          </a:xfrm>
          <a:prstGeom prst="rect">
            <a:avLst/>
          </a:prstGeom>
        </p:spPr>
        <p:txBody>
          <a:bodyPr lIns="91439" rIns="91439">
            <a:noAutofit/>
          </a:bodyPr>
          <a:lstStyle/>
          <a:p>
            <a:endParaRPr/>
          </a:p>
        </p:txBody>
      </p:sp>
      <p:sp>
        <p:nvSpPr>
          <p:cNvPr id="117" name="Shape 117"/>
          <p:cNvSpPr>
            <a:spLocks noGrp="1"/>
          </p:cNvSpPr>
          <p:nvPr>
            <p:ph type="pic" sz="quarter" idx="16"/>
          </p:nvPr>
        </p:nvSpPr>
        <p:spPr>
          <a:xfrm>
            <a:off x="4427047" y="2980538"/>
            <a:ext cx="3412412" cy="1589436"/>
          </a:xfrm>
          <a:prstGeom prst="rect">
            <a:avLst/>
          </a:prstGeom>
        </p:spPr>
        <p:txBody>
          <a:bodyPr lIns="91439" rIns="91439">
            <a:noAutofit/>
          </a:bodyPr>
          <a:lstStyle/>
          <a:p>
            <a:endParaRPr/>
          </a:p>
        </p:txBody>
      </p:sp>
      <p:sp>
        <p:nvSpPr>
          <p:cNvPr id="10" name="Textplatzhalter 13"/>
          <p:cNvSpPr>
            <a:spLocks noGrp="1"/>
          </p:cNvSpPr>
          <p:nvPr>
            <p:ph type="body" sz="quarter" idx="11" hasCustomPrompt="1"/>
          </p:nvPr>
        </p:nvSpPr>
        <p:spPr>
          <a:xfrm>
            <a:off x="612403" y="4899670"/>
            <a:ext cx="4103613" cy="225132"/>
          </a:xfrm>
          <a:prstGeom prst="rect">
            <a:avLst/>
          </a:prstGeom>
        </p:spPr>
        <p:txBody>
          <a:bodyPr/>
          <a:lstStyle>
            <a:lvl1pPr algn="l">
              <a:defRPr sz="1200" baseline="0">
                <a:solidFill>
                  <a:schemeClr val="bg1"/>
                </a:solidFill>
                <a:latin typeface="arial" charset="0"/>
              </a:defRPr>
            </a:lvl1pPr>
            <a:lvl2pPr algn="r">
              <a:defRPr sz="1200" baseline="0">
                <a:solidFill>
                  <a:schemeClr val="bg1"/>
                </a:solidFill>
                <a:latin typeface="arial" charset="0"/>
              </a:defRPr>
            </a:lvl2pPr>
            <a:lvl3pPr algn="r">
              <a:defRPr sz="1200" baseline="0">
                <a:solidFill>
                  <a:schemeClr val="bg1"/>
                </a:solidFill>
                <a:latin typeface="arial" charset="0"/>
              </a:defRPr>
            </a:lvl3pPr>
            <a:lvl4pPr algn="r">
              <a:defRPr sz="1200" baseline="0">
                <a:solidFill>
                  <a:schemeClr val="bg1"/>
                </a:solidFill>
                <a:latin typeface="arial" charset="0"/>
              </a:defRPr>
            </a:lvl4pPr>
            <a:lvl5pPr algn="r">
              <a:defRPr sz="1200" baseline="0">
                <a:solidFill>
                  <a:schemeClr val="bg1"/>
                </a:solidFill>
                <a:latin typeface="arial" charset="0"/>
              </a:defRPr>
            </a:lvl5pPr>
          </a:lstStyle>
          <a:p>
            <a:pPr lvl="0"/>
            <a:r>
              <a:rPr lang="de-DE" dirty="0"/>
              <a:t>Kapitelname</a:t>
            </a:r>
          </a:p>
        </p:txBody>
      </p:sp>
      <p:sp>
        <p:nvSpPr>
          <p:cNvPr id="13" name="Textplatzhalter 2"/>
          <p:cNvSpPr>
            <a:spLocks noGrp="1"/>
          </p:cNvSpPr>
          <p:nvPr>
            <p:ph type="body" sz="quarter" idx="12" hasCustomPrompt="1"/>
          </p:nvPr>
        </p:nvSpPr>
        <p:spPr>
          <a:xfrm>
            <a:off x="539553" y="627012"/>
            <a:ext cx="7560839" cy="432569"/>
          </a:xfrm>
          <a:prstGeom prst="rect">
            <a:avLst/>
          </a:prstGeom>
        </p:spPr>
        <p:txBody>
          <a:bodyPr>
            <a:noAutofit/>
          </a:bodyPr>
          <a:lstStyle>
            <a:lvl1pPr>
              <a:defRPr sz="2400" cap="all" baseline="0">
                <a:solidFill>
                  <a:srgbClr val="1A93D7"/>
                </a:solidFill>
                <a:latin typeface="corbel" charset="0"/>
              </a:defRPr>
            </a:lvl1pPr>
          </a:lstStyle>
          <a:p>
            <a:pPr lvl="0"/>
            <a:r>
              <a:rPr lang="de-DE" dirty="0" err="1"/>
              <a:t>headline</a:t>
            </a:r>
            <a:endParaRPr lang="de-DE" dirty="0"/>
          </a:p>
        </p:txBody>
      </p:sp>
      <p:pic>
        <p:nvPicPr>
          <p:cNvPr id="11"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256">
            <a:off x="562933" y="312881"/>
            <a:ext cx="219264" cy="219264"/>
          </a:xfrm>
          <a:prstGeom prst="rect">
            <a:avLst/>
          </a:prstGeom>
          <a:ln w="12700">
            <a:miter lim="400000"/>
          </a:ln>
        </p:spPr>
      </p:pic>
      <p:pic>
        <p:nvPicPr>
          <p:cNvPr id="12" name="pasted-image.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31342" y="4700697"/>
            <a:ext cx="442801" cy="442803"/>
          </a:xfrm>
          <a:prstGeom prst="rect">
            <a:avLst/>
          </a:prstGeom>
          <a:ln w="12700">
            <a:miter lim="400000"/>
          </a:ln>
        </p:spPr>
      </p:pic>
      <p:sp>
        <p:nvSpPr>
          <p:cNvPr id="9" name="Foliennummernplatzhalter 2">
            <a:extLst>
              <a:ext uri="{FF2B5EF4-FFF2-40B4-BE49-F238E27FC236}">
                <a16:creationId xmlns:a16="http://schemas.microsoft.com/office/drawing/2014/main" id="{05B2A6C5-87F2-4C01-93D7-29BF3E2A542B}"/>
              </a:ext>
            </a:extLst>
          </p:cNvPr>
          <p:cNvSpPr txBox="1">
            <a:spLocks/>
          </p:cNvSpPr>
          <p:nvPr userDrawn="1"/>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‹Nr.›</a:t>
            </a:fld>
            <a:endParaRPr lang="tr-T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ild_Stadtsiedlung">
    <p:spTree>
      <p:nvGrpSpPr>
        <p:cNvPr id="1" name=""/>
        <p:cNvGrpSpPr/>
        <p:nvPr/>
      </p:nvGrpSpPr>
      <p:grpSpPr>
        <a:xfrm>
          <a:off x="0" y="0"/>
          <a:ext cx="0" cy="0"/>
          <a:chOff x="0" y="0"/>
          <a:chExt cx="0" cy="0"/>
        </a:xfrm>
      </p:grpSpPr>
      <p:sp>
        <p:nvSpPr>
          <p:cNvPr id="15" name="Rechteck 14"/>
          <p:cNvSpPr/>
          <p:nvPr userDrawn="1"/>
        </p:nvSpPr>
        <p:spPr>
          <a:xfrm>
            <a:off x="5652121" y="2765128"/>
            <a:ext cx="2308881" cy="369330"/>
          </a:xfrm>
          <a:prstGeom prst="rect">
            <a:avLst/>
          </a:prstGeom>
          <a:solidFill>
            <a:schemeClr val="bg1">
              <a:alpha val="76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Frutiger 45 Light"/>
              <a:ea typeface="Frutiger 45 Light"/>
              <a:cs typeface="Frutiger 45 Light"/>
              <a:sym typeface="Frutiger 45 Light"/>
            </a:endParaRPr>
          </a:p>
        </p:txBody>
      </p:sp>
      <p:sp>
        <p:nvSpPr>
          <p:cNvPr id="19" name="Textplatzhalter 13"/>
          <p:cNvSpPr>
            <a:spLocks noGrp="1"/>
          </p:cNvSpPr>
          <p:nvPr>
            <p:ph type="body" sz="quarter" idx="11" hasCustomPrompt="1"/>
          </p:nvPr>
        </p:nvSpPr>
        <p:spPr>
          <a:xfrm>
            <a:off x="612403" y="4899670"/>
            <a:ext cx="4103613" cy="225132"/>
          </a:xfrm>
          <a:prstGeom prst="rect">
            <a:avLst/>
          </a:prstGeom>
        </p:spPr>
        <p:txBody>
          <a:bodyPr/>
          <a:lstStyle>
            <a:lvl1pPr algn="l">
              <a:defRPr sz="1200" baseline="0">
                <a:solidFill>
                  <a:schemeClr val="bg1"/>
                </a:solidFill>
                <a:latin typeface="arial" charset="0"/>
              </a:defRPr>
            </a:lvl1pPr>
            <a:lvl2pPr algn="r">
              <a:defRPr sz="1200" baseline="0">
                <a:solidFill>
                  <a:schemeClr val="bg1"/>
                </a:solidFill>
                <a:latin typeface="arial" charset="0"/>
              </a:defRPr>
            </a:lvl2pPr>
            <a:lvl3pPr algn="r">
              <a:defRPr sz="1200" baseline="0">
                <a:solidFill>
                  <a:schemeClr val="bg1"/>
                </a:solidFill>
                <a:latin typeface="arial" charset="0"/>
              </a:defRPr>
            </a:lvl3pPr>
            <a:lvl4pPr algn="r">
              <a:defRPr sz="1200" baseline="0">
                <a:solidFill>
                  <a:schemeClr val="bg1"/>
                </a:solidFill>
                <a:latin typeface="arial" charset="0"/>
              </a:defRPr>
            </a:lvl4pPr>
            <a:lvl5pPr algn="r">
              <a:defRPr sz="1200" baseline="0">
                <a:solidFill>
                  <a:schemeClr val="bg1"/>
                </a:solidFill>
                <a:latin typeface="arial" charset="0"/>
              </a:defRPr>
            </a:lvl5pPr>
          </a:lstStyle>
          <a:p>
            <a:pPr lvl="0"/>
            <a:r>
              <a:rPr lang="de-DE" dirty="0"/>
              <a:t>Kapitelname</a:t>
            </a:r>
          </a:p>
        </p:txBody>
      </p:sp>
      <p:sp>
        <p:nvSpPr>
          <p:cNvPr id="9" name="Shape 114"/>
          <p:cNvSpPr>
            <a:spLocks noGrp="1"/>
          </p:cNvSpPr>
          <p:nvPr>
            <p:ph type="pic" sz="quarter" idx="13"/>
          </p:nvPr>
        </p:nvSpPr>
        <p:spPr>
          <a:xfrm>
            <a:off x="671488" y="1180125"/>
            <a:ext cx="8004969" cy="3389849"/>
          </a:xfrm>
          <a:prstGeom prst="rect">
            <a:avLst/>
          </a:prstGeom>
        </p:spPr>
        <p:txBody>
          <a:bodyPr lIns="91439" rIns="91439">
            <a:noAutofit/>
          </a:bodyPr>
          <a:lstStyle/>
          <a:p>
            <a:endParaRPr/>
          </a:p>
        </p:txBody>
      </p:sp>
      <p:sp>
        <p:nvSpPr>
          <p:cNvPr id="10" name="Textplatzhalter 2"/>
          <p:cNvSpPr>
            <a:spLocks noGrp="1"/>
          </p:cNvSpPr>
          <p:nvPr>
            <p:ph type="body" sz="quarter" idx="12" hasCustomPrompt="1"/>
          </p:nvPr>
        </p:nvSpPr>
        <p:spPr>
          <a:xfrm>
            <a:off x="539553" y="627012"/>
            <a:ext cx="8360002" cy="432569"/>
          </a:xfrm>
          <a:prstGeom prst="rect">
            <a:avLst/>
          </a:prstGeom>
        </p:spPr>
        <p:txBody>
          <a:bodyPr>
            <a:noAutofit/>
          </a:bodyPr>
          <a:lstStyle>
            <a:lvl1pPr>
              <a:defRPr sz="2400" cap="all" baseline="0">
                <a:solidFill>
                  <a:srgbClr val="1A93D7"/>
                </a:solidFill>
                <a:latin typeface="corbel" charset="0"/>
              </a:defRPr>
            </a:lvl1pPr>
          </a:lstStyle>
          <a:p>
            <a:pPr lvl="0"/>
            <a:r>
              <a:rPr lang="de-DE" dirty="0" err="1"/>
              <a:t>headline</a:t>
            </a:r>
            <a:endParaRPr lang="de-DE" dirty="0"/>
          </a:p>
        </p:txBody>
      </p:sp>
      <p:pic>
        <p:nvPicPr>
          <p:cNvPr id="12"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256">
            <a:off x="562933" y="312881"/>
            <a:ext cx="219264" cy="219264"/>
          </a:xfrm>
          <a:prstGeom prst="rect">
            <a:avLst/>
          </a:prstGeom>
          <a:ln w="12700">
            <a:miter lim="400000"/>
          </a:ln>
        </p:spPr>
      </p:pic>
      <p:pic>
        <p:nvPicPr>
          <p:cNvPr id="13" name="pasted-image.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8155" y="4700697"/>
            <a:ext cx="442801" cy="442803"/>
          </a:xfrm>
          <a:prstGeom prst="rect">
            <a:avLst/>
          </a:prstGeom>
          <a:ln w="12700">
            <a:miter lim="400000"/>
          </a:ln>
        </p:spPr>
      </p:pic>
      <p:sp>
        <p:nvSpPr>
          <p:cNvPr id="8" name="Foliennummernplatzhalter 2">
            <a:extLst>
              <a:ext uri="{FF2B5EF4-FFF2-40B4-BE49-F238E27FC236}">
                <a16:creationId xmlns:a16="http://schemas.microsoft.com/office/drawing/2014/main" id="{042F5FB0-A97F-4EDF-B8A3-A410AF8B1404}"/>
              </a:ext>
            </a:extLst>
          </p:cNvPr>
          <p:cNvSpPr txBox="1">
            <a:spLocks/>
          </p:cNvSpPr>
          <p:nvPr userDrawn="1"/>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‹Nr.›</a:t>
            </a:fld>
            <a:endParaRPr lang="tr-T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seite_Stadtsiedlung">
    <p:spTree>
      <p:nvGrpSpPr>
        <p:cNvPr id="1" name=""/>
        <p:cNvGrpSpPr/>
        <p:nvPr/>
      </p:nvGrpSpPr>
      <p:grpSpPr>
        <a:xfrm>
          <a:off x="0" y="0"/>
          <a:ext cx="0" cy="0"/>
          <a:chOff x="0" y="0"/>
          <a:chExt cx="0" cy="0"/>
        </a:xfrm>
      </p:grpSpPr>
      <p:sp>
        <p:nvSpPr>
          <p:cNvPr id="4" name="Textplatzhalter 2"/>
          <p:cNvSpPr>
            <a:spLocks noGrp="1"/>
          </p:cNvSpPr>
          <p:nvPr>
            <p:ph type="body" sz="quarter" idx="12" hasCustomPrompt="1"/>
          </p:nvPr>
        </p:nvSpPr>
        <p:spPr>
          <a:xfrm>
            <a:off x="539553" y="627012"/>
            <a:ext cx="7632847" cy="432569"/>
          </a:xfrm>
          <a:prstGeom prst="rect">
            <a:avLst/>
          </a:prstGeom>
        </p:spPr>
        <p:txBody>
          <a:bodyPr>
            <a:noAutofit/>
          </a:bodyPr>
          <a:lstStyle>
            <a:lvl1pPr>
              <a:defRPr sz="2400" cap="all" baseline="0">
                <a:solidFill>
                  <a:srgbClr val="1A93D7"/>
                </a:solidFill>
                <a:effectLst/>
                <a:latin typeface="corbel" charset="0"/>
              </a:defRPr>
            </a:lvl1pPr>
          </a:lstStyle>
          <a:p>
            <a:pPr lvl="0"/>
            <a:r>
              <a:rPr lang="de-DE" dirty="0" err="1"/>
              <a:t>headline</a:t>
            </a:r>
            <a:endParaRPr lang="de-DE" dirty="0"/>
          </a:p>
        </p:txBody>
      </p:sp>
      <p:sp>
        <p:nvSpPr>
          <p:cNvPr id="7" name="Textplatzhalter 13"/>
          <p:cNvSpPr>
            <a:spLocks noGrp="1"/>
          </p:cNvSpPr>
          <p:nvPr>
            <p:ph type="body" sz="quarter" idx="11" hasCustomPrompt="1"/>
          </p:nvPr>
        </p:nvSpPr>
        <p:spPr>
          <a:xfrm>
            <a:off x="612403" y="4899670"/>
            <a:ext cx="4103613" cy="225132"/>
          </a:xfrm>
          <a:prstGeom prst="rect">
            <a:avLst/>
          </a:prstGeom>
        </p:spPr>
        <p:txBody>
          <a:bodyPr/>
          <a:lstStyle>
            <a:lvl1pPr algn="l">
              <a:defRPr sz="1200" baseline="0">
                <a:solidFill>
                  <a:schemeClr val="bg1"/>
                </a:solidFill>
                <a:latin typeface="arial" charset="0"/>
              </a:defRPr>
            </a:lvl1pPr>
            <a:lvl2pPr algn="r">
              <a:defRPr sz="1200" baseline="0">
                <a:solidFill>
                  <a:schemeClr val="bg1"/>
                </a:solidFill>
                <a:latin typeface="arial" charset="0"/>
              </a:defRPr>
            </a:lvl2pPr>
            <a:lvl3pPr algn="r">
              <a:defRPr sz="1200" baseline="0">
                <a:solidFill>
                  <a:schemeClr val="bg1"/>
                </a:solidFill>
                <a:latin typeface="arial" charset="0"/>
              </a:defRPr>
            </a:lvl3pPr>
            <a:lvl4pPr algn="r">
              <a:defRPr sz="1200" baseline="0">
                <a:solidFill>
                  <a:schemeClr val="bg1"/>
                </a:solidFill>
                <a:latin typeface="arial" charset="0"/>
              </a:defRPr>
            </a:lvl4pPr>
            <a:lvl5pPr algn="r">
              <a:defRPr sz="1200" baseline="0">
                <a:solidFill>
                  <a:schemeClr val="bg1"/>
                </a:solidFill>
                <a:latin typeface="arial" charset="0"/>
              </a:defRPr>
            </a:lvl5pPr>
          </a:lstStyle>
          <a:p>
            <a:pPr lvl="0"/>
            <a:r>
              <a:rPr lang="de-DE" dirty="0"/>
              <a:t>Kapitelname</a:t>
            </a:r>
          </a:p>
        </p:txBody>
      </p:sp>
      <p:pic>
        <p:nvPicPr>
          <p:cNvPr id="9"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256">
            <a:off x="562933" y="312881"/>
            <a:ext cx="219264" cy="219264"/>
          </a:xfrm>
          <a:prstGeom prst="rect">
            <a:avLst/>
          </a:prstGeom>
          <a:ln w="12700">
            <a:miter lim="400000"/>
          </a:ln>
        </p:spPr>
      </p:pic>
      <p:pic>
        <p:nvPicPr>
          <p:cNvPr id="10" name="pasted-image.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703" y="4700697"/>
            <a:ext cx="442801" cy="442803"/>
          </a:xfrm>
          <a:prstGeom prst="rect">
            <a:avLst/>
          </a:prstGeom>
          <a:ln w="12700">
            <a:miter lim="400000"/>
          </a:ln>
        </p:spPr>
      </p:pic>
      <p:sp>
        <p:nvSpPr>
          <p:cNvPr id="6" name="Foliennummernplatzhalter 2">
            <a:extLst>
              <a:ext uri="{FF2B5EF4-FFF2-40B4-BE49-F238E27FC236}">
                <a16:creationId xmlns:a16="http://schemas.microsoft.com/office/drawing/2014/main" id="{3E024390-8C9F-48E8-AB03-1F0DA826D6FA}"/>
              </a:ext>
            </a:extLst>
          </p:cNvPr>
          <p:cNvSpPr txBox="1">
            <a:spLocks/>
          </p:cNvSpPr>
          <p:nvPr userDrawn="1"/>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‹Nr.›</a:t>
            </a:fld>
            <a:endParaRPr lang="tr-TR" dirty="0"/>
          </a:p>
        </p:txBody>
      </p:sp>
    </p:spTree>
    <p:extLst>
      <p:ext uri="{BB962C8B-B14F-4D97-AF65-F5344CB8AC3E}">
        <p14:creationId xmlns:p14="http://schemas.microsoft.com/office/powerpoint/2010/main" val="363240172"/>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Inhalt_Stadtsiedlung">
    <p:spTree>
      <p:nvGrpSpPr>
        <p:cNvPr id="1" name=""/>
        <p:cNvGrpSpPr/>
        <p:nvPr/>
      </p:nvGrpSpPr>
      <p:grpSpPr>
        <a:xfrm>
          <a:off x="0" y="0"/>
          <a:ext cx="0" cy="0"/>
          <a:chOff x="0" y="0"/>
          <a:chExt cx="0" cy="0"/>
        </a:xfrm>
      </p:grpSpPr>
      <p:sp>
        <p:nvSpPr>
          <p:cNvPr id="7" name="Textplatzhalter 2"/>
          <p:cNvSpPr>
            <a:spLocks noGrp="1"/>
          </p:cNvSpPr>
          <p:nvPr>
            <p:ph type="body" sz="quarter" idx="12" hasCustomPrompt="1"/>
          </p:nvPr>
        </p:nvSpPr>
        <p:spPr>
          <a:xfrm>
            <a:off x="539553" y="627013"/>
            <a:ext cx="3514725" cy="270272"/>
          </a:xfrm>
          <a:prstGeom prst="rect">
            <a:avLst/>
          </a:prstGeom>
        </p:spPr>
        <p:txBody>
          <a:bodyPr>
            <a:noAutofit/>
          </a:bodyPr>
          <a:lstStyle>
            <a:lvl1pPr>
              <a:defRPr sz="2400" cap="all" baseline="0">
                <a:solidFill>
                  <a:srgbClr val="1A93D7"/>
                </a:solidFill>
                <a:latin typeface="corbel" charset="0"/>
              </a:defRPr>
            </a:lvl1pPr>
          </a:lstStyle>
          <a:p>
            <a:pPr lvl="0"/>
            <a:r>
              <a:rPr lang="de-DE" dirty="0" err="1"/>
              <a:t>headline</a:t>
            </a:r>
            <a:endParaRPr lang="de-DE" dirty="0"/>
          </a:p>
        </p:txBody>
      </p:sp>
      <p:sp>
        <p:nvSpPr>
          <p:cNvPr id="10" name="Inhaltsplatzhalter 2"/>
          <p:cNvSpPr>
            <a:spLocks noGrp="1"/>
          </p:cNvSpPr>
          <p:nvPr>
            <p:ph sz="quarter" idx="16"/>
          </p:nvPr>
        </p:nvSpPr>
        <p:spPr>
          <a:xfrm>
            <a:off x="558800" y="1371600"/>
            <a:ext cx="4660900" cy="2388394"/>
          </a:xfrm>
          <a:prstGeom prst="rect">
            <a:avLst/>
          </a:prstGeom>
        </p:spPr>
        <p:txBody>
          <a:bodyPr/>
          <a:lstStyle>
            <a:lvl1pPr>
              <a:defRPr sz="1800" baseline="0"/>
            </a:lvl1pPr>
            <a:lvl2pPr marL="814398" indent="-357194">
              <a:buFont typeface="Arial" charset="0"/>
              <a:buChar char="•"/>
              <a:defRPr sz="1800" baseline="0"/>
            </a:lvl2pPr>
            <a:lvl3pPr marL="1200169" indent="-285754">
              <a:buFont typeface="Arial" charset="0"/>
              <a:buChar char="•"/>
              <a:defRPr sz="1800" baseline="0"/>
            </a:lvl3pPr>
            <a:lvl4pPr marL="1657376" indent="-285754">
              <a:buFont typeface="Arial" charset="0"/>
              <a:buChar char="•"/>
              <a:defRPr sz="1800" baseline="0"/>
            </a:lvl4pPr>
            <a:lvl5pPr marL="2114583" indent="-285754">
              <a:buFont typeface="Arial" charset="0"/>
              <a:buChar char="•"/>
              <a:defRPr sz="1800" baseline="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13"/>
          <p:cNvSpPr>
            <a:spLocks noGrp="1"/>
          </p:cNvSpPr>
          <p:nvPr>
            <p:ph type="body" sz="quarter" idx="11" hasCustomPrompt="1"/>
          </p:nvPr>
        </p:nvSpPr>
        <p:spPr>
          <a:xfrm>
            <a:off x="612403" y="4899670"/>
            <a:ext cx="4103613" cy="225132"/>
          </a:xfrm>
          <a:prstGeom prst="rect">
            <a:avLst/>
          </a:prstGeom>
        </p:spPr>
        <p:txBody>
          <a:bodyPr/>
          <a:lstStyle>
            <a:lvl1pPr algn="l">
              <a:defRPr sz="1200" baseline="0">
                <a:solidFill>
                  <a:schemeClr val="bg1"/>
                </a:solidFill>
                <a:latin typeface="arial" charset="0"/>
              </a:defRPr>
            </a:lvl1pPr>
            <a:lvl2pPr algn="r">
              <a:defRPr sz="1200" baseline="0">
                <a:solidFill>
                  <a:schemeClr val="bg1"/>
                </a:solidFill>
                <a:latin typeface="arial" charset="0"/>
              </a:defRPr>
            </a:lvl2pPr>
            <a:lvl3pPr algn="r">
              <a:defRPr sz="1200" baseline="0">
                <a:solidFill>
                  <a:schemeClr val="bg1"/>
                </a:solidFill>
                <a:latin typeface="arial" charset="0"/>
              </a:defRPr>
            </a:lvl3pPr>
            <a:lvl4pPr algn="r">
              <a:defRPr sz="1200" baseline="0">
                <a:solidFill>
                  <a:schemeClr val="bg1"/>
                </a:solidFill>
                <a:latin typeface="arial" charset="0"/>
              </a:defRPr>
            </a:lvl4pPr>
            <a:lvl5pPr algn="r">
              <a:defRPr sz="1200" baseline="0">
                <a:solidFill>
                  <a:schemeClr val="bg1"/>
                </a:solidFill>
                <a:latin typeface="arial" charset="0"/>
              </a:defRPr>
            </a:lvl5pPr>
          </a:lstStyle>
          <a:p>
            <a:pPr lvl="0"/>
            <a:r>
              <a:rPr lang="de-DE" dirty="0"/>
              <a:t>Kapitelname</a:t>
            </a:r>
          </a:p>
        </p:txBody>
      </p:sp>
      <p:pic>
        <p:nvPicPr>
          <p:cNvPr id="8" name="pasted-imag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256">
            <a:off x="562933" y="312881"/>
            <a:ext cx="219264" cy="219264"/>
          </a:xfrm>
          <a:prstGeom prst="rect">
            <a:avLst/>
          </a:prstGeom>
          <a:ln w="12700">
            <a:miter lim="400000"/>
          </a:ln>
        </p:spPr>
      </p:pic>
      <p:pic>
        <p:nvPicPr>
          <p:cNvPr id="9" name="pasted-image.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703" y="4700697"/>
            <a:ext cx="442801" cy="442803"/>
          </a:xfrm>
          <a:prstGeom prst="rect">
            <a:avLst/>
          </a:prstGeom>
          <a:ln w="12700">
            <a:miter lim="400000"/>
          </a:ln>
        </p:spPr>
      </p:pic>
      <p:sp>
        <p:nvSpPr>
          <p:cNvPr id="11" name="Foliennummernplatzhalter 2">
            <a:extLst>
              <a:ext uri="{FF2B5EF4-FFF2-40B4-BE49-F238E27FC236}">
                <a16:creationId xmlns:a16="http://schemas.microsoft.com/office/drawing/2014/main" id="{8E869884-294D-4925-AA80-7206570674B8}"/>
              </a:ext>
            </a:extLst>
          </p:cNvPr>
          <p:cNvSpPr txBox="1">
            <a:spLocks/>
          </p:cNvSpPr>
          <p:nvPr userDrawn="1"/>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‹Nr.›</a:t>
            </a:fld>
            <a:endParaRPr lang="tr-TR" dirty="0"/>
          </a:p>
        </p:txBody>
      </p:sp>
    </p:spTree>
    <p:extLst>
      <p:ext uri="{BB962C8B-B14F-4D97-AF65-F5344CB8AC3E}">
        <p14:creationId xmlns:p14="http://schemas.microsoft.com/office/powerpoint/2010/main" val="190778916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8" name="Rechteck 17"/>
          <p:cNvSpPr/>
          <p:nvPr userDrawn="1"/>
        </p:nvSpPr>
        <p:spPr>
          <a:xfrm>
            <a:off x="0" y="2301720"/>
            <a:ext cx="9144000" cy="2841781"/>
          </a:xfrm>
          <a:prstGeom prst="rect">
            <a:avLst/>
          </a:prstGeom>
          <a:solidFill>
            <a:srgbClr val="DF8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p:cNvSpPr>
            <a:spLocks noGrp="1"/>
          </p:cNvSpPr>
          <p:nvPr>
            <p:ph type="ctrTitle"/>
          </p:nvPr>
        </p:nvSpPr>
        <p:spPr>
          <a:xfrm>
            <a:off x="539553" y="3003620"/>
            <a:ext cx="8064895" cy="486233"/>
          </a:xfrm>
          <a:prstGeom prst="rect">
            <a:avLst/>
          </a:prstGeom>
        </p:spPr>
        <p:txBody>
          <a:bodyPr anchor="t">
            <a:normAutofit/>
          </a:bodyPr>
          <a:lstStyle>
            <a:lvl1pPr algn="ctr">
              <a:defRPr sz="2400" b="1">
                <a:solidFill>
                  <a:schemeClr val="bg1"/>
                </a:solidFill>
                <a:latin typeface="+mj-lt"/>
              </a:defRPr>
            </a:lvl1pPr>
          </a:lstStyle>
          <a:p>
            <a:r>
              <a:rPr lang="de-DE" dirty="0"/>
              <a:t>Titelmasterformat durch Klicken bearbeiten</a:t>
            </a:r>
          </a:p>
        </p:txBody>
      </p:sp>
      <p:sp>
        <p:nvSpPr>
          <p:cNvPr id="3" name="Untertitel 2"/>
          <p:cNvSpPr>
            <a:spLocks noGrp="1"/>
          </p:cNvSpPr>
          <p:nvPr>
            <p:ph type="subTitle" idx="1"/>
          </p:nvPr>
        </p:nvSpPr>
        <p:spPr>
          <a:xfrm>
            <a:off x="539553" y="3602184"/>
            <a:ext cx="8064895" cy="1166701"/>
          </a:xfrm>
          <a:prstGeom prst="rect">
            <a:avLst/>
          </a:prstGeom>
        </p:spPr>
        <p:txBody>
          <a:bodyPr>
            <a:normAutofit/>
          </a:bodyPr>
          <a:lstStyle>
            <a:lvl1pPr marL="0" indent="0" algn="ctr">
              <a:spcAft>
                <a:spcPts val="900"/>
              </a:spcAft>
              <a:buNone/>
              <a:defRPr sz="1800" b="0" i="0">
                <a:solidFill>
                  <a:schemeClr val="bg1"/>
                </a:solidFill>
                <a:latin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p>
        </p:txBody>
      </p:sp>
      <p:sp>
        <p:nvSpPr>
          <p:cNvPr id="14" name="Rechteck 13">
            <a:extLst>
              <a:ext uri="{FF2B5EF4-FFF2-40B4-BE49-F238E27FC236}">
                <a16:creationId xmlns:a16="http://schemas.microsoft.com/office/drawing/2014/main" id="{EB16597B-26B5-3E4B-8A76-3B588AFAA780}"/>
              </a:ext>
            </a:extLst>
          </p:cNvPr>
          <p:cNvSpPr/>
          <p:nvPr userDrawn="1"/>
        </p:nvSpPr>
        <p:spPr>
          <a:xfrm>
            <a:off x="0" y="0"/>
            <a:ext cx="9144000" cy="2301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6" name="Grafik 15">
            <a:extLst>
              <a:ext uri="{FF2B5EF4-FFF2-40B4-BE49-F238E27FC236}">
                <a16:creationId xmlns:a16="http://schemas.microsoft.com/office/drawing/2014/main" id="{B99CD88A-FD35-E149-A719-986FBEFCC3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24" y="181352"/>
            <a:ext cx="6601753" cy="1939017"/>
          </a:xfrm>
          <a:prstGeom prst="rect">
            <a:avLst/>
          </a:prstGeom>
        </p:spPr>
      </p:pic>
    </p:spTree>
    <p:extLst>
      <p:ext uri="{BB962C8B-B14F-4D97-AF65-F5344CB8AC3E}">
        <p14:creationId xmlns:p14="http://schemas.microsoft.com/office/powerpoint/2010/main" val="384639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15" name="Rechteck 14"/>
          <p:cNvSpPr/>
          <p:nvPr userDrawn="1"/>
        </p:nvSpPr>
        <p:spPr>
          <a:xfrm>
            <a:off x="0" y="1491630"/>
            <a:ext cx="9144000" cy="2376264"/>
          </a:xfrm>
          <a:prstGeom prst="rect">
            <a:avLst/>
          </a:prstGeom>
          <a:solidFill>
            <a:srgbClr val="DF8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Foliennummernplatzhalter 5"/>
          <p:cNvSpPr>
            <a:spLocks noGrp="1"/>
          </p:cNvSpPr>
          <p:nvPr>
            <p:ph type="sldNum" sz="quarter" idx="12"/>
          </p:nvPr>
        </p:nvSpPr>
        <p:spPr>
          <a:xfrm>
            <a:off x="8532441" y="4839909"/>
            <a:ext cx="477416" cy="273844"/>
          </a:xfrm>
          <a:prstGeom prst="rect">
            <a:avLst/>
          </a:prstGeom>
        </p:spPr>
        <p:txBody>
          <a:bodyPr anchor="b"/>
          <a:lstStyle>
            <a:lvl1pPr>
              <a:defRPr sz="825"/>
            </a:lvl1pPr>
          </a:lstStyle>
          <a:p>
            <a:fld id="{7F320AE6-3771-4BDC-AC2E-AA58B5B5328F}" type="slidenum">
              <a:rPr lang="de-DE" smtClean="0"/>
              <a:pPr/>
              <a:t>‹Nr.›</a:t>
            </a:fld>
            <a:endParaRPr lang="de-DE"/>
          </a:p>
        </p:txBody>
      </p:sp>
      <p:sp>
        <p:nvSpPr>
          <p:cNvPr id="12" name="Rechteck 11">
            <a:extLst>
              <a:ext uri="{FF2B5EF4-FFF2-40B4-BE49-F238E27FC236}">
                <a16:creationId xmlns:a16="http://schemas.microsoft.com/office/drawing/2014/main" id="{064E0B5E-3FE4-A841-8ECA-CC9A9E4D7A0A}"/>
              </a:ext>
            </a:extLst>
          </p:cNvPr>
          <p:cNvSpPr/>
          <p:nvPr userDrawn="1"/>
        </p:nvSpPr>
        <p:spPr>
          <a:xfrm>
            <a:off x="0" y="0"/>
            <a:ext cx="5580112" cy="1437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 name="Titel 1"/>
          <p:cNvSpPr>
            <a:spLocks noGrp="1"/>
          </p:cNvSpPr>
          <p:nvPr>
            <p:ph type="title" hasCustomPrompt="1"/>
          </p:nvPr>
        </p:nvSpPr>
        <p:spPr>
          <a:xfrm>
            <a:off x="1873797" y="1869672"/>
            <a:ext cx="5434508" cy="879189"/>
          </a:xfrm>
          <a:prstGeom prst="rect">
            <a:avLst/>
          </a:prstGeom>
        </p:spPr>
        <p:txBody>
          <a:bodyPr anchor="t">
            <a:normAutofit/>
          </a:bodyPr>
          <a:lstStyle>
            <a:lvl1pPr algn="ctr">
              <a:defRPr sz="1800" b="1" cap="none" baseline="0">
                <a:solidFill>
                  <a:schemeClr val="bg1"/>
                </a:solidFill>
                <a:latin typeface="+mj-lt"/>
              </a:defRPr>
            </a:lvl1pPr>
          </a:lstStyle>
          <a:p>
            <a:r>
              <a:rPr lang="de-DE" dirty="0"/>
              <a:t>Der Zwischentitel bleibt in der farbigen Fläche Calibri </a:t>
            </a:r>
            <a:r>
              <a:rPr lang="de-DE" dirty="0" err="1"/>
              <a:t>Bold</a:t>
            </a:r>
            <a:r>
              <a:rPr lang="de-DE" dirty="0"/>
              <a:t> 24 </a:t>
            </a:r>
            <a:r>
              <a:rPr lang="de-DE" dirty="0" err="1"/>
              <a:t>pt</a:t>
            </a:r>
            <a:endParaRPr lang="de-DE" dirty="0"/>
          </a:p>
        </p:txBody>
      </p:sp>
      <p:sp>
        <p:nvSpPr>
          <p:cNvPr id="8" name="Textplatzhalter 2"/>
          <p:cNvSpPr>
            <a:spLocks noGrp="1"/>
          </p:cNvSpPr>
          <p:nvPr>
            <p:ph type="body" idx="1" hasCustomPrompt="1"/>
          </p:nvPr>
        </p:nvSpPr>
        <p:spPr>
          <a:xfrm>
            <a:off x="1882434" y="2517744"/>
            <a:ext cx="5425870" cy="980007"/>
          </a:xfrm>
          <a:prstGeom prst="rect">
            <a:avLst/>
          </a:prstGeom>
        </p:spPr>
        <p:txBody>
          <a:bodyPr anchor="b">
            <a:normAutofit/>
          </a:bodyPr>
          <a:lstStyle>
            <a:lvl1pPr marL="0" indent="0" algn="ctr">
              <a:lnSpc>
                <a:spcPts val="1950"/>
              </a:lnSpc>
              <a:buNone/>
              <a:defRPr sz="1500">
                <a:solidFill>
                  <a:schemeClr val="bg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dirty="0"/>
              <a:t>Untertitel einsetzen Calibri 20 </a:t>
            </a:r>
            <a:r>
              <a:rPr lang="de-DE" dirty="0" err="1"/>
              <a:t>pt</a:t>
            </a:r>
            <a:endParaRPr lang="de-DE" dirty="0"/>
          </a:p>
        </p:txBody>
      </p:sp>
    </p:spTree>
    <p:extLst>
      <p:ext uri="{BB962C8B-B14F-4D97-AF65-F5344CB8AC3E}">
        <p14:creationId xmlns:p14="http://schemas.microsoft.com/office/powerpoint/2010/main" val="56163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8.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626349" y="4961920"/>
            <a:ext cx="2133601" cy="23083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defRPr sz="900">
                <a:solidFill>
                  <a:srgbClr val="FFFFFF"/>
                </a:solidFill>
                <a:latin typeface="Frutiger LT Std 45 Light"/>
                <a:ea typeface="Frutiger LT Std 45 Light"/>
                <a:cs typeface="Frutiger LT Std 45 Light"/>
                <a:sym typeface="Frutiger LT Std 45 Light"/>
              </a:defRPr>
            </a:pPr>
            <a:r>
              <a:rPr sz="900"/>
              <a:t>27.10.2016 Seite </a:t>
            </a:r>
          </a:p>
        </p:txBody>
      </p:sp>
      <p:sp>
        <p:nvSpPr>
          <p:cNvPr id="3" name="Shape 3"/>
          <p:cNvSpPr/>
          <p:nvPr/>
        </p:nvSpPr>
        <p:spPr>
          <a:xfrm>
            <a:off x="5" y="4881969"/>
            <a:ext cx="9144001" cy="261535"/>
          </a:xfrm>
          <a:prstGeom prst="rect">
            <a:avLst/>
          </a:prstGeom>
          <a:solidFill>
            <a:srgbClr val="D9D9D9"/>
          </a:solidFill>
          <a:ln w="12700">
            <a:miter lim="400000"/>
          </a:ln>
        </p:spPr>
        <p:txBody>
          <a:bodyPr lIns="45719" rIns="45719" anchor="ctr"/>
          <a:lstStyle/>
          <a:p>
            <a:pPr algn="ctr">
              <a:defRPr>
                <a:solidFill>
                  <a:srgbClr val="FFFFFF"/>
                </a:solidFill>
              </a:defRPr>
            </a:pPr>
            <a:endParaRPr sz="1800"/>
          </a:p>
        </p:txBody>
      </p:sp>
      <p:sp>
        <p:nvSpPr>
          <p:cNvPr id="9" name="Shape 77"/>
          <p:cNvSpPr>
            <a:spLocks noGrp="1"/>
          </p:cNvSpPr>
          <p:nvPr>
            <p:ph type="sldNum" sz="quarter" idx="4"/>
          </p:nvPr>
        </p:nvSpPr>
        <p:spPr>
          <a:xfrm>
            <a:off x="8100392" y="4899334"/>
            <a:ext cx="497844" cy="207749"/>
          </a:xfrm>
          <a:prstGeom prst="rect">
            <a:avLst/>
          </a:prstGeom>
        </p:spPr>
        <p:txBody>
          <a:bodyPr/>
          <a:lstStyle>
            <a:lvl1pPr>
              <a:defRPr sz="1200" baseline="0">
                <a:solidFill>
                  <a:schemeClr val="bg1"/>
                </a:solidFill>
                <a:latin typeface="arial" charset="0"/>
              </a:defRPr>
            </a:lvl1pPr>
          </a:lstStyle>
          <a:p>
            <a:fld id="{BF90182E-C5CF-BD44-A161-D2109A1C8FC1}" type="slidenum">
              <a:rPr lang="tr-TR" smtClean="0"/>
              <a:pPr/>
              <a:t>‹Nr.›</a:t>
            </a:fld>
            <a:endParaRPr lang="tr-TR" dirty="0"/>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83" r:id="rId3"/>
    <p:sldLayoutId id="2147483680" r:id="rId4"/>
    <p:sldLayoutId id="2147483681" r:id="rId5"/>
    <p:sldLayoutId id="2147483675" r:id="rId6"/>
    <p:sldLayoutId id="2147483682" r:id="rId7"/>
  </p:sldLayoutIdLst>
  <p:transition spd="med"/>
  <p:hf hdr="0" ftr="0" dt="0"/>
  <p:txStyles>
    <p:titleStyle>
      <a:lvl1pPr marL="0" marR="0" indent="0" algn="l" defTabSz="914414" latinLnBrk="0">
        <a:lnSpc>
          <a:spcPct val="100000"/>
        </a:lnSpc>
        <a:spcBef>
          <a:spcPts val="0"/>
        </a:spcBef>
        <a:spcAft>
          <a:spcPts val="0"/>
        </a:spcAft>
        <a:buClrTx/>
        <a:buSzTx/>
        <a:buFontTx/>
        <a:buNone/>
        <a:tabLst/>
        <a:defRPr sz="2400" b="0" i="0" u="none" strike="noStrike" cap="all" spc="0" baseline="0">
          <a:ln>
            <a:noFill/>
          </a:ln>
          <a:solidFill>
            <a:srgbClr val="1A93D7"/>
          </a:solidFill>
          <a:uFillTx/>
          <a:latin typeface="corbel" charset="0"/>
          <a:ea typeface="Rotis SemiSans Bold 65"/>
          <a:cs typeface="Rotis SemiSans Bold 65"/>
          <a:sym typeface="Rotis SemiSans Bold 65"/>
        </a:defRPr>
      </a:lvl1pPr>
      <a:lvl2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2pPr>
      <a:lvl3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3pPr>
      <a:lvl4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4pPr>
      <a:lvl5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5pPr>
      <a:lvl6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6pPr>
      <a:lvl7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7pPr>
      <a:lvl8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8pPr>
      <a:lvl9pPr marL="0" marR="0" indent="0" algn="l" defTabSz="914414" latinLnBrk="0">
        <a:lnSpc>
          <a:spcPct val="100000"/>
        </a:lnSpc>
        <a:spcBef>
          <a:spcPts val="0"/>
        </a:spcBef>
        <a:spcAft>
          <a:spcPts val="0"/>
        </a:spcAft>
        <a:buClrTx/>
        <a:buSzTx/>
        <a:buFontTx/>
        <a:buNone/>
        <a:tabLst/>
        <a:defRPr sz="2800" b="0" i="0" u="none" strike="noStrike" cap="all" spc="0" baseline="0">
          <a:ln>
            <a:noFill/>
          </a:ln>
          <a:solidFill>
            <a:srgbClr val="1A93D7"/>
          </a:solidFill>
          <a:uFillTx/>
          <a:latin typeface="Rotis SemiSans Bold 65"/>
          <a:ea typeface="Rotis SemiSans Bold 65"/>
          <a:cs typeface="Rotis SemiSans Bold 65"/>
          <a:sym typeface="Rotis SemiSans Bold 65"/>
        </a:defRPr>
      </a:lvl9pPr>
    </p:titleStyle>
    <p:bodyStyle>
      <a:lvl1pPr marL="358780" marR="0" indent="-358780" algn="l" defTabSz="914414" latinLnBrk="0">
        <a:lnSpc>
          <a:spcPct val="100000"/>
        </a:lnSpc>
        <a:spcBef>
          <a:spcPts val="600"/>
        </a:spcBef>
        <a:spcAft>
          <a:spcPts val="0"/>
        </a:spcAft>
        <a:buClrTx/>
        <a:buSzTx/>
        <a:buFontTx/>
        <a:buNone/>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1pPr>
      <a:lvl2pPr marL="814398" marR="0" indent="-35719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2pPr>
      <a:lvl3pPr marL="1200169"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3pPr>
      <a:lvl4pPr marL="1657376"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4pPr>
      <a:lvl5pPr marL="2114583"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5pPr>
      <a:lvl6pPr marL="2571790"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6pPr>
      <a:lvl7pPr marL="3028998"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7pPr>
      <a:lvl8pPr marL="3486204"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8pPr>
      <a:lvl9pPr marL="3943412"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9pPr>
    </p:bodyStyle>
    <p:otherStyle>
      <a:lvl1pPr marL="0" marR="0" indent="0"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1pPr>
      <a:lvl2pPr marL="0" marR="0" indent="457207"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2pPr>
      <a:lvl3pPr marL="0" marR="0" indent="914414"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3pPr>
      <a:lvl4pPr marL="0" marR="0" indent="1371620"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4pPr>
      <a:lvl5pPr marL="0" marR="0" indent="1828829"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5pPr>
      <a:lvl6pPr marL="0" marR="0" indent="2286036"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6pPr>
      <a:lvl7pPr marL="0" marR="0" indent="2743243"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7pPr>
      <a:lvl8pPr marL="0" marR="0" indent="3200449"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8pPr>
      <a:lvl9pPr marL="0" marR="0" indent="3657655" algn="l" defTabSz="914414"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tis SemiSans Light 45"/>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AC594C-DBF8-374A-97DA-070153726A3D}"/>
              </a:ext>
            </a:extLst>
          </p:cNvPr>
          <p:cNvSpPr>
            <a:spLocks noGrp="1" noChangeArrowheads="1"/>
          </p:cNvSpPr>
          <p:nvPr>
            <p:ph type="sldNum" sz="quarter" idx="4"/>
          </p:nvPr>
        </p:nvSpPr>
        <p:spPr bwMode="auto">
          <a:xfrm>
            <a:off x="8315324" y="4893809"/>
            <a:ext cx="5238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i="0">
                <a:solidFill>
                  <a:schemeClr val="tx1"/>
                </a:solidFill>
                <a:latin typeface="Calibri" panose="020F0502020204030204" pitchFamily="34" charset="0"/>
                <a:cs typeface="Calibri" panose="020F0502020204030204" pitchFamily="34" charset="0"/>
              </a:defRPr>
            </a:lvl1pPr>
          </a:lstStyle>
          <a:p>
            <a:fld id="{E5A37C9C-D0FB-4FF8-B407-C230EF331233}" type="slidenum">
              <a:rPr lang="de-DE" altLang="de-DE" smtClean="0"/>
              <a:pPr/>
              <a:t>‹Nr.›</a:t>
            </a:fld>
            <a:endParaRPr lang="de-DE" altLang="de-DE" dirty="0"/>
          </a:p>
        </p:txBody>
      </p:sp>
      <p:sp>
        <p:nvSpPr>
          <p:cNvPr id="8" name="Line 13">
            <a:extLst>
              <a:ext uri="{FF2B5EF4-FFF2-40B4-BE49-F238E27FC236}">
                <a16:creationId xmlns:a16="http://schemas.microsoft.com/office/drawing/2014/main" id="{5FDA4D40-D765-304E-BD44-99CA62383589}"/>
              </a:ext>
            </a:extLst>
          </p:cNvPr>
          <p:cNvSpPr>
            <a:spLocks noChangeShapeType="1"/>
          </p:cNvSpPr>
          <p:nvPr userDrawn="1"/>
        </p:nvSpPr>
        <p:spPr bwMode="auto">
          <a:xfrm flipH="1">
            <a:off x="467544" y="4881432"/>
            <a:ext cx="83716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1350"/>
          </a:p>
        </p:txBody>
      </p:sp>
      <p:sp>
        <p:nvSpPr>
          <p:cNvPr id="9" name="Rectangle 21">
            <a:extLst>
              <a:ext uri="{FF2B5EF4-FFF2-40B4-BE49-F238E27FC236}">
                <a16:creationId xmlns:a16="http://schemas.microsoft.com/office/drawing/2014/main" id="{461C00D0-5806-EA45-9589-84B2A806BAB4}"/>
              </a:ext>
            </a:extLst>
          </p:cNvPr>
          <p:cNvSpPr>
            <a:spLocks noChangeArrowheads="1"/>
          </p:cNvSpPr>
          <p:nvPr userDrawn="1"/>
        </p:nvSpPr>
        <p:spPr bwMode="auto">
          <a:xfrm>
            <a:off x="380256" y="4885135"/>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900" b="0" i="0" dirty="0">
                <a:solidFill>
                  <a:schemeClr val="tx1"/>
                </a:solidFill>
                <a:latin typeface="Calibri" panose="020F0502020204030204" pitchFamily="34" charset="0"/>
                <a:cs typeface="Calibri" panose="020F0502020204030204" pitchFamily="34" charset="0"/>
              </a:rPr>
              <a:t>www.kea-bw.de</a:t>
            </a:r>
          </a:p>
        </p:txBody>
      </p:sp>
      <p:sp>
        <p:nvSpPr>
          <p:cNvPr id="13" name="Rectangle 7">
            <a:extLst>
              <a:ext uri="{FF2B5EF4-FFF2-40B4-BE49-F238E27FC236}">
                <a16:creationId xmlns:a16="http://schemas.microsoft.com/office/drawing/2014/main" id="{CB1781FA-8CC7-ED48-BE75-DE085EBB6EB5}"/>
              </a:ext>
            </a:extLst>
          </p:cNvPr>
          <p:cNvSpPr>
            <a:spLocks noChangeArrowheads="1"/>
          </p:cNvSpPr>
          <p:nvPr userDrawn="1"/>
        </p:nvSpPr>
        <p:spPr bwMode="auto">
          <a:xfrm>
            <a:off x="1" y="176882"/>
            <a:ext cx="182564" cy="450641"/>
          </a:xfrm>
          <a:prstGeom prst="rect">
            <a:avLst/>
          </a:prstGeom>
          <a:solidFill>
            <a:srgbClr val="DF8897"/>
          </a:solidFill>
          <a:ln>
            <a:noFill/>
          </a:ln>
          <a:effectLst/>
        </p:spPr>
        <p:txBody>
          <a:bodyPr wrap="none" anchor="ctr"/>
          <a:lstStyle/>
          <a:p>
            <a:endParaRPr lang="de-DE" sz="1350"/>
          </a:p>
        </p:txBody>
      </p:sp>
      <p:pic>
        <p:nvPicPr>
          <p:cNvPr id="15" name="Grafik 14">
            <a:extLst>
              <a:ext uri="{FF2B5EF4-FFF2-40B4-BE49-F238E27FC236}">
                <a16:creationId xmlns:a16="http://schemas.microsoft.com/office/drawing/2014/main" id="{85EE83F2-F8F9-6848-8026-789B73F2969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62664" y="132683"/>
            <a:ext cx="2667346" cy="858943"/>
          </a:xfrm>
          <a:prstGeom prst="rect">
            <a:avLst/>
          </a:prstGeom>
        </p:spPr>
      </p:pic>
      <p:sp>
        <p:nvSpPr>
          <p:cNvPr id="2" name="Textplatzhalter 1"/>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009572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dt="0"/>
  <p:txStyles>
    <p:titleStyle>
      <a:lvl1pPr algn="l" defTabSz="685800" rtl="0" eaLnBrk="1" latinLnBrk="0" hangingPunct="1">
        <a:spcBef>
          <a:spcPct val="0"/>
        </a:spcBef>
        <a:buNone/>
        <a:defRPr sz="1650" kern="1200">
          <a:solidFill>
            <a:schemeClr val="tx1"/>
          </a:solidFill>
          <a:latin typeface="+mj-lt"/>
          <a:ea typeface="+mj-ea"/>
          <a:cs typeface="+mj-cs"/>
        </a:defRPr>
      </a:lvl1pPr>
    </p:titleStyle>
    <p:bodyStyle>
      <a:lvl1pPr marL="257175" indent="-257175" algn="l" defTabSz="685800" rtl="0" eaLnBrk="1" latinLnBrk="0" hangingPunct="1">
        <a:spcBef>
          <a:spcPct val="20000"/>
        </a:spcBef>
        <a:buClr>
          <a:srgbClr val="DF8897"/>
        </a:buClr>
        <a:buSzPct val="80000"/>
        <a:buFont typeface="Wingdings" panose="05000000000000000000" pitchFamily="2" charset="2"/>
        <a:buChar char="n"/>
        <a:defRPr sz="1500" kern="1200">
          <a:solidFill>
            <a:schemeClr val="tx1"/>
          </a:solidFill>
          <a:latin typeface="+mn-lt"/>
          <a:ea typeface="+mn-ea"/>
          <a:cs typeface="+mn-cs"/>
        </a:defRPr>
      </a:lvl1pPr>
      <a:lvl2pPr marL="557213" indent="-214313" algn="l" defTabSz="685800" rtl="0" eaLnBrk="1" latinLnBrk="0" hangingPunct="1">
        <a:spcBef>
          <a:spcPct val="20000"/>
        </a:spcBef>
        <a:buClr>
          <a:srgbClr val="DF8897"/>
        </a:buClr>
        <a:buSzPct val="80000"/>
        <a:buFont typeface="Wingdings" panose="05000000000000000000" pitchFamily="2" charset="2"/>
        <a:buChar char="n"/>
        <a:defRPr sz="1350" kern="1200">
          <a:solidFill>
            <a:schemeClr val="tx1"/>
          </a:solidFill>
          <a:latin typeface="+mn-lt"/>
          <a:ea typeface="+mn-ea"/>
          <a:cs typeface="+mn-cs"/>
        </a:defRPr>
      </a:lvl2pPr>
      <a:lvl3pPr marL="857250" indent="-171450" algn="l" defTabSz="685800" rtl="0" eaLnBrk="1" latinLnBrk="0" hangingPunct="1">
        <a:spcBef>
          <a:spcPct val="20000"/>
        </a:spcBef>
        <a:buClr>
          <a:srgbClr val="DF8897"/>
        </a:buClr>
        <a:buSzPct val="80000"/>
        <a:buFont typeface="Wingdings" panose="05000000000000000000" pitchFamily="2" charset="2"/>
        <a:buChar char="n"/>
        <a:defRPr sz="1350" kern="1200">
          <a:solidFill>
            <a:schemeClr val="tx1"/>
          </a:solidFill>
          <a:latin typeface="+mn-lt"/>
          <a:ea typeface="+mn-ea"/>
          <a:cs typeface="+mn-cs"/>
        </a:defRPr>
      </a:lvl3pPr>
      <a:lvl4pPr marL="1200150" indent="-171450" algn="l" defTabSz="685800" rtl="0" eaLnBrk="1" latinLnBrk="0" hangingPunct="1">
        <a:spcBef>
          <a:spcPct val="20000"/>
        </a:spcBef>
        <a:buClr>
          <a:srgbClr val="DF8897"/>
        </a:buClr>
        <a:buSzPct val="80000"/>
        <a:buFont typeface="Wingdings" panose="05000000000000000000" pitchFamily="2" charset="2"/>
        <a:buChar char="n"/>
        <a:defRPr sz="1350" kern="1200">
          <a:solidFill>
            <a:schemeClr val="tx1"/>
          </a:solidFill>
          <a:latin typeface="+mn-lt"/>
          <a:ea typeface="+mn-ea"/>
          <a:cs typeface="+mn-cs"/>
        </a:defRPr>
      </a:lvl4pPr>
      <a:lvl5pPr marL="1543050" indent="-171450" algn="l" defTabSz="685800" rtl="0" eaLnBrk="1" latinLnBrk="0" hangingPunct="1">
        <a:spcBef>
          <a:spcPct val="20000"/>
        </a:spcBef>
        <a:buClr>
          <a:srgbClr val="DF8897"/>
        </a:buClr>
        <a:buSzPct val="80000"/>
        <a:buFont typeface="Wingdings" panose="05000000000000000000" pitchFamily="2" charset="2"/>
        <a:buChar char="n"/>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hyperlink" Target="https://teams.microsoft.com/l/meetup-join/19%3ameeting_NTg1YWIzOTItZGE3OC00ZjNlLWJkOTQtYjE0MDZmOGE0YzVl%40thread.v2/0?context=%7b%22Tid%22%3a%22faad63e0-cb31-4cc2-815c-64e8226a22a3%22%2c%22Oid%22%3a%22efca7e76-c392-40b8-93fe-43737594532b%22%7d"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NON_Film.mp4"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defTabSz="685800" hangingPunct="1"/>
            <a:fld id="{7F320AE6-3771-4BDC-AC2E-AA58B5B5328F}" type="slidenum">
              <a:rPr lang="de-DE" kern="1200">
                <a:solidFill>
                  <a:prstClr val="black"/>
                </a:solidFill>
                <a:ea typeface="+mn-ea"/>
              </a:rPr>
              <a:pPr defTabSz="685800" hangingPunct="1"/>
              <a:t>1</a:t>
            </a:fld>
            <a:endParaRPr lang="de-DE" kern="1200">
              <a:solidFill>
                <a:prstClr val="black"/>
              </a:solidFill>
              <a:ea typeface="+mn-ea"/>
            </a:endParaRPr>
          </a:p>
        </p:txBody>
      </p:sp>
      <p:sp>
        <p:nvSpPr>
          <p:cNvPr id="4" name="Inhaltsplatzhalter 3"/>
          <p:cNvSpPr>
            <a:spLocks noGrp="1"/>
          </p:cNvSpPr>
          <p:nvPr>
            <p:ph sz="quarter" idx="13"/>
          </p:nvPr>
        </p:nvSpPr>
        <p:spPr>
          <a:xfrm>
            <a:off x="689995" y="973384"/>
            <a:ext cx="6426473" cy="3509963"/>
          </a:xfrm>
        </p:spPr>
        <p:txBody>
          <a:bodyPr>
            <a:normAutofit/>
          </a:bodyPr>
          <a:lstStyle/>
          <a:p>
            <a:pPr marL="0" indent="0">
              <a:buNone/>
            </a:pPr>
            <a:r>
              <a:rPr lang="de-DE" sz="2100" b="1" dirty="0"/>
              <a:t>Gleich geht’s los!</a:t>
            </a:r>
          </a:p>
          <a:p>
            <a:pPr marL="0" indent="0">
              <a:buNone/>
            </a:pPr>
            <a:endParaRPr lang="de-DE" sz="2100" b="1" dirty="0"/>
          </a:p>
          <a:p>
            <a:pPr marL="0" indent="0">
              <a:buNone/>
            </a:pPr>
            <a:r>
              <a:rPr lang="de-DE" sz="2100" b="1" dirty="0"/>
              <a:t>Holen Sie sich doch noch einen Kaffee!</a:t>
            </a:r>
          </a:p>
        </p:txBody>
      </p:sp>
      <p:pic>
        <p:nvPicPr>
          <p:cNvPr id="1026" name="Picture 2" descr="data:image/jpeg;base64,/9j/4AAQSkZJRgABAQAAAQABAAD/2wCEAAkGBxISEhUSExIWFRUXFRcXFRcXFxgYFhUXFxUWFhUXFRUYHiggGBolGxUXITEiJSkrLi4uFx8zODMsNygtLisBCgoKDg0OGw8QGTceHSIrLy0uLS01LTctLSsrLTcuLS0tKys3MS0tLS0tNTEtKy0tLS8tKy0tKy0tKy0rNS0tLf/AABEIAMkA+wMBIgACEQEDEQH/xAAcAAABBAMBAAAAAAAAAAAAAAAABAUGBwECAwj/xABIEAABAwIDBAYGBgcHAwUAAAABAAIDBBEFEiEGMUFRE2FxgZGhByIyUrHRFEJiksHwI0NTcoKi4RUzRGPC0vFzg5MWNLKz4v/EABkBAQEBAQEBAAAAAAAAAAAAAAABAgMEBf/EACURAQACAgEDBAIDAAAAAAAAAAABAgMRIQQSQRMxUWEisQUUI//aAAwDAQACEQMRAD8Ao1ZQsIBZQsIMrCEIBCEIBCEIBCEIBCEIBCEIBCEIBCEIBCEIBCEIBCEIBCEIBCEIBCEIMrCFlBhCEIBCysIBCEIBCEIBCyhBhdqSlfK9scbS57iA0DeSVyTjs/K1tRGXuytJLS69sudpZmJ4AZrlZvMxWZhaxuYg4YxsdU00ZleY3NFswY67m301BAvvG66jqtHG4zDRzulsLt6No0zOkfdoAPGwDndjFV683R5r5aTNuefePLv1GOtLaqwhCF63nCEIQCEIQCEIQCEIQCEIQCEIQCEIQCyhYQCEIQCEIQCELKDCynTCNnauq/uKeSQcwLN++bN81Lqf0R12XPK6OIW3XLneAFvNWKzKbhXqzZXBs/6IoJB+lqJSeOQNaPMFS6l9EWGNteN7/wB6R/wBAWuyU7oecbJVhVL0s8UR3PkY09jnAHyK9PQ+jbC2j/20P8QDviuNfsvQQxSPjpYGva0lrmxsDgRuIcBoVzy/jS0xPtEtVndojSp/SjrBG4aDprdXsOPl+KrRekNlaaKZrxKxjw0gtD2g2voTr2J4fgNGf8PD/wCNnyXk/i8cR01efn9u/V2/1nh5XQvTkuytAd9JTn/tM+SRzbFYe7/CRdzQPgvoen9vL3/TzehX5U+jjDXfqMv7skg8s1kz1nosozqySZnVma4ebb+aenJ3wppCsmu9FLxfoqlp5B7C3xc0n4KO1+wVfF+qEg5xuDv5TZx8FmaS13QjCF1qaZ8bsr2OY7k4Fp8CuSyoQhCAQhCAQhCAQhCDKwhCAQsoQCwsrCBfgmES1cohhbdx110DRxc48Bqr22M9FlJABJOOmk33ePUB+yzd43PWoj6DXRZpQbZyR25Q0287q0KqvcCeQ8lZvWldpFZtOoPGeOPRoAA5aBJayrD2lqZhVl3FZLlwnNeXWMVY9zfT4qaeXI42BOh4dikbMQzC4KYMQp45W5ZAk1NH0Is2T1eGYnd2nguMRk3O53Dp+Hwk5rU3Y3VfoJLcreJAUaxTbCCE5M7XS8GAhtzwBc7RnaVG8X24kDC2RsTS46NjlEkgAIN35LsaP4r9XKZcd7Y5iPhaWrFoS3ZWoymQX5G3lf4J+NUqtwLbCNjg6R2QO9XMRmy211aCDrpuU7ocSbI0OIc2/s5gBnHNrbkrl02C8Y9T4bz5K9/Hk6Gs61r9LC4hgcL28rfFcJYCNy3MWZjRd0/WsGXrTSZJB9W6URyE9Slbz43BNId5HpJK7ktpbpOXniCpbrMtJ91/r0kgxSdhGSVjZG8ntDh+PHioniuxlJMM9PIIXE2sSXRE62Bv67L269BuTvtY/KzM02UfwnaJpAZKxpHA2GnaOPat4uryX5mHK+GK8QhuLYVNTSGOZha7eOLXDg5jtzh2JErhxOhjq6OoYf1MbpY3EgmNzWlxAd7jgLePIKn17YncRMOP0whdqemfIcrGOe7k0Fx8AnA7NVts30Se3/Sf8LKhpQuksTmktc0tcN4IsR2g7logwhCEAsrCEAsrCEAhCEC/BsTkppRLG4hw8+oq4MH2/ppgGyyCN5uMwuGm1t9wC3fx6+RVJNW8aD0W159trg5p4g3BXZtU3jp8PFefcNxienN4ZXx9QPq97Tp5KXYf6Qalv97FHL1gmN3fa48lmaxLXctOeDMLtN+r5HconjEUrXZhHI6265OS/n5BJqT0hUp0eyaI88rXjxab+ScotpqCT/FxXP7RrmHxe3RZ9ODuQqLY2armc+R3RsvvI9Z2tzlHAXJ1KklFsTh8Ni/NIftOPwbYJ8glpn+xPTu/dnYfIuS1lETuAP7rgfxKtonWoInnk30GA0gcHMp2Nsbh2WxB4EHeCpNSRRM1yi/Pj3lN/wDZ8lhZjz3H8Ft9Dl/Yv+65ef07uvdByqKxlky1tfbc7xsujsOlP6mT7jiPgt24bUD2YHDsZb4rHo3+V76mZ2KvvYx35bwlUMrzqWgeJSz+xKkm/RG/Nzmj4ldnbPzgXe+KMfblaPmsziyzxtqL0IH1A3HyXJzgeKWiip2mzq1hPKJr5T/KmzF8Yw+C7XNqJXWByOIgBBvY+9b1T4LMdNeeLLOWPCJbb18dhEHAuPAb/BM+F7HVFhNUEUsO/PPdrnD/AC4fbee4DrT5Ntz0RcKOlgpub2tD5Xdsrru71Fp8Rlnma6V7pCXtuXkm+o3817MWKtK6hwvebTtYFPA2po6mlpGvIaxos7SSZ8mjXSEaNaN4YNwFyeCU7LehiMBr6pxkdxYLtYD3au8uxLfQXDmlq38PV+LvmVPdsNrqXDYukmdqb5Ixq+Qjg0cuZ3C67ObOE7KU9O3KyNrWjgAAPAJzDIG6XYPBeb9qPSxiFW4iN/0ePg2P2rfakOt+yyiBxqpvf6TNfn0r7+N0HqzaHY+hr48s0TXaeq8aPb+68ajs3HivOHpD2ImwufI454X3MMtvaA3tcODxcX57+yR+jv0i1DJRDM/MD7LjvNtS13PS9j1cb6W9trhLMUwyVgAL8hkhPFsrAS2x4X1aepxQeUlhZQg2yrLWIRdAphos3/KdaXZ3Px8/6JspJrFSnCKvcgKfYbNx/m/ol0fo7B4/zH5KTYdUggJ7gegrDabYttNTOmB1a5oOpOjjb4kKGRbwrv23h6SgqG8mB33HNf8A6VRwOqDYraIEmwK1KUxaAAe0fJBnIWute54pXCN4SWE3eUpg3oHWhgaS3Mxp14gFSOLBYOETPD5JqwmIXIPA/JSGk33Glv8AnXxU0bbU2DRAi7bfuueB5FPMWCxW+uP+7L/uXFmm88U7Up9UK6Nk8eCR85P/ADS/712jwSHi1x7ZJD8XJXE5bF2vUg5R4PB+zB7dfiukdJEDpGwAcmhKAVgceSmjbaLTcLBVLt7UE1soDjYNY067/UBN/vFW2zcqX2nkz1c7v8xw+6cv4Khqy26vzuXTDWfpW9RLvugu/BaiQ/iP+Urw5ozSEbmwykdpZkH/AM0FtehmQQ0k8x4uaBzJGfQeISXG9nG1kzp6j13nQXAIa0bmtB3NHzO8rbYVhZRRjmXO8Tb4BSDpkERGwtN+yb9xvyWRsLTfsm/cb8lLenKz9JPNBEJdj6eIGXIB0YL72aLZBmve3UrB9HMhNI3NyHwUZ2gqnOjEDTd0xyW5MuC89lrN/iU0w6AU1IeFmadpFh52QVyzYyH9n/KPkun/AKOi/Z+Q+Skwr3+8Vn+0X+8UHl9CwhBs11k64fV2TQukTrFBYeD4kNNVLKKrBCq3DJd3rWU0wl7bD9IPFBKK1olhkj9+N7PvNLfxVBXV7Uzm/tB4hUvj1L0VRNGBYNleG23ZcxLbd1kCRdINLlcyNEX0sg7Uu8pfC1N9IPW7k5wlA+YQ/XXq/AXUjhsLfBRahkse8XUipxe3Xv8AldA9077jTXn+KcqUnL8E0UBsbajz8OSeIjog70xXbik8bkoYgUALVhW7CtWhBu51gSeAVGVEhc4uO9zi7vJufirk2gm6OlmcDr0bgO0iw8yqdmj3Httz5d4+RQJN5Tph7LQ1D/sMYP45W/g1NYbqpDhEGaAs/aVETO4BxP4ILFwduSCJnKNoPblF/NK+mWxmg5nwK1NRBzPgUGOmXOaqDWlzjYDf/QcT1Ld1XABck+CX4NgpqHiV7S2Npuxp3k++7r5Dh2oNtksFfJIamYWJFmNP1GDcO3ies9ScdrMRFxC07tX9v1R4a94Tji+KR0rA36x9kDgPePUoe+thJJIcSdSTxJ4lBz6VZ6Vb/TYPdcj6bT+65B5wQhZQCyAsIzIO0d0thrcu8prLisIJFHtEG8Cfh5poxKs6aR0lst7XF77gBfySRAQdY38Fs5cWrYhB3pfaCcmtTTAfWCcGykIHzDzYhSOAiwPJRWgqNRdSOkeLXsUD5SHW/WnlpBFkxwOTtA7TkgWRkJQxI4N/4pY1B1YtmlajctWFAxbfVGWkLffe1vgc3+lVpb5fnqUy9JFUP0Ud7e0//SD8VXv9qAaZfz2IO5Z63eFNtnKYdFCeb5pD/CGxDzJ8FX0ted4AA/JUtxKudTsp4xJI2RlLGXNaGn15byuzhwLfrDr8UEycVqASbC5J3AbymvYz6fWHWJnRftSHMPcNQ/usOvgrYwTZ2OEZjq7iTv7uQQMuz2yxJEk3DUN4DrPM/nrMgxjF46RltC8j1WfieQSHH9p2w3jis5+4n6rO3merxUGnqS9xc8lzjqSd5QdK2rfK8vebuO/8ABwC4IzhGcIMXRdBkHJY6TqQUahKqaic+OWQezGGX7XuytHxPckpCDCEIQCEIRQgIQg69HfULZzFindwSuOx0KIRt0PenEpNPT8luJtLFA5UDtVJ6J/qqDUdTlc7r1T3S4u3jfuQTWjeC7uT1C4WGqranxkipGpLCwi1tb3Uip9potAcwI+z3c0ExiclYkVd43tZl6MxFwyytMgt7TNxHmE+U+1UR+q8cyQ2w/mQSarq2xsdI82axpc48gBcraF4cARuNiO9QPaDaYTRmFkTi17mtcbgHJe7xpuu0EX+0nhu0+gDYwCQLDNz0Glh1eKCIbeVofVOA3Ms3nu1PmSoq6nLnWYCSeABJPYAp7ieCUUDjJUzFz3kuyl1tXG5s1gzEaptdtKxv6Ojpw25sLtF3djG6u7zwQMOCYJJPUQwFjwJJGNcS0izSfWOo90OPcrpwv0dCapkq6oXzvJZEPZawWbGH+8QwNFt2/emr0OYTJUVMldUOz9CDHGNMjZHD1gANLtYdf8Aq87qb7X7dU1D+jzB8x9mMHdpoZHAHIO4nkCgfJHwUkRe8tjY0ak2AAVS7cek6SYOioyY49xl3SP55fcH83YoxtFjU1Y7paqYlo9iP+6ibqRZrXXe87/Wy89QmKSdjicuulhYWHcLk2QJKTE5oiXRyOYSbmxu1xPFzDoT2hSnCtswdKhmX/MZct/iZq4dov2BRCSOx4da0kl4Dd+bqSaifdbsMjXtDmkOadQQQQewhdMiqrBMZlpngx6tJu+M+y//AGu+0O+40VpYXXx1EbZYzdpuCD7TXD2mOHAi47iDxSEiJhsWLHRJTZFlVVbsS3pG1NMNXyMjkiHvPgk6QMHW5uZo6yFjGMCDx0sAuCCSB436v6qPUVU6J7ZGGzmm4Vn4PWx1Q6WEhspN5YjYNkdxcODXneeDiSRYkghVT2kaFYViYxs7FMdB0b7kHSwB+0LabrblDcTwSWE2cLjgeBHMEXB7igbEIKEUIQtrIMNNjdLhqMwSFd6WbKddx3oh4/s95aHNs4HkdfApJNSOG9rh3JbhFZ0bsh9k/kKVdAHNBGuiCvCbFDJTdSyvoxvLR4JtdQMv7IQJaefcdNF2dWEG+n55pYzDY+AI7yiTCWk6F3xQJWes7Mdefj1JzElhYDTiukGAkNuc4HMi1u8pa3Cxa1yR3XQcKMtBvppxI06k54RRCSa53XzWG4Af1suTaFjQBr5KS4NQhrb891+Q/PwQJ8cpaQXmnZFyLntFzy379NAFGssk7SKaEU1PufKWiO4JA9s6Nbrv4ceRm9LgsbpM7x0juGbcOxu7xupSzDGFhY9jXNcLFrgC0jkWnQoK8rttW0tMzD8NuyOMWdORZ8jjq90bTq0Ek6nXgALAqFSG5zZiXXzZrm5J1JJvv+asraD0cQyAupj0L+DDcxHqtvZ3aDkqzr6OWCR0MseSQbxzB3Oadzmnn+IQbOnHtFzLn3YWuf3vlFvC6Sz4hnsLWF95Nz5AN8Ak07rGy0bETuF+oC58EHWbXXekkjSnOTDpsmYR6jgbXI7B+KcKHDmiznjXfrbTuQR4UkhbmDdPAnsUu9H1QW1Zpx7M0btP8yJpkY7tyh7f4k2YjMBoNyfvRZhbn1ElYR+jp43gHnNI3Ixo5nK4k8rjmgmQatsq3DEWQef0ooqx8Tg9jrEeB6iOISdZQWPgu1sU4DJ2gPtYE6HTdkktfsBvbhZPLqEPBDSHA/VdYOO/e32XHrab8wqfT5g+0ssNmuOdnI7wgkWJbIRvJy3jcN7XA8fPyUZrdl6hlyG5gOXyVg4PtLFKAA8fuusQO527uTvZjuFv3HaG/Nrr/FBSDoXNNnNIPIhaq46vZ9km6QAixaXNLHNI1Ba4Zhv56JbBs1T1Ay1NNGHj9bEW5ZOvKDmY7qtbr4AKPRZXDWeiunP9297e+/xTZP6I5vqS37W/IoK6p5dLHhuUkwLGMvqk6fBOE3ovrW+yWHvI/BJTsDiTP1DX9jh8QQUEkexsjLixTXJStSekwvEITZ1LKB1WcPC65/S6iN1nQyAX+tG8DxtZApgozfQhL4KCW1gLjjq7j+6bpujxVubUNHabfFOT6240A3ftG/NBs+iI1yetp73+pdTC4D2bePxXDD6jM7K21zuGYXPUBxT7W0MrI2u6N9ybZczXHXiGtFx3oGzDcMfK+7r5ePZfd+etS2OmsANAPguWG0jw0DKb8TuufjbuTtDhzj7R7h80C7Z2mYQXDWxt1X4p5dAE0wvEYytFuxbfTJBvQLnx9ShnpOwRk1G+Yi0kAMjHcco1kZfk5oPeAeCmMExIuQoXt5jQmjfRxa3IFQ8eyxlwXRg8ZHWsQPZBJNjYEIRJsjTvaCMwJ1BDiT4G48kpiZGwZQ1u61rAX7bWW8lXwHcLpJ0Usri2KN0juIY0ud5INq6qNrAbhwUfqqvgPz1Kd0no9xCotma2nZxdK67rdUbbm/bZSPDNicNo7OlJq5h7wHRg9UY0+8XIK52U2IqMQIkP6GnGrpnCwI49ED7Z69w56WNkSxwxRMpaZuWCPdzkdxe48T8+xOGIYg+XQ+qwbmDcOV+aRCNSDeyLIUdCUuEa2yKjzWhAWwCDWyF0yoyINGPINwSDzCfsL2qmisHeuPA/1TEWrFkFnYVtfDJYF2U8jopFBWNdqCCqOSqlxGWP2JHDqvceBQXpDVOG5xHelkWIyDiD2hU7Q7bTs0e0PHgVIKHbyE+21ze6/wAEFmsxd3Ft+8pTFi7eLSPD5KDUm1FM/dK2/Imx807Q17HbnA9hQS6PFIjvPiP6pQyeB3ud/wDwok2cLdrwgl30WB31GHwR/ZFOf1LP5fmos13WurXu4OPiglEeEQjdEB4fNdxQRjdH5BRVs8nvnxW7auX33eKCUfRRwjt4Lk/Diefko+K2X33eK2+my++7xQP7MHHLxI+aVNoso3N7zbzAKipqpOMh8UnqMQa0Fz5gAN5LxYdpugdsVwaea7XVrIIzvbCw5yORmLwfuhqa6fY3D4xZ08rx7oc0N69A2/mmKq2yomfrukP2Gl3827zTRU7fX0hpz2yO/wBLb3+8gsCDD8Ni9ilDzzfd/wD9hI8lvWbWMhtGOjjPBjRd3cxvxtZVvTvxKs3vMTD7gyDuI9Y+Kk2CbNxwC9ruO9x3koHd2ISzauLgDwJ/AaDzWmVdwxBagT5UZV1LVqQg0siy3ssWQQmu2KpZNcmU8wmCs9HJ/Vy9zgrDCygqGq2Kq2bmB3YU1z4ROz2onjuKvNJarcgowxW3iyx0SsHaDioZUb0CAwLU06VhZQIugKx0JS4rUoEYYRzXWOV7dxI8vgupWCgUwY1Us3Sv++fgUvi2sq2/rHHtDT+CZ1kIJHHtvVDiPuj8ClDNvKjk37p/3KLBbtQSsbe1Hut+6f8Actv/AF5U+6PD/wDSjDF3YgfXba1h3adw/quT9pK5/wCst4fgAkMScqL2ggTNkq5DrNKT9lzh8E4QbM1UxBeJH23GRzjbszm4U5wH2QpCxBA6DYJ2+R4HU0fipHRbMQRWLWZjfUnfax3eSfQtggQxU727j1G9joN1gLa8T/Rd2B9vWsdeGlx28/Dcu6ygRiJ4vbW+65JyjTQj624a9vacgPuL2sL369NPz8rpUVqUCOQvPs2tx0II6t+l93etXdIDwOunZ/Tf3paVo5AiPSGw00te353dSUALcrVB/9k=">
            <a:extLst>
              <a:ext uri="{FF2B5EF4-FFF2-40B4-BE49-F238E27FC236}">
                <a16:creationId xmlns:a16="http://schemas.microsoft.com/office/drawing/2014/main" id="{AB47A156-6D47-49BA-BA28-851CEC021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407" y="2342094"/>
            <a:ext cx="2497187" cy="1999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33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0CA023B-52A3-4B80-BC9E-9B7CB93587B6}"/>
              </a:ext>
            </a:extLst>
          </p:cNvPr>
          <p:cNvSpPr>
            <a:spLocks noGrp="1"/>
          </p:cNvSpPr>
          <p:nvPr>
            <p:ph type="body" sz="quarter" idx="12"/>
          </p:nvPr>
        </p:nvSpPr>
        <p:spPr/>
        <p:txBody>
          <a:bodyPr/>
          <a:lstStyle/>
          <a:p>
            <a:r>
              <a:rPr lang="de-DE" dirty="0"/>
              <a:t>Aktuelle Projekte</a:t>
            </a:r>
          </a:p>
        </p:txBody>
      </p:sp>
      <p:sp>
        <p:nvSpPr>
          <p:cNvPr id="3" name="Textplatzhalter 2">
            <a:extLst>
              <a:ext uri="{FF2B5EF4-FFF2-40B4-BE49-F238E27FC236}">
                <a16:creationId xmlns:a16="http://schemas.microsoft.com/office/drawing/2014/main" id="{3D365667-3CFC-4695-A0F4-62539204B4EA}"/>
              </a:ext>
            </a:extLst>
          </p:cNvPr>
          <p:cNvSpPr>
            <a:spLocks noGrp="1"/>
          </p:cNvSpPr>
          <p:nvPr>
            <p:ph type="body" sz="quarter" idx="11"/>
          </p:nvPr>
        </p:nvSpPr>
        <p:spPr/>
        <p:txBody>
          <a:bodyPr/>
          <a:lstStyle/>
          <a:p>
            <a:endParaRPr lang="de-DE"/>
          </a:p>
        </p:txBody>
      </p:sp>
      <p:sp>
        <p:nvSpPr>
          <p:cNvPr id="4" name="Textfeld 3">
            <a:extLst>
              <a:ext uri="{FF2B5EF4-FFF2-40B4-BE49-F238E27FC236}">
                <a16:creationId xmlns:a16="http://schemas.microsoft.com/office/drawing/2014/main" id="{D60ECA2B-E9EA-4372-AFAE-10EE90BAE4AA}"/>
              </a:ext>
            </a:extLst>
          </p:cNvPr>
          <p:cNvSpPr txBox="1"/>
          <p:nvPr/>
        </p:nvSpPr>
        <p:spPr>
          <a:xfrm>
            <a:off x="2947214" y="1995686"/>
            <a:ext cx="52251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dirty="0" err="1">
                <a:latin typeface="Corbel" panose="020B0503020204020204" pitchFamily="34" charset="0"/>
              </a:rPr>
              <a:t>Energiesprong</a:t>
            </a:r>
            <a:r>
              <a:rPr lang="de-DE" dirty="0">
                <a:latin typeface="Corbel" panose="020B0503020204020204" pitchFamily="34" charset="0"/>
              </a:rPr>
              <a:t> (2 Sanierungsprojekte nach dem </a:t>
            </a:r>
            <a:r>
              <a:rPr lang="de-DE" dirty="0" err="1">
                <a:latin typeface="Corbel" panose="020B0503020204020204" pitchFamily="34" charset="0"/>
              </a:rPr>
              <a:t>Energiesprong</a:t>
            </a:r>
            <a:r>
              <a:rPr lang="de-DE" dirty="0">
                <a:latin typeface="Corbel" panose="020B0503020204020204" pitchFamily="34" charset="0"/>
              </a:rPr>
              <a:t> Prinzip in Planung)</a:t>
            </a:r>
          </a:p>
        </p:txBody>
      </p:sp>
      <p:pic>
        <p:nvPicPr>
          <p:cNvPr id="6" name="Grafik 5">
            <a:extLst>
              <a:ext uri="{FF2B5EF4-FFF2-40B4-BE49-F238E27FC236}">
                <a16:creationId xmlns:a16="http://schemas.microsoft.com/office/drawing/2014/main" id="{C340ED09-705A-41D9-83D1-91DF94BC4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87574"/>
            <a:ext cx="1997191" cy="994617"/>
          </a:xfrm>
          <a:prstGeom prst="rect">
            <a:avLst/>
          </a:prstGeom>
        </p:spPr>
      </p:pic>
      <p:sp>
        <p:nvSpPr>
          <p:cNvPr id="7" name="Rechteck 6">
            <a:extLst>
              <a:ext uri="{FF2B5EF4-FFF2-40B4-BE49-F238E27FC236}">
                <a16:creationId xmlns:a16="http://schemas.microsoft.com/office/drawing/2014/main" id="{5765348F-0A32-4FDA-8E36-0F3F3D6D772A}"/>
              </a:ext>
            </a:extLst>
          </p:cNvPr>
          <p:cNvSpPr/>
          <p:nvPr/>
        </p:nvSpPr>
        <p:spPr>
          <a:xfrm>
            <a:off x="2915816" y="3075806"/>
            <a:ext cx="5760640" cy="1846659"/>
          </a:xfrm>
          <a:prstGeom prst="rect">
            <a:avLst/>
          </a:prstGeom>
        </p:spPr>
        <p:txBody>
          <a:bodyPr wrap="square">
            <a:spAutoFit/>
          </a:bodyPr>
          <a:lstStyle/>
          <a:p>
            <a:r>
              <a:rPr lang="de-DE" dirty="0">
                <a:latin typeface="Corbel" panose="020B0503020204020204" pitchFamily="34" charset="0"/>
              </a:rPr>
              <a:t>Das Quartier um die Bolzstraße stellt sich neu auf - Integrierte ressourceneffiziente Stadtentwicklung im Heilbronner Süden.</a:t>
            </a:r>
          </a:p>
          <a:p>
            <a:endParaRPr lang="de-DE" sz="600" dirty="0">
              <a:latin typeface="Corbel" panose="020B0503020204020204" pitchFamily="34" charset="0"/>
            </a:endParaRPr>
          </a:p>
          <a:p>
            <a:r>
              <a:rPr lang="de-DE" dirty="0">
                <a:latin typeface="Corbel" panose="020B0503020204020204" pitchFamily="34" charset="0"/>
              </a:rPr>
              <a:t>Verbundprojekt im Rahmen der BMBF-Fördermaßnahme </a:t>
            </a:r>
            <a:br>
              <a:rPr lang="de-DE" dirty="0">
                <a:latin typeface="Corbel" panose="020B0503020204020204" pitchFamily="34" charset="0"/>
              </a:rPr>
            </a:br>
            <a:r>
              <a:rPr lang="de-DE" dirty="0">
                <a:latin typeface="Corbel" panose="020B0503020204020204" pitchFamily="34" charset="0"/>
              </a:rPr>
              <a:t>"Ressourceneffiziente Stadtquartiere für die Zukunft" (RES:Z</a:t>
            </a:r>
            <a:r>
              <a:rPr lang="de-DE" sz="1600" dirty="0">
                <a:latin typeface="Corbel" panose="020B0503020204020204" pitchFamily="34" charset="0"/>
              </a:rPr>
              <a:t>)</a:t>
            </a:r>
          </a:p>
        </p:txBody>
      </p:sp>
      <p:pic>
        <p:nvPicPr>
          <p:cNvPr id="8" name="Picture 2" descr="Picture 2">
            <a:extLst>
              <a:ext uri="{FF2B5EF4-FFF2-40B4-BE49-F238E27FC236}">
                <a16:creationId xmlns:a16="http://schemas.microsoft.com/office/drawing/2014/main" id="{42074384-B0E7-49C4-A7AD-EC6DF209EF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945" y="3435846"/>
            <a:ext cx="1826599" cy="737399"/>
          </a:xfrm>
          <a:prstGeom prst="rect">
            <a:avLst/>
          </a:prstGeom>
          <a:ln w="12700">
            <a:miter lim="400000"/>
          </a:ln>
        </p:spPr>
      </p:pic>
      <p:pic>
        <p:nvPicPr>
          <p:cNvPr id="10" name="Grafik 9">
            <a:extLst>
              <a:ext uri="{FF2B5EF4-FFF2-40B4-BE49-F238E27FC236}">
                <a16:creationId xmlns:a16="http://schemas.microsoft.com/office/drawing/2014/main" id="{3E066BA0-644F-4197-B7FD-4558D9797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207" y="1779662"/>
            <a:ext cx="2604073" cy="1099996"/>
          </a:xfrm>
          <a:prstGeom prst="rect">
            <a:avLst/>
          </a:prstGeom>
        </p:spPr>
      </p:pic>
      <p:sp>
        <p:nvSpPr>
          <p:cNvPr id="11" name="Textfeld 10">
            <a:extLst>
              <a:ext uri="{FF2B5EF4-FFF2-40B4-BE49-F238E27FC236}">
                <a16:creationId xmlns:a16="http://schemas.microsoft.com/office/drawing/2014/main" id="{9CC116BF-6003-411F-BC75-655EE84996C3}"/>
              </a:ext>
            </a:extLst>
          </p:cNvPr>
          <p:cNvSpPr txBox="1"/>
          <p:nvPr/>
        </p:nvSpPr>
        <p:spPr>
          <a:xfrm>
            <a:off x="2937600" y="1347614"/>
            <a:ext cx="42986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dirty="0">
                <a:latin typeface="Corbel" panose="020B0503020204020204" pitchFamily="34" charset="0"/>
              </a:rPr>
              <a:t>Partner der IW2050 </a:t>
            </a:r>
          </a:p>
        </p:txBody>
      </p:sp>
    </p:spTree>
    <p:extLst>
      <p:ext uri="{BB962C8B-B14F-4D97-AF65-F5344CB8AC3E}">
        <p14:creationId xmlns:p14="http://schemas.microsoft.com/office/powerpoint/2010/main" val="31686389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D35238ED-EE5D-4FDD-ACF6-5FAC04D3F2C0}"/>
              </a:ext>
            </a:extLst>
          </p:cNvPr>
          <p:cNvSpPr>
            <a:spLocks noGrp="1"/>
          </p:cNvSpPr>
          <p:nvPr>
            <p:ph type="body" sz="quarter" idx="12"/>
          </p:nvPr>
        </p:nvSpPr>
        <p:spPr>
          <a:xfrm>
            <a:off x="539553" y="627012"/>
            <a:ext cx="3514725" cy="360561"/>
          </a:xfrm>
        </p:spPr>
        <p:txBody>
          <a:bodyPr/>
          <a:lstStyle/>
          <a:p>
            <a:r>
              <a:rPr lang="en-US" dirty="0"/>
              <a:t>PV-Anlage</a:t>
            </a:r>
          </a:p>
        </p:txBody>
      </p:sp>
      <p:pic>
        <p:nvPicPr>
          <p:cNvPr id="5" name="Grafik 4" descr="Ein Bild, das Text, Karte enthält.&#10;&#10;Automatisch generierte Beschreibung">
            <a:extLst>
              <a:ext uri="{FF2B5EF4-FFF2-40B4-BE49-F238E27FC236}">
                <a16:creationId xmlns:a16="http://schemas.microsoft.com/office/drawing/2014/main" id="{9ACE032E-D8CC-43EB-A834-9E471FBC6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766233" y="1371600"/>
            <a:ext cx="4246034" cy="2388394"/>
          </a:xfrm>
          <a:prstGeom prst="rect">
            <a:avLst/>
          </a:prstGeom>
          <a:noFill/>
          <a:ln>
            <a:solidFill>
              <a:schemeClr val="bg1">
                <a:lumMod val="65000"/>
              </a:schemeClr>
            </a:solidFill>
          </a:ln>
        </p:spPr>
      </p:pic>
      <p:sp>
        <p:nvSpPr>
          <p:cNvPr id="12" name="Text Placeholder 3">
            <a:extLst>
              <a:ext uri="{FF2B5EF4-FFF2-40B4-BE49-F238E27FC236}">
                <a16:creationId xmlns:a16="http://schemas.microsoft.com/office/drawing/2014/main" id="{81ABD9AE-FC7E-4A14-8964-6238F7D1D3C1}"/>
              </a:ext>
            </a:extLst>
          </p:cNvPr>
          <p:cNvSpPr>
            <a:spLocks noGrp="1"/>
          </p:cNvSpPr>
          <p:nvPr>
            <p:ph type="body" sz="quarter" idx="11"/>
          </p:nvPr>
        </p:nvSpPr>
        <p:spPr>
          <a:xfrm>
            <a:off x="612403" y="4899670"/>
            <a:ext cx="4103613" cy="225132"/>
          </a:xfrm>
        </p:spPr>
        <p:txBody>
          <a:bodyPr/>
          <a:lstStyle/>
          <a:p>
            <a:endParaRPr lang="en-US"/>
          </a:p>
        </p:txBody>
      </p:sp>
      <p:pic>
        <p:nvPicPr>
          <p:cNvPr id="2" name="Grafik 1">
            <a:extLst>
              <a:ext uri="{FF2B5EF4-FFF2-40B4-BE49-F238E27FC236}">
                <a16:creationId xmlns:a16="http://schemas.microsoft.com/office/drawing/2014/main" id="{7811D1F1-00B3-459B-BDAD-BB90807CFC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64089" y="1419622"/>
            <a:ext cx="3096344" cy="2428973"/>
          </a:xfrm>
          <a:prstGeom prst="rect">
            <a:avLst/>
          </a:prstGeom>
        </p:spPr>
      </p:pic>
    </p:spTree>
    <p:extLst>
      <p:ext uri="{BB962C8B-B14F-4D97-AF65-F5344CB8AC3E}">
        <p14:creationId xmlns:p14="http://schemas.microsoft.com/office/powerpoint/2010/main" val="12096528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ieren 23"/>
          <p:cNvGrpSpPr/>
          <p:nvPr/>
        </p:nvGrpSpPr>
        <p:grpSpPr>
          <a:xfrm>
            <a:off x="2904445" y="1005576"/>
            <a:ext cx="3885239" cy="3888972"/>
            <a:chOff x="5520460" y="1785553"/>
            <a:chExt cx="5180319" cy="5185296"/>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20460" y="1785553"/>
              <a:ext cx="5180319" cy="5185296"/>
            </a:xfrm>
            <a:prstGeom prst="rect">
              <a:avLst/>
            </a:prstGeom>
          </p:spPr>
        </p:pic>
        <p:sp>
          <p:nvSpPr>
            <p:cNvPr id="17" name="Rechteck 16"/>
            <p:cNvSpPr/>
            <p:nvPr/>
          </p:nvSpPr>
          <p:spPr>
            <a:xfrm>
              <a:off x="6876796" y="4910158"/>
              <a:ext cx="864096" cy="307776"/>
            </a:xfrm>
            <a:prstGeom prst="rect">
              <a:avLst/>
            </a:prstGeom>
          </p:spPr>
          <p:txBody>
            <a:bodyPr wrap="square">
              <a:spAutoFit/>
            </a:bodyPr>
            <a:lstStyle/>
            <a:p>
              <a:r>
                <a:rPr lang="de-DE" sz="900" dirty="0">
                  <a:solidFill>
                    <a:schemeClr val="accent1"/>
                  </a:solidFill>
                </a:rPr>
                <a:t>2012</a:t>
              </a:r>
            </a:p>
          </p:txBody>
        </p:sp>
        <p:sp>
          <p:nvSpPr>
            <p:cNvPr id="18" name="Rechteck 17"/>
            <p:cNvSpPr/>
            <p:nvPr/>
          </p:nvSpPr>
          <p:spPr>
            <a:xfrm>
              <a:off x="5560689" y="3293286"/>
              <a:ext cx="979144" cy="307776"/>
            </a:xfrm>
            <a:prstGeom prst="rect">
              <a:avLst/>
            </a:prstGeom>
          </p:spPr>
          <p:txBody>
            <a:bodyPr wrap="square">
              <a:spAutoFit/>
            </a:bodyPr>
            <a:lstStyle/>
            <a:p>
              <a:r>
                <a:rPr lang="de-DE" sz="900" dirty="0">
                  <a:solidFill>
                    <a:srgbClr val="1A93D7"/>
                  </a:solidFill>
                </a:rPr>
                <a:t>2015</a:t>
              </a:r>
            </a:p>
          </p:txBody>
        </p:sp>
        <p:sp>
          <p:nvSpPr>
            <p:cNvPr id="21" name="Rechteck 20"/>
            <p:cNvSpPr/>
            <p:nvPr/>
          </p:nvSpPr>
          <p:spPr>
            <a:xfrm>
              <a:off x="6246504" y="2560629"/>
              <a:ext cx="936104" cy="307776"/>
            </a:xfrm>
            <a:prstGeom prst="rect">
              <a:avLst/>
            </a:prstGeom>
          </p:spPr>
          <p:txBody>
            <a:bodyPr wrap="square">
              <a:spAutoFit/>
            </a:bodyPr>
            <a:lstStyle/>
            <a:p>
              <a:r>
                <a:rPr lang="de-DE" sz="900" dirty="0">
                  <a:solidFill>
                    <a:srgbClr val="FFCC00"/>
                  </a:solidFill>
                </a:rPr>
                <a:t>zukünftig</a:t>
              </a:r>
            </a:p>
          </p:txBody>
        </p:sp>
        <p:sp>
          <p:nvSpPr>
            <p:cNvPr id="22" name="Rechteck 21"/>
            <p:cNvSpPr/>
            <p:nvPr/>
          </p:nvSpPr>
          <p:spPr>
            <a:xfrm>
              <a:off x="9396535" y="3387245"/>
              <a:ext cx="1224135" cy="307776"/>
            </a:xfrm>
            <a:prstGeom prst="rect">
              <a:avLst/>
            </a:prstGeom>
          </p:spPr>
          <p:txBody>
            <a:bodyPr wrap="square">
              <a:spAutoFit/>
            </a:bodyPr>
            <a:lstStyle/>
            <a:p>
              <a:r>
                <a:rPr lang="de-DE" sz="900" dirty="0">
                  <a:solidFill>
                    <a:srgbClr val="9F00C4"/>
                  </a:solidFill>
                </a:rPr>
                <a:t>2014</a:t>
              </a:r>
            </a:p>
          </p:txBody>
        </p:sp>
        <p:sp>
          <p:nvSpPr>
            <p:cNvPr id="23" name="Rechteck 22"/>
            <p:cNvSpPr/>
            <p:nvPr/>
          </p:nvSpPr>
          <p:spPr>
            <a:xfrm>
              <a:off x="8018072" y="2853016"/>
              <a:ext cx="1057665" cy="307776"/>
            </a:xfrm>
            <a:prstGeom prst="rect">
              <a:avLst/>
            </a:prstGeom>
          </p:spPr>
          <p:txBody>
            <a:bodyPr wrap="square">
              <a:spAutoFit/>
            </a:bodyPr>
            <a:lstStyle/>
            <a:p>
              <a:r>
                <a:rPr lang="de-DE" sz="900" dirty="0">
                  <a:solidFill>
                    <a:srgbClr val="92D050"/>
                  </a:solidFill>
                </a:rPr>
                <a:t>2016</a:t>
              </a:r>
            </a:p>
          </p:txBody>
        </p:sp>
      </p:grpSp>
      <p:pic>
        <p:nvPicPr>
          <p:cNvPr id="31" name="Picture 4" descr="http://www.akademikerhilfe.at/uploads/RTEmagicP_GreenBuilding_web_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262" y="3577695"/>
            <a:ext cx="544850" cy="5892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descr="\\stssrv1\Homelaufwerke$\Ute.Offenhaeusser\Nachhaltigkeit\Nachhaltigkeits-Bericht\dt_4c\Signet_DNK_ger_cmyk_Anwend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1286" y="2442946"/>
            <a:ext cx="1980731" cy="614858"/>
          </a:xfrm>
          <a:prstGeom prst="rect">
            <a:avLst/>
          </a:prstGeom>
          <a:solidFill>
            <a:schemeClr val="bg1"/>
          </a:solidFill>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7332" y="2943391"/>
            <a:ext cx="556406" cy="518888"/>
          </a:xfrm>
          <a:prstGeom prst="rect">
            <a:avLst/>
          </a:prstGeom>
          <a:solidFill>
            <a:schemeClr val="bg1"/>
          </a:solidFill>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7332" y="2397316"/>
            <a:ext cx="509888" cy="509888"/>
          </a:xfrm>
          <a:prstGeom prst="rect">
            <a:avLst/>
          </a:prstGeom>
        </p:spPr>
      </p:pic>
      <p:pic>
        <p:nvPicPr>
          <p:cNvPr id="13" name="Picture 9" descr="C:\Users\philipp.wassermann\Desktop\sentinel-haus-institut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8361" y="3719662"/>
            <a:ext cx="1178729" cy="447314"/>
          </a:xfrm>
          <a:prstGeom prst="rect">
            <a:avLst/>
          </a:prstGeom>
          <a:solidFill>
            <a:schemeClr val="bg1"/>
          </a:solidFill>
        </p:spPr>
      </p:pic>
      <p:pic>
        <p:nvPicPr>
          <p:cNvPr id="27" name="Picture 2" descr="F:\_Projekte\BUGA\NBJ1\NB J1_170707_Render__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615690" y="924624"/>
            <a:ext cx="905138" cy="103745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718920" y="3462279"/>
            <a:ext cx="469133"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de-DE" sz="1050" dirty="0">
                <a:solidFill>
                  <a:schemeClr val="tx1">
                    <a:lumMod val="50000"/>
                    <a:lumOff val="50000"/>
                  </a:schemeClr>
                </a:solidFill>
                <a:latin typeface="Corbel" panose="020B0503020204020204" pitchFamily="34" charset="0"/>
              </a:rPr>
              <a:t>WTZ III</a:t>
            </a:r>
          </a:p>
        </p:txBody>
      </p:sp>
      <p:pic>
        <p:nvPicPr>
          <p:cNvPr id="8" name="Grafik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687023" y="2152840"/>
            <a:ext cx="1114792" cy="1272194"/>
          </a:xfrm>
          <a:prstGeom prst="rect">
            <a:avLst/>
          </a:prstGeom>
        </p:spPr>
      </p:pic>
      <p:pic>
        <p:nvPicPr>
          <p:cNvPr id="25" name="Picture 3" descr="C:\Users\philipp.wassermann\Desktop\NACHH-CRADLE-slide-960x49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79223" y="1823917"/>
            <a:ext cx="521158" cy="237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3285541" y="1367594"/>
            <a:ext cx="908522" cy="207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de-DE" sz="900" dirty="0" err="1">
                <a:solidFill>
                  <a:schemeClr val="bg1">
                    <a:lumMod val="65000"/>
                  </a:schemeClr>
                </a:solidFill>
                <a:latin typeface="Corbel" panose="020B0503020204020204" pitchFamily="34" charset="0"/>
              </a:rPr>
              <a:t>cradle-to-cradle</a:t>
            </a:r>
            <a:endParaRPr lang="de-DE" sz="900" dirty="0">
              <a:solidFill>
                <a:schemeClr val="bg1">
                  <a:lumMod val="65000"/>
                </a:schemeClr>
              </a:solidFill>
              <a:latin typeface="Corbel" panose="020B0503020204020204" pitchFamily="34" charset="0"/>
            </a:endParaRPr>
          </a:p>
        </p:txBody>
      </p:sp>
      <p:sp>
        <p:nvSpPr>
          <p:cNvPr id="28" name="Textfeld 27"/>
          <p:cNvSpPr txBox="1"/>
          <p:nvPr/>
        </p:nvSpPr>
        <p:spPr>
          <a:xfrm>
            <a:off x="3588040" y="4249080"/>
            <a:ext cx="5859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de-DE" sz="1050" dirty="0">
                <a:solidFill>
                  <a:schemeClr val="tx1">
                    <a:lumMod val="50000"/>
                    <a:lumOff val="50000"/>
                  </a:schemeClr>
                </a:solidFill>
                <a:latin typeface="Corbel" panose="020B0503020204020204" pitchFamily="34" charset="0"/>
              </a:rPr>
              <a:t>WTZ I-II</a:t>
            </a:r>
          </a:p>
        </p:txBody>
      </p:sp>
      <p:sp>
        <p:nvSpPr>
          <p:cNvPr id="26" name="Textplatzhalter 1"/>
          <p:cNvSpPr>
            <a:spLocks noGrp="1"/>
          </p:cNvSpPr>
          <p:nvPr>
            <p:ph type="body" sz="quarter" idx="12"/>
          </p:nvPr>
        </p:nvSpPr>
        <p:spPr>
          <a:xfrm>
            <a:off x="833660" y="496226"/>
            <a:ext cx="8274844" cy="456730"/>
          </a:xfrm>
        </p:spPr>
        <p:txBody>
          <a:bodyPr/>
          <a:lstStyle/>
          <a:p>
            <a:pPr rtl="0"/>
            <a:r>
              <a:rPr lang="de-DE" dirty="0"/>
              <a:t>Engagement im Bereich Nachhaltigkeit</a:t>
            </a:r>
            <a:endParaRPr lang="de-DE" b="1" dirty="0"/>
          </a:p>
        </p:txBody>
      </p:sp>
      <p:sp>
        <p:nvSpPr>
          <p:cNvPr id="3" name="Textfeld 2"/>
          <p:cNvSpPr txBox="1"/>
          <p:nvPr/>
        </p:nvSpPr>
        <p:spPr>
          <a:xfrm>
            <a:off x="6597372" y="1731247"/>
            <a:ext cx="1214989"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de-DE" sz="1050" dirty="0">
                <a:solidFill>
                  <a:schemeClr val="tx1">
                    <a:lumMod val="50000"/>
                    <a:lumOff val="50000"/>
                  </a:schemeClr>
                </a:solidFill>
                <a:latin typeface="Corbel" panose="020B0503020204020204" pitchFamily="34" charset="0"/>
              </a:rPr>
              <a:t>SKAIO</a:t>
            </a:r>
          </a:p>
        </p:txBody>
      </p:sp>
      <p:pic>
        <p:nvPicPr>
          <p:cNvPr id="2" name="Grafik 1">
            <a:extLst>
              <a:ext uri="{FF2B5EF4-FFF2-40B4-BE49-F238E27FC236}">
                <a16:creationId xmlns:a16="http://schemas.microsoft.com/office/drawing/2014/main" id="{0577153B-162D-4932-9B84-AA8A6189B0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0741" y="910090"/>
            <a:ext cx="925335" cy="448209"/>
          </a:xfrm>
          <a:prstGeom prst="rect">
            <a:avLst/>
          </a:prstGeom>
        </p:spPr>
      </p:pic>
    </p:spTree>
    <p:extLst>
      <p:ext uri="{BB962C8B-B14F-4D97-AF65-F5344CB8AC3E}">
        <p14:creationId xmlns:p14="http://schemas.microsoft.com/office/powerpoint/2010/main" val="29081020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48296" y="1137538"/>
            <a:ext cx="1398737" cy="1596230"/>
          </a:xfrm>
          <a:prstGeom prst="rect">
            <a:avLst/>
          </a:prstGeom>
        </p:spPr>
      </p:pic>
      <p:sp>
        <p:nvSpPr>
          <p:cNvPr id="26" name="Textplatzhalter 1"/>
          <p:cNvSpPr>
            <a:spLocks noGrp="1"/>
          </p:cNvSpPr>
          <p:nvPr>
            <p:ph type="body" sz="quarter" idx="12"/>
          </p:nvPr>
        </p:nvSpPr>
        <p:spPr>
          <a:xfrm>
            <a:off x="827584" y="555526"/>
            <a:ext cx="5670630" cy="270272"/>
          </a:xfrm>
        </p:spPr>
        <p:txBody>
          <a:bodyPr/>
          <a:lstStyle/>
          <a:p>
            <a:pPr rtl="0"/>
            <a:r>
              <a:rPr lang="de-DE" dirty="0"/>
              <a:t>RC-Beton</a:t>
            </a:r>
            <a:endParaRPr lang="de-DE" b="1" dirty="0"/>
          </a:p>
        </p:txBody>
      </p:sp>
      <p:sp>
        <p:nvSpPr>
          <p:cNvPr id="2" name="Rechteck 1"/>
          <p:cNvSpPr/>
          <p:nvPr/>
        </p:nvSpPr>
        <p:spPr>
          <a:xfrm>
            <a:off x="859451" y="1098776"/>
            <a:ext cx="5184576" cy="3093154"/>
          </a:xfrm>
          <a:prstGeom prst="rect">
            <a:avLst/>
          </a:prstGeom>
        </p:spPr>
        <p:txBody>
          <a:bodyPr wrap="square">
            <a:spAutoFit/>
          </a:bodyPr>
          <a:lstStyle/>
          <a:p>
            <a:pPr marL="257175" indent="-257175">
              <a:buBlip>
                <a:blip r:embed="rId4"/>
              </a:buBlip>
            </a:pPr>
            <a:r>
              <a:rPr lang="de-DE" sz="1500" dirty="0">
                <a:latin typeface="Corbel" panose="020B0503020204020204" pitchFamily="34" charset="0"/>
              </a:rPr>
              <a:t>Wissenschafts- und Technologiezentrum: bundesweit erstes Hochhaus aus RC-Beton</a:t>
            </a:r>
          </a:p>
          <a:p>
            <a:r>
              <a:rPr lang="de-DE" sz="1500" dirty="0">
                <a:latin typeface="Corbel" panose="020B0503020204020204" pitchFamily="34" charset="0"/>
              </a:rPr>
              <a:t> </a:t>
            </a:r>
          </a:p>
          <a:p>
            <a:pPr marL="257175" indent="-257175">
              <a:buBlip>
                <a:blip r:embed="rId4"/>
              </a:buBlip>
            </a:pPr>
            <a:r>
              <a:rPr lang="de-DE" sz="1500" dirty="0">
                <a:latin typeface="Corbel" panose="020B0503020204020204" pitchFamily="34" charset="0"/>
              </a:rPr>
              <a:t>WTZ I-III: Bürogebäude, Laborgebäude und der 16-geschossige Büroturm  mit  Infrastruktur-  und Gemeinschaftseinrichtungen </a:t>
            </a:r>
          </a:p>
          <a:p>
            <a:endParaRPr lang="de-DE" sz="1500" dirty="0">
              <a:latin typeface="Corbel" panose="020B0503020204020204" pitchFamily="34" charset="0"/>
            </a:endParaRPr>
          </a:p>
          <a:p>
            <a:pPr marL="257175" indent="-257175">
              <a:buBlip>
                <a:blip r:embed="rId4"/>
              </a:buBlip>
            </a:pPr>
            <a:r>
              <a:rPr lang="de-DE" sz="1500" dirty="0">
                <a:latin typeface="Corbel" panose="020B0503020204020204" pitchFamily="34" charset="0"/>
              </a:rPr>
              <a:t>mehr als 8.000 m³ RC-Beton verbaut </a:t>
            </a:r>
          </a:p>
          <a:p>
            <a:endParaRPr lang="de-DE" sz="1500" dirty="0">
              <a:latin typeface="Corbel" panose="020B0503020204020204" pitchFamily="34" charset="0"/>
            </a:endParaRPr>
          </a:p>
          <a:p>
            <a:pPr marL="257175" indent="-257175">
              <a:buBlip>
                <a:blip r:embed="rId4"/>
              </a:buBlip>
            </a:pPr>
            <a:r>
              <a:rPr lang="de-DE" sz="1500" dirty="0">
                <a:latin typeface="Corbel" panose="020B0503020204020204" pitchFamily="34" charset="0"/>
              </a:rPr>
              <a:t>RC-Beton: 20 % der verwendeten Gesteinskörnungen stammen aus aufbereitetem </a:t>
            </a:r>
            <a:r>
              <a:rPr lang="de-DE" sz="1500" dirty="0" err="1">
                <a:latin typeface="Corbel" panose="020B0503020204020204" pitchFamily="34" charset="0"/>
              </a:rPr>
              <a:t>Altbeton</a:t>
            </a:r>
            <a:endParaRPr lang="de-DE" sz="1500" dirty="0">
              <a:latin typeface="Corbel" panose="020B0503020204020204" pitchFamily="34" charset="0"/>
            </a:endParaRPr>
          </a:p>
          <a:p>
            <a:endParaRPr lang="de-DE" sz="1500" dirty="0">
              <a:latin typeface="Corbel" panose="020B0503020204020204" pitchFamily="34" charset="0"/>
            </a:endParaRPr>
          </a:p>
          <a:p>
            <a:pPr marL="257175" indent="-257175">
              <a:buBlip>
                <a:blip r:embed="rId4"/>
              </a:buBlip>
            </a:pPr>
            <a:r>
              <a:rPr lang="de-DE" sz="1500" dirty="0">
                <a:latin typeface="Corbel" panose="020B0503020204020204" pitchFamily="34" charset="0"/>
              </a:rPr>
              <a:t>Auszeichnung: DGNB- Zertifikat in Gold</a:t>
            </a:r>
          </a:p>
        </p:txBody>
      </p:sp>
      <p:pic>
        <p:nvPicPr>
          <p:cNvPr id="29" name="Grafik 2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477940" y="2949750"/>
            <a:ext cx="1331993" cy="1242180"/>
          </a:xfrm>
          <a:prstGeom prst="rect">
            <a:avLst/>
          </a:prstGeom>
          <a:solidFill>
            <a:schemeClr val="bg1"/>
          </a:solidFill>
        </p:spPr>
      </p:pic>
    </p:spTree>
    <p:extLst>
      <p:ext uri="{BB962C8B-B14F-4D97-AF65-F5344CB8AC3E}">
        <p14:creationId xmlns:p14="http://schemas.microsoft.com/office/powerpoint/2010/main" val="35775712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platzhalter 1"/>
          <p:cNvSpPr>
            <a:spLocks noGrp="1"/>
          </p:cNvSpPr>
          <p:nvPr>
            <p:ph type="body" sz="quarter" idx="12"/>
          </p:nvPr>
        </p:nvSpPr>
        <p:spPr>
          <a:xfrm>
            <a:off x="827584" y="619132"/>
            <a:ext cx="6192688" cy="512458"/>
          </a:xfrm>
        </p:spPr>
        <p:txBody>
          <a:bodyPr/>
          <a:lstStyle/>
          <a:p>
            <a:pPr rtl="0"/>
            <a:r>
              <a:rPr lang="de-DE" dirty="0"/>
              <a:t>Alternative Energiesysteme</a:t>
            </a:r>
            <a:endParaRPr lang="de-DE" b="1"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176619"/>
            <a:ext cx="1843190" cy="1228793"/>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92080" y="1750716"/>
            <a:ext cx="1843191" cy="1228794"/>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302" y="1635646"/>
            <a:ext cx="3903740" cy="276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1046302" y="1291113"/>
            <a:ext cx="3319835" cy="3000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de-DE" sz="1500" dirty="0">
                <a:solidFill>
                  <a:schemeClr val="bg1">
                    <a:lumMod val="65000"/>
                  </a:schemeClr>
                </a:solidFill>
                <a:latin typeface="Corbel" panose="020B0503020204020204" pitchFamily="34" charset="0"/>
              </a:rPr>
              <a:t>Badener Hof – Solaranlage + Erdspeicher</a:t>
            </a:r>
          </a:p>
        </p:txBody>
      </p:sp>
    </p:spTree>
    <p:extLst>
      <p:ext uri="{BB962C8B-B14F-4D97-AF65-F5344CB8AC3E}">
        <p14:creationId xmlns:p14="http://schemas.microsoft.com/office/powerpoint/2010/main" val="316186412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755576" y="456491"/>
            <a:ext cx="6048672" cy="487576"/>
          </a:xfrm>
        </p:spPr>
        <p:txBody>
          <a:bodyPr/>
          <a:lstStyle/>
          <a:p>
            <a:pPr rtl="0"/>
            <a:r>
              <a:rPr lang="de-DE" dirty="0"/>
              <a:t>Erfahrungen im Bereich Holzbau</a:t>
            </a:r>
          </a:p>
          <a:p>
            <a:pPr marL="269085" indent="-269085" defTabSz="685811" rtl="0">
              <a:spcBef>
                <a:spcPts val="450"/>
              </a:spcBef>
            </a:pPr>
            <a:endParaRPr lang="de-DE" dirty="0"/>
          </a:p>
        </p:txBody>
      </p:sp>
      <p:sp>
        <p:nvSpPr>
          <p:cNvPr id="5" name="Textplatzhalter 4"/>
          <p:cNvSpPr>
            <a:spLocks noGrp="1"/>
          </p:cNvSpPr>
          <p:nvPr>
            <p:ph type="body" sz="quarter" idx="11"/>
          </p:nvPr>
        </p:nvSpPr>
        <p:spPr/>
        <p:txBody>
          <a:bodyPr/>
          <a:lstStyle/>
          <a:p>
            <a:endParaRPr lang="de-DE" dirty="0"/>
          </a:p>
        </p:txBody>
      </p:sp>
      <p:sp>
        <p:nvSpPr>
          <p:cNvPr id="11" name="Rechteck 10"/>
          <p:cNvSpPr/>
          <p:nvPr/>
        </p:nvSpPr>
        <p:spPr>
          <a:xfrm>
            <a:off x="3296646" y="1180972"/>
            <a:ext cx="4803746" cy="1450397"/>
          </a:xfrm>
          <a:prstGeom prst="rect">
            <a:avLst/>
          </a:prstGeom>
        </p:spPr>
        <p:txBody>
          <a:bodyPr wrap="square">
            <a:spAutoFit/>
          </a:bodyPr>
          <a:lstStyle/>
          <a:p>
            <a:pPr marL="214313" indent="-214313">
              <a:spcBef>
                <a:spcPts val="450"/>
              </a:spcBef>
              <a:buBlip>
                <a:blip r:embed="rId3"/>
              </a:buBlip>
            </a:pPr>
            <a:r>
              <a:rPr lang="de-DE" sz="1350" dirty="0">
                <a:solidFill>
                  <a:schemeClr val="tx1"/>
                </a:solidFill>
                <a:latin typeface="Corbel" panose="020B0503020204020204" pitchFamily="34" charset="0"/>
              </a:rPr>
              <a:t>Komplettsanierung </a:t>
            </a:r>
            <a:r>
              <a:rPr lang="de-DE" sz="1200" dirty="0">
                <a:solidFill>
                  <a:schemeClr val="tx1"/>
                </a:solidFill>
              </a:rPr>
              <a:t>2013 /2014</a:t>
            </a:r>
          </a:p>
          <a:p>
            <a:pPr marL="214313" indent="-214313">
              <a:spcBef>
                <a:spcPts val="450"/>
              </a:spcBef>
              <a:buBlip>
                <a:blip r:embed="rId3"/>
              </a:buBlip>
            </a:pPr>
            <a:r>
              <a:rPr lang="de-DE" sz="1350" dirty="0">
                <a:solidFill>
                  <a:schemeClr val="tx1"/>
                </a:solidFill>
                <a:latin typeface="Corbel" panose="020B0503020204020204" pitchFamily="34" charset="0"/>
              </a:rPr>
              <a:t>Aufstockung  in Holz-Systembauweise </a:t>
            </a:r>
          </a:p>
          <a:p>
            <a:pPr marL="214313" indent="-214313">
              <a:spcBef>
                <a:spcPts val="450"/>
              </a:spcBef>
              <a:buBlip>
                <a:blip r:embed="rId3"/>
              </a:buBlip>
            </a:pPr>
            <a:r>
              <a:rPr lang="de-DE" sz="1350" dirty="0">
                <a:solidFill>
                  <a:schemeClr val="tx1"/>
                </a:solidFill>
                <a:latin typeface="Corbel" panose="020B0503020204020204" pitchFamily="34" charset="0"/>
              </a:rPr>
              <a:t>Vorteile: schneller Baufortschritt,  geringe Zusatzlasten, keine wesentlichen Eingriffe in die Bausubstanz</a:t>
            </a:r>
          </a:p>
          <a:p>
            <a:pPr marL="214313" indent="-214313">
              <a:spcBef>
                <a:spcPts val="450"/>
              </a:spcBef>
              <a:buBlip>
                <a:blip r:embed="rId3"/>
              </a:buBlip>
            </a:pPr>
            <a:r>
              <a:rPr lang="de-DE" sz="1125" dirty="0">
                <a:solidFill>
                  <a:schemeClr val="tx1"/>
                </a:solidFill>
                <a:latin typeface="+mn-lt"/>
              </a:rPr>
              <a:t>7</a:t>
            </a:r>
            <a:r>
              <a:rPr lang="de-DE" sz="1350" dirty="0">
                <a:solidFill>
                  <a:schemeClr val="tx1"/>
                </a:solidFill>
                <a:latin typeface="Corbel" panose="020B0503020204020204" pitchFamily="34" charset="0"/>
              </a:rPr>
              <a:t> zusätzliche Wohneinheiten</a:t>
            </a:r>
            <a:endParaRPr lang="de-DE" sz="1350" dirty="0">
              <a:latin typeface="Corbel" panose="020B0503020204020204" pitchFamily="34" charset="0"/>
            </a:endParaRPr>
          </a:p>
          <a:p>
            <a:endParaRPr lang="de-DE" sz="825" dirty="0">
              <a:latin typeface="Corbel" panose="020B0503020204020204" pitchFamily="34" charset="0"/>
            </a:endParaRPr>
          </a:p>
        </p:txBody>
      </p:sp>
      <p:pic>
        <p:nvPicPr>
          <p:cNvPr id="15" name="Grafik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0382" y="1246883"/>
            <a:ext cx="2214246" cy="1333892"/>
          </a:xfrm>
          <a:prstGeom prst="rect">
            <a:avLst/>
          </a:prstGeom>
        </p:spPr>
      </p:pic>
      <p:pic>
        <p:nvPicPr>
          <p:cNvPr id="25" name="Grafik 2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99592" y="3264638"/>
            <a:ext cx="2235036" cy="1422371"/>
          </a:xfrm>
          <a:prstGeom prst="rect">
            <a:avLst/>
          </a:prstGeom>
        </p:spPr>
      </p:pic>
      <p:sp>
        <p:nvSpPr>
          <p:cNvPr id="26" name="Rechteck 25"/>
          <p:cNvSpPr/>
          <p:nvPr/>
        </p:nvSpPr>
        <p:spPr>
          <a:xfrm>
            <a:off x="3296646" y="3247573"/>
            <a:ext cx="4803746" cy="1051570"/>
          </a:xfrm>
          <a:prstGeom prst="rect">
            <a:avLst/>
          </a:prstGeom>
        </p:spPr>
        <p:txBody>
          <a:bodyPr wrap="square">
            <a:spAutoFit/>
          </a:bodyPr>
          <a:lstStyle/>
          <a:p>
            <a:pPr marL="214313" indent="-214313">
              <a:spcBef>
                <a:spcPts val="450"/>
              </a:spcBef>
              <a:buBlip>
                <a:blip r:embed="rId3"/>
              </a:buBlip>
            </a:pPr>
            <a:r>
              <a:rPr lang="de-DE" sz="1350" dirty="0">
                <a:latin typeface="Corbel" panose="020B0503020204020204" pitchFamily="34" charset="0"/>
              </a:rPr>
              <a:t>große Teile der Fassade als Holzkonstruktion</a:t>
            </a:r>
          </a:p>
          <a:p>
            <a:pPr marL="214313" indent="-214313">
              <a:spcBef>
                <a:spcPts val="450"/>
              </a:spcBef>
              <a:buBlip>
                <a:blip r:embed="rId3"/>
              </a:buBlip>
            </a:pPr>
            <a:r>
              <a:rPr lang="de-DE" sz="1350" dirty="0">
                <a:latin typeface="Corbel" panose="020B0503020204020204" pitchFamily="34" charset="0"/>
              </a:rPr>
              <a:t>Veränderung der Aufteilung der dahinter-liegenden Wohn- und Schlafräume, Fenster können „verschoben“ werden</a:t>
            </a:r>
          </a:p>
          <a:p>
            <a:pPr marL="214313" indent="-214313">
              <a:spcBef>
                <a:spcPts val="450"/>
              </a:spcBef>
              <a:buBlip>
                <a:blip r:embed="rId3"/>
              </a:buBlip>
            </a:pPr>
            <a:r>
              <a:rPr lang="de-DE" sz="1350" dirty="0"/>
              <a:t>36</a:t>
            </a:r>
            <a:r>
              <a:rPr lang="de-DE" sz="1350" dirty="0">
                <a:latin typeface="Corbel" panose="020B0503020204020204" pitchFamily="34" charset="0"/>
              </a:rPr>
              <a:t> Mietwohnungen </a:t>
            </a:r>
            <a:endParaRPr lang="de-DE" sz="1350" dirty="0"/>
          </a:p>
        </p:txBody>
      </p:sp>
      <p:sp>
        <p:nvSpPr>
          <p:cNvPr id="3" name="Rechteck 2"/>
          <p:cNvSpPr/>
          <p:nvPr/>
        </p:nvSpPr>
        <p:spPr>
          <a:xfrm>
            <a:off x="857035" y="2907776"/>
            <a:ext cx="2488182" cy="300082"/>
          </a:xfrm>
          <a:prstGeom prst="rect">
            <a:avLst/>
          </a:prstGeom>
        </p:spPr>
        <p:txBody>
          <a:bodyPr wrap="none">
            <a:spAutoFit/>
          </a:bodyPr>
          <a:lstStyle/>
          <a:p>
            <a:pPr>
              <a:spcBef>
                <a:spcPts val="450"/>
              </a:spcBef>
            </a:pPr>
            <a:r>
              <a:rPr lang="de-DE" sz="1350" dirty="0">
                <a:solidFill>
                  <a:srgbClr val="1A93D7"/>
                </a:solidFill>
                <a:latin typeface="Corbel" panose="020B0503020204020204" pitchFamily="34" charset="0"/>
              </a:rPr>
              <a:t>Badener Hof, Heilbronner Osten</a:t>
            </a:r>
          </a:p>
        </p:txBody>
      </p:sp>
      <p:sp>
        <p:nvSpPr>
          <p:cNvPr id="6" name="Rechteck 5"/>
          <p:cNvSpPr/>
          <p:nvPr/>
        </p:nvSpPr>
        <p:spPr>
          <a:xfrm>
            <a:off x="866376" y="969884"/>
            <a:ext cx="2484976" cy="300082"/>
          </a:xfrm>
          <a:prstGeom prst="rect">
            <a:avLst/>
          </a:prstGeom>
        </p:spPr>
        <p:txBody>
          <a:bodyPr wrap="none">
            <a:spAutoFit/>
          </a:bodyPr>
          <a:lstStyle/>
          <a:p>
            <a:r>
              <a:rPr lang="de-DE" sz="1350" dirty="0">
                <a:solidFill>
                  <a:srgbClr val="1A93D7"/>
                </a:solidFill>
                <a:latin typeface="Corbel" panose="020B0503020204020204" pitchFamily="34" charset="0"/>
              </a:rPr>
              <a:t>Kleistareal, Heilbronner Norden </a:t>
            </a:r>
          </a:p>
        </p:txBody>
      </p:sp>
    </p:spTree>
    <p:extLst>
      <p:ext uri="{BB962C8B-B14F-4D97-AF65-F5344CB8AC3E}">
        <p14:creationId xmlns:p14="http://schemas.microsoft.com/office/powerpoint/2010/main" val="17955523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755576" y="539001"/>
            <a:ext cx="5724636" cy="270272"/>
          </a:xfrm>
        </p:spPr>
        <p:txBody>
          <a:bodyPr/>
          <a:lstStyle/>
          <a:p>
            <a:r>
              <a:rPr lang="de-DE" dirty="0"/>
              <a:t>Weitere Projekte im Holzbau</a:t>
            </a:r>
          </a:p>
        </p:txBody>
      </p:sp>
      <p:sp>
        <p:nvSpPr>
          <p:cNvPr id="19" name="Textfeld 18"/>
          <p:cNvSpPr txBox="1"/>
          <p:nvPr/>
        </p:nvSpPr>
        <p:spPr>
          <a:xfrm>
            <a:off x="1746288" y="3517509"/>
            <a:ext cx="2852195" cy="62324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a:r>
              <a:rPr lang="de-DE" dirty="0">
                <a:solidFill>
                  <a:schemeClr val="tx1"/>
                </a:solidFill>
                <a:latin typeface="Corbel" panose="020B0503020204020204" pitchFamily="34" charset="0"/>
              </a:rPr>
              <a:t>Holz-Hybrid-Gebäude Kita „</a:t>
            </a:r>
            <a:r>
              <a:rPr lang="de-DE" dirty="0" err="1">
                <a:solidFill>
                  <a:schemeClr val="tx1"/>
                </a:solidFill>
                <a:latin typeface="Corbel" panose="020B0503020204020204" pitchFamily="34" charset="0"/>
              </a:rPr>
              <a:t>meseno</a:t>
            </a:r>
            <a:r>
              <a:rPr lang="de-DE" dirty="0">
                <a:solidFill>
                  <a:schemeClr val="tx1"/>
                </a:solidFill>
                <a:latin typeface="Corbel" panose="020B0503020204020204" pitchFamily="34" charset="0"/>
              </a:rPr>
              <a:t>“ und Sozialladen</a:t>
            </a:r>
          </a:p>
        </p:txBody>
      </p:sp>
      <p:sp>
        <p:nvSpPr>
          <p:cNvPr id="6" name="Textplatzhalter 5"/>
          <p:cNvSpPr>
            <a:spLocks noGrp="1"/>
          </p:cNvSpPr>
          <p:nvPr>
            <p:ph type="body" sz="quarter" idx="11"/>
          </p:nvPr>
        </p:nvSpPr>
        <p:spPr/>
        <p:txBody>
          <a:bodyPr/>
          <a:lstStyle/>
          <a:p>
            <a:endParaRPr lang="de-DE"/>
          </a:p>
        </p:txBody>
      </p:sp>
      <p:pic>
        <p:nvPicPr>
          <p:cNvPr id="8" name="Grafik 7">
            <a:extLst>
              <a:ext uri="{FF2B5EF4-FFF2-40B4-BE49-F238E27FC236}">
                <a16:creationId xmlns:a16="http://schemas.microsoft.com/office/drawing/2014/main" id="{B81BDD72-D5C8-4F0B-84C3-F4FA92CFC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788" y="1413377"/>
            <a:ext cx="2952695" cy="1968463"/>
          </a:xfrm>
          <a:prstGeom prst="rect">
            <a:avLst/>
          </a:prstGeom>
        </p:spPr>
      </p:pic>
      <p:pic>
        <p:nvPicPr>
          <p:cNvPr id="10" name="Grafik 9">
            <a:extLst>
              <a:ext uri="{FF2B5EF4-FFF2-40B4-BE49-F238E27FC236}">
                <a16:creationId xmlns:a16="http://schemas.microsoft.com/office/drawing/2014/main" id="{F5083204-86BD-498A-B11C-B686000EB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2327103"/>
            <a:ext cx="3340220" cy="2043189"/>
          </a:xfrm>
          <a:prstGeom prst="rect">
            <a:avLst/>
          </a:prstGeom>
        </p:spPr>
      </p:pic>
    </p:spTree>
    <p:extLst>
      <p:ext uri="{BB962C8B-B14F-4D97-AF65-F5344CB8AC3E}">
        <p14:creationId xmlns:p14="http://schemas.microsoft.com/office/powerpoint/2010/main" val="6207601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CC68068-DAA8-4960-9289-FC53CB7C4244}"/>
              </a:ext>
            </a:extLst>
          </p:cNvPr>
          <p:cNvSpPr>
            <a:spLocks noGrp="1"/>
          </p:cNvSpPr>
          <p:nvPr>
            <p:ph type="body" sz="half" idx="13"/>
          </p:nvPr>
        </p:nvSpPr>
        <p:spPr>
          <a:prstGeom prst="rect">
            <a:avLst/>
          </a:prstGeom>
        </p:spPr>
        <p:txBody>
          <a:bodyPr/>
          <a:lstStyle/>
          <a:p>
            <a:r>
              <a:rPr lang="de-DE" dirty="0"/>
              <a:t>04</a:t>
            </a:r>
          </a:p>
        </p:txBody>
      </p:sp>
      <p:sp>
        <p:nvSpPr>
          <p:cNvPr id="3" name="Textplatzhalter 2">
            <a:extLst>
              <a:ext uri="{FF2B5EF4-FFF2-40B4-BE49-F238E27FC236}">
                <a16:creationId xmlns:a16="http://schemas.microsoft.com/office/drawing/2014/main" id="{F13F65DE-ED2D-4E8C-A65E-2325F49C7B0B}"/>
              </a:ext>
            </a:extLst>
          </p:cNvPr>
          <p:cNvSpPr>
            <a:spLocks noGrp="1"/>
          </p:cNvSpPr>
          <p:nvPr>
            <p:ph type="body" sz="quarter" idx="14"/>
          </p:nvPr>
        </p:nvSpPr>
        <p:spPr>
          <a:xfrm>
            <a:off x="3427082" y="987574"/>
            <a:ext cx="3459601" cy="954107"/>
          </a:xfrm>
          <a:prstGeom prst="rect">
            <a:avLst/>
          </a:prstGeom>
        </p:spPr>
        <p:txBody>
          <a:bodyPr/>
          <a:lstStyle/>
          <a:p>
            <a:r>
              <a:rPr lang="de-DE" dirty="0"/>
              <a:t>Aktuelle Projekt-</a:t>
            </a:r>
          </a:p>
          <a:p>
            <a:r>
              <a:rPr lang="de-DE" dirty="0"/>
              <a:t>Entwicklungen</a:t>
            </a:r>
          </a:p>
        </p:txBody>
      </p:sp>
    </p:spTree>
    <p:extLst>
      <p:ext uri="{BB962C8B-B14F-4D97-AF65-F5344CB8AC3E}">
        <p14:creationId xmlns:p14="http://schemas.microsoft.com/office/powerpoint/2010/main" val="42008634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2"/>
          </p:nvPr>
        </p:nvSpPr>
        <p:spPr>
          <a:xfrm>
            <a:off x="575556" y="411510"/>
            <a:ext cx="4428492" cy="849794"/>
          </a:xfrm>
        </p:spPr>
        <p:txBody>
          <a:bodyPr/>
          <a:lstStyle/>
          <a:p>
            <a:pPr marL="61913" indent="2381">
              <a:spcBef>
                <a:spcPts val="0"/>
              </a:spcBef>
            </a:pPr>
            <a:r>
              <a:rPr lang="de-DE" dirty="0"/>
              <a:t>Städtebauliches Konzept </a:t>
            </a:r>
          </a:p>
          <a:p>
            <a:pPr marL="61913" indent="2381">
              <a:spcBef>
                <a:spcPts val="0"/>
              </a:spcBef>
            </a:pPr>
            <a:r>
              <a:rPr lang="de-DE" dirty="0"/>
              <a:t>„Nonnenbuckel“</a:t>
            </a:r>
          </a:p>
        </p:txBody>
      </p:sp>
      <p:sp>
        <p:nvSpPr>
          <p:cNvPr id="5" name="Textplatzhalter 4"/>
          <p:cNvSpPr>
            <a:spLocks noGrp="1"/>
          </p:cNvSpPr>
          <p:nvPr>
            <p:ph type="body" sz="quarter" idx="11"/>
          </p:nvPr>
        </p:nvSpPr>
        <p:spPr/>
        <p:txBody>
          <a:bodyPr/>
          <a:lstStyle/>
          <a:p>
            <a:endParaRPr lang="de-DE"/>
          </a:p>
        </p:txBody>
      </p:sp>
      <p:graphicFrame>
        <p:nvGraphicFramePr>
          <p:cNvPr id="12" name="Tabelle 11"/>
          <p:cNvGraphicFramePr>
            <a:graphicFrameLocks noGrp="1"/>
          </p:cNvGraphicFramePr>
          <p:nvPr>
            <p:extLst>
              <p:ext uri="{D42A27DB-BD31-4B8C-83A1-F6EECF244321}">
                <p14:modId xmlns:p14="http://schemas.microsoft.com/office/powerpoint/2010/main" val="1333817796"/>
              </p:ext>
            </p:extLst>
          </p:nvPr>
        </p:nvGraphicFramePr>
        <p:xfrm>
          <a:off x="755576" y="1261304"/>
          <a:ext cx="3672408" cy="3398678"/>
        </p:xfrm>
        <a:graphic>
          <a:graphicData uri="http://schemas.openxmlformats.org/drawingml/2006/table">
            <a:tbl>
              <a:tblPr firstRow="1" bandRow="1">
                <a:tableStyleId>{5940675A-B579-460E-94D1-54222C63F5DA}</a:tableStyleId>
              </a:tblPr>
              <a:tblGrid>
                <a:gridCol w="1992923">
                  <a:extLst>
                    <a:ext uri="{9D8B030D-6E8A-4147-A177-3AD203B41FA5}">
                      <a16:colId xmlns:a16="http://schemas.microsoft.com/office/drawing/2014/main" val="20000"/>
                    </a:ext>
                  </a:extLst>
                </a:gridCol>
                <a:gridCol w="973253">
                  <a:extLst>
                    <a:ext uri="{9D8B030D-6E8A-4147-A177-3AD203B41FA5}">
                      <a16:colId xmlns:a16="http://schemas.microsoft.com/office/drawing/2014/main" val="20001"/>
                    </a:ext>
                  </a:extLst>
                </a:gridCol>
                <a:gridCol w="706232">
                  <a:extLst>
                    <a:ext uri="{9D8B030D-6E8A-4147-A177-3AD203B41FA5}">
                      <a16:colId xmlns:a16="http://schemas.microsoft.com/office/drawing/2014/main" val="20002"/>
                    </a:ext>
                  </a:extLst>
                </a:gridCol>
              </a:tblGrid>
              <a:tr h="355084">
                <a:tc>
                  <a:txBody>
                    <a:bodyPr/>
                    <a:lstStyle/>
                    <a:p>
                      <a:r>
                        <a:rPr lang="de-DE" sz="1400" dirty="0">
                          <a:latin typeface="Corbel" panose="020B0503020204020204" pitchFamily="34" charset="0"/>
                        </a:rPr>
                        <a:t>Wohngebiet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de-DE" sz="1400" dirty="0">
                          <a:latin typeface="Frutiger 45 Light"/>
                        </a:rPr>
                        <a:t>ca. 3,11 ha</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de-DE" sz="1400" baseline="0" dirty="0">
                          <a:latin typeface="Frutiger 45 Light"/>
                        </a:rPr>
                        <a:t>52 %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33244">
                <a:tc>
                  <a:txBody>
                    <a:bodyPr/>
                    <a:lstStyle/>
                    <a:p>
                      <a:r>
                        <a:rPr lang="de-DE" sz="1400" dirty="0">
                          <a:latin typeface="Corbel" panose="020B0503020204020204" pitchFamily="34" charset="0"/>
                        </a:rPr>
                        <a:t>Sondernutzungen</a:t>
                      </a:r>
                      <a:r>
                        <a:rPr lang="de-DE" sz="1400" baseline="0" dirty="0">
                          <a:latin typeface="Corbel" panose="020B0503020204020204" pitchFamily="34" charset="0"/>
                        </a:rPr>
                        <a:t> (Rettungswache etc.)</a:t>
                      </a:r>
                      <a:endParaRPr lang="de-DE" sz="1400" dirty="0">
                        <a:latin typeface="Corbel" panose="020B0503020204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de-DE" sz="1400" dirty="0">
                          <a:latin typeface="Frutiger 45 Light"/>
                        </a:rPr>
                        <a:t>ca. 0,41 ha</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de-DE" sz="1400" dirty="0">
                          <a:latin typeface="Frutiger 45 Light"/>
                        </a:rPr>
                        <a:t>7 %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03539">
                <a:tc>
                  <a:txBody>
                    <a:bodyPr/>
                    <a:lstStyle/>
                    <a:p>
                      <a:r>
                        <a:rPr lang="de-DE" sz="1400" dirty="0">
                          <a:latin typeface="Corbel" panose="020B0503020204020204" pitchFamily="34" charset="0"/>
                        </a:rPr>
                        <a:t>Öffentliche Grünfläche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de-DE" sz="1400" dirty="0">
                          <a:latin typeface="Frutiger 45 Light"/>
                        </a:rPr>
                        <a:t>ca. 1,50 ha</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de-DE" sz="1400" dirty="0">
                          <a:latin typeface="Frutiger 45 Light"/>
                        </a:rPr>
                        <a:t>25 %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33244">
                <a:tc>
                  <a:txBody>
                    <a:bodyPr/>
                    <a:lstStyle/>
                    <a:p>
                      <a:r>
                        <a:rPr lang="de-DE" sz="1400" dirty="0">
                          <a:latin typeface="Corbel" panose="020B0503020204020204" pitchFamily="34" charset="0"/>
                        </a:rPr>
                        <a:t>Öffentliche Verkehrsfläche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de-DE" sz="1400" dirty="0">
                          <a:latin typeface="Frutiger 45 Light"/>
                        </a:rPr>
                        <a:t>ca. 0,97 ha</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de-DE" sz="1400" dirty="0">
                          <a:latin typeface="Frutiger 45 Light"/>
                        </a:rPr>
                        <a:t>16 %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62950">
                <a:tc>
                  <a:txBody>
                    <a:bodyPr/>
                    <a:lstStyle/>
                    <a:p>
                      <a:r>
                        <a:rPr lang="de-DE" sz="1400" b="1" dirty="0">
                          <a:solidFill>
                            <a:schemeClr val="bg1"/>
                          </a:solidFill>
                          <a:latin typeface="Corbel" panose="020B0503020204020204" pitchFamily="34" charset="0"/>
                        </a:rPr>
                        <a:t>Gesamter Geltungsbereich des Bebauungsplans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A93D7"/>
                    </a:solidFill>
                  </a:tcPr>
                </a:tc>
                <a:tc>
                  <a:txBody>
                    <a:bodyPr/>
                    <a:lstStyle/>
                    <a:p>
                      <a:r>
                        <a:rPr lang="de-DE" sz="1400" b="1" dirty="0">
                          <a:solidFill>
                            <a:schemeClr val="bg1"/>
                          </a:solidFill>
                          <a:latin typeface="Frutiger 45 Light"/>
                        </a:rPr>
                        <a:t>ca. 5,99</a:t>
                      </a:r>
                      <a:r>
                        <a:rPr lang="de-DE" sz="1400" b="1" baseline="0" dirty="0">
                          <a:solidFill>
                            <a:schemeClr val="bg1"/>
                          </a:solidFill>
                          <a:latin typeface="Frutiger 45 Light"/>
                        </a:rPr>
                        <a:t> ha</a:t>
                      </a:r>
                      <a:endParaRPr lang="de-DE" sz="1400" b="1" dirty="0">
                        <a:solidFill>
                          <a:schemeClr val="bg1"/>
                        </a:solidFill>
                        <a:latin typeface="Frutiger 45 Light"/>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A93D7"/>
                    </a:solidFill>
                  </a:tcPr>
                </a:tc>
                <a:tc>
                  <a:txBody>
                    <a:bodyPr/>
                    <a:lstStyle/>
                    <a:p>
                      <a:r>
                        <a:rPr lang="de-DE" sz="1400" b="1" dirty="0">
                          <a:solidFill>
                            <a:schemeClr val="bg1"/>
                          </a:solidFill>
                          <a:latin typeface="Frutiger 45 Light"/>
                        </a:rPr>
                        <a:t>100 %</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A93D7"/>
                    </a:solidFill>
                  </a:tcPr>
                </a:tc>
                <a:extLst>
                  <a:ext uri="{0D108BD9-81ED-4DB2-BD59-A6C34878D82A}">
                    <a16:rowId xmlns:a16="http://schemas.microsoft.com/office/drawing/2014/main" val="10005"/>
                  </a:ext>
                </a:extLst>
              </a:tr>
              <a:tr h="303539">
                <a:tc>
                  <a:txBody>
                    <a:bodyPr/>
                    <a:lstStyle/>
                    <a:p>
                      <a:endParaRPr lang="de-DE" sz="1400" dirty="0">
                        <a:latin typeface="Corbel" panose="020B0503020204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Frutiger 45 Ligh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de-DE" sz="1400" dirty="0">
                        <a:latin typeface="Corbel" panose="020B0503020204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3539">
                <a:tc>
                  <a:txBody>
                    <a:bodyPr/>
                    <a:lstStyle/>
                    <a:p>
                      <a:r>
                        <a:rPr lang="de-DE" sz="1400" dirty="0">
                          <a:latin typeface="Corbel" panose="020B0503020204020204" pitchFamily="34" charset="0"/>
                        </a:rPr>
                        <a:t>Neue Wohngebäude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de-DE" sz="1400" dirty="0">
                          <a:latin typeface="Frutiger 45 Light"/>
                        </a:rPr>
                        <a:t>ca. 27</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de-DE" sz="1400" dirty="0">
                        <a:latin typeface="Corbel" panose="020B0503020204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03539">
                <a:tc>
                  <a:txBody>
                    <a:bodyPr/>
                    <a:lstStyle/>
                    <a:p>
                      <a:r>
                        <a:rPr lang="de-DE" sz="1400" dirty="0">
                          <a:latin typeface="Corbel" panose="020B0503020204020204" pitchFamily="34" charset="0"/>
                        </a:rPr>
                        <a:t>Neue Wohneinheiten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de-DE" sz="1400" dirty="0">
                          <a:latin typeface="Frutiger 45 Light"/>
                        </a:rPr>
                        <a:t>ca. 525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de-DE" sz="1400" dirty="0">
                        <a:latin typeface="Corbel" panose="020B0503020204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bl>
          </a:graphicData>
        </a:graphic>
      </p:graphicFrame>
      <p:pic>
        <p:nvPicPr>
          <p:cNvPr id="8" name="Grafik 7">
            <a:extLst>
              <a:ext uri="{FF2B5EF4-FFF2-40B4-BE49-F238E27FC236}">
                <a16:creationId xmlns:a16="http://schemas.microsoft.com/office/drawing/2014/main" id="{31ADA268-2001-4E4A-85AD-52334B0891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88024" y="513762"/>
            <a:ext cx="3253906" cy="4146220"/>
          </a:xfrm>
          <a:prstGeom prst="rect">
            <a:avLst/>
          </a:prstGeom>
        </p:spPr>
      </p:pic>
    </p:spTree>
    <p:extLst>
      <p:ext uri="{BB962C8B-B14F-4D97-AF65-F5344CB8AC3E}">
        <p14:creationId xmlns:p14="http://schemas.microsoft.com/office/powerpoint/2010/main" val="407896444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p:txBody>
          <a:bodyPr/>
          <a:lstStyle/>
          <a:p>
            <a:endParaRPr lang="de-DE"/>
          </a:p>
        </p:txBody>
      </p:sp>
      <p:sp>
        <p:nvSpPr>
          <p:cNvPr id="5" name="Rechteck 4"/>
          <p:cNvSpPr/>
          <p:nvPr/>
        </p:nvSpPr>
        <p:spPr>
          <a:xfrm>
            <a:off x="539552" y="1148643"/>
            <a:ext cx="4026236" cy="3367845"/>
          </a:xfrm>
          <a:prstGeom prst="rect">
            <a:avLst/>
          </a:prstGeom>
        </p:spPr>
        <p:txBody>
          <a:bodyPr wrap="square">
            <a:spAutoFit/>
          </a:bodyPr>
          <a:lstStyle/>
          <a:p>
            <a:endParaRPr lang="de-DE" sz="600" b="1" dirty="0">
              <a:latin typeface="Corbel" panose="020B0503020204020204" pitchFamily="34" charset="0"/>
            </a:endParaRPr>
          </a:p>
          <a:p>
            <a:pPr marL="214313" indent="-214313">
              <a:lnSpc>
                <a:spcPct val="150000"/>
              </a:lnSpc>
              <a:buBlip>
                <a:blip r:embed="rId3"/>
              </a:buBlip>
            </a:pPr>
            <a:r>
              <a:rPr lang="de-DE" sz="1550" dirty="0">
                <a:latin typeface="Corbel" panose="020B0503020204020204" pitchFamily="34" charset="0"/>
              </a:rPr>
              <a:t>Mobilitätsstation mit Bike-Sharing, Lasten-</a:t>
            </a:r>
            <a:r>
              <a:rPr lang="de-DE" sz="1550" dirty="0" err="1">
                <a:latin typeface="Corbel" panose="020B0503020204020204" pitchFamily="34" charset="0"/>
              </a:rPr>
              <a:t>fahrrädern</a:t>
            </a:r>
            <a:endParaRPr lang="de-DE" sz="1550" dirty="0">
              <a:latin typeface="Corbel" panose="020B0503020204020204" pitchFamily="34" charset="0"/>
            </a:endParaRPr>
          </a:p>
          <a:p>
            <a:pPr marL="214313" indent="-214313">
              <a:lnSpc>
                <a:spcPct val="150000"/>
              </a:lnSpc>
              <a:buBlip>
                <a:blip r:embed="rId3"/>
              </a:buBlip>
            </a:pPr>
            <a:r>
              <a:rPr lang="de-DE" sz="1550" dirty="0">
                <a:latin typeface="Corbel" panose="020B0503020204020204" pitchFamily="34" charset="0"/>
              </a:rPr>
              <a:t>Fahrradwerkstatt</a:t>
            </a:r>
          </a:p>
          <a:p>
            <a:pPr marL="214313" indent="-214313">
              <a:lnSpc>
                <a:spcPct val="150000"/>
              </a:lnSpc>
              <a:buBlip>
                <a:blip r:embed="rId3"/>
              </a:buBlip>
            </a:pPr>
            <a:r>
              <a:rPr lang="de-DE" sz="1550" dirty="0">
                <a:latin typeface="Corbel" panose="020B0503020204020204" pitchFamily="34" charset="0"/>
              </a:rPr>
              <a:t>Car-Sharing mit günstigen Einstiegsangeboten</a:t>
            </a:r>
          </a:p>
          <a:p>
            <a:pPr marL="214313" indent="-214313">
              <a:lnSpc>
                <a:spcPct val="150000"/>
              </a:lnSpc>
              <a:buBlip>
                <a:blip r:embed="rId3"/>
              </a:buBlip>
            </a:pPr>
            <a:r>
              <a:rPr lang="de-DE" sz="1550" dirty="0">
                <a:latin typeface="Corbel" panose="020B0503020204020204" pitchFamily="34" charset="0"/>
              </a:rPr>
              <a:t>Mobilitätsangebote für die Mobilität innerhalb des Quartiers (Sackkarren, E-Scooter)</a:t>
            </a:r>
          </a:p>
          <a:p>
            <a:pPr marL="214313" indent="-214313">
              <a:lnSpc>
                <a:spcPct val="150000"/>
              </a:lnSpc>
              <a:buBlip>
                <a:blip r:embed="rId3"/>
              </a:buBlip>
            </a:pPr>
            <a:r>
              <a:rPr lang="de-DE" sz="1550" dirty="0">
                <a:latin typeface="Corbel" panose="020B0503020204020204" pitchFamily="34" charset="0"/>
              </a:rPr>
              <a:t>Vergünstigte Mietertickets für den ÖPNV</a:t>
            </a:r>
            <a:r>
              <a:rPr lang="de-DE" sz="1350" b="1" dirty="0">
                <a:latin typeface="Corbel" panose="020B0503020204020204" pitchFamily="34" charset="0"/>
              </a:rPr>
              <a:t> </a:t>
            </a:r>
            <a:r>
              <a:rPr lang="de-DE" sz="675" dirty="0">
                <a:latin typeface="Corbel" panose="020B0503020204020204" pitchFamily="34" charset="0"/>
              </a:rPr>
              <a:t> </a:t>
            </a:r>
          </a:p>
        </p:txBody>
      </p:sp>
      <p:pic>
        <p:nvPicPr>
          <p:cNvPr id="10" name="Grafik 9" descr="Ein Bild, das Text, Karte enthält.&#10;&#10;Automatisch generierte Beschreibung">
            <a:extLst>
              <a:ext uri="{FF2B5EF4-FFF2-40B4-BE49-F238E27FC236}">
                <a16:creationId xmlns:a16="http://schemas.microsoft.com/office/drawing/2014/main" id="{9BA354DC-6D22-4A05-B2D7-5A33EFF20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8032" y="1478281"/>
            <a:ext cx="4470894" cy="3038208"/>
          </a:xfrm>
          <a:prstGeom prst="rect">
            <a:avLst/>
          </a:prstGeom>
          <a:noFill/>
        </p:spPr>
      </p:pic>
      <p:sp>
        <p:nvSpPr>
          <p:cNvPr id="11" name="Textplatzhalter 1">
            <a:extLst>
              <a:ext uri="{FF2B5EF4-FFF2-40B4-BE49-F238E27FC236}">
                <a16:creationId xmlns:a16="http://schemas.microsoft.com/office/drawing/2014/main" id="{62B7BFDC-8A85-426D-8662-D607E279EBCB}"/>
              </a:ext>
            </a:extLst>
          </p:cNvPr>
          <p:cNvSpPr>
            <a:spLocks noGrp="1"/>
          </p:cNvSpPr>
          <p:nvPr>
            <p:ph type="body" sz="quarter" idx="12"/>
          </p:nvPr>
        </p:nvSpPr>
        <p:spPr>
          <a:xfrm>
            <a:off x="539552" y="627012"/>
            <a:ext cx="7200800" cy="486575"/>
          </a:xfrm>
        </p:spPr>
        <p:txBody>
          <a:bodyPr/>
          <a:lstStyle/>
          <a:p>
            <a:r>
              <a:rPr lang="de-DE" dirty="0"/>
              <a:t>Stellplätze und Mobilitätskonzept</a:t>
            </a:r>
          </a:p>
        </p:txBody>
      </p:sp>
    </p:spTree>
    <p:extLst>
      <p:ext uri="{BB962C8B-B14F-4D97-AF65-F5344CB8AC3E}">
        <p14:creationId xmlns:p14="http://schemas.microsoft.com/office/powerpoint/2010/main" val="25836807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defTabSz="685800" hangingPunct="1"/>
            <a:fld id="{7F320AE6-3771-4BDC-AC2E-AA58B5B5328F}" type="slidenum">
              <a:rPr lang="de-DE" kern="1200">
                <a:solidFill>
                  <a:prstClr val="black"/>
                </a:solidFill>
                <a:ea typeface="+mn-ea"/>
              </a:rPr>
              <a:pPr defTabSz="685800" hangingPunct="1"/>
              <a:t>2</a:t>
            </a:fld>
            <a:endParaRPr lang="de-DE" kern="1200">
              <a:solidFill>
                <a:prstClr val="black"/>
              </a:solidFill>
              <a:ea typeface="+mn-ea"/>
            </a:endParaRPr>
          </a:p>
        </p:txBody>
      </p:sp>
      <p:sp>
        <p:nvSpPr>
          <p:cNvPr id="3" name="Titel 2"/>
          <p:cNvSpPr>
            <a:spLocks noGrp="1"/>
          </p:cNvSpPr>
          <p:nvPr>
            <p:ph type="title"/>
          </p:nvPr>
        </p:nvSpPr>
        <p:spPr>
          <a:xfrm>
            <a:off x="689996" y="144065"/>
            <a:ext cx="4248522" cy="642938"/>
          </a:xfrm>
        </p:spPr>
        <p:txBody>
          <a:bodyPr/>
          <a:lstStyle/>
          <a:p>
            <a:r>
              <a:rPr lang="de-DE" dirty="0"/>
              <a:t>Technische Inhalte</a:t>
            </a:r>
          </a:p>
        </p:txBody>
      </p:sp>
      <p:sp>
        <p:nvSpPr>
          <p:cNvPr id="4" name="Inhaltsplatzhalter 3"/>
          <p:cNvSpPr>
            <a:spLocks noGrp="1"/>
          </p:cNvSpPr>
          <p:nvPr>
            <p:ph sz="quarter" idx="13"/>
          </p:nvPr>
        </p:nvSpPr>
        <p:spPr>
          <a:xfrm>
            <a:off x="689995" y="973384"/>
            <a:ext cx="7082405" cy="3509963"/>
          </a:xfrm>
        </p:spPr>
        <p:txBody>
          <a:bodyPr/>
          <a:lstStyle/>
          <a:p>
            <a:r>
              <a:rPr lang="de-DE" dirty="0"/>
              <a:t>Fragen bitte im Chat stellen. Wir gehen im Laufe des Webinars darauf ein!</a:t>
            </a:r>
          </a:p>
          <a:p>
            <a:endParaRPr lang="de-DE" dirty="0"/>
          </a:p>
          <a:p>
            <a:r>
              <a:rPr lang="de-DE" dirty="0"/>
              <a:t>Das Video wird mitgeschnitten und im Nachgang auf dem YouTube-Kanal der KEA-BW hochgeladen.</a:t>
            </a:r>
          </a:p>
          <a:p>
            <a:endParaRPr lang="de-DE" dirty="0"/>
          </a:p>
          <a:p>
            <a:r>
              <a:rPr lang="de-DE" dirty="0"/>
              <a:t>Sollten Sie keinen Ton haben aktualisieren Sie bitte den Browser. Bitte schreiben Sie nicht in den Chat.</a:t>
            </a:r>
          </a:p>
          <a:p>
            <a:endParaRPr lang="de-DE" dirty="0"/>
          </a:p>
          <a:p>
            <a:r>
              <a:rPr lang="de-DE" dirty="0"/>
              <a:t>Sollte es zu anhaltenden Problemen kommen schwenken wir um zu MS Teams. Ich stelle Ihnen den Link dazu in den Chat!</a:t>
            </a:r>
          </a:p>
          <a:p>
            <a:pPr marL="0" indent="0" algn="ctr">
              <a:buNone/>
            </a:pPr>
            <a:r>
              <a:rPr lang="de-DE" u="sng" dirty="0">
                <a:hlinkClick r:id="rId2"/>
              </a:rPr>
              <a:t>Hier klicken, um an der Besprechung teilzunehmen</a:t>
            </a:r>
            <a:endParaRPr lang="de-DE" dirty="0"/>
          </a:p>
          <a:p>
            <a:endParaRPr lang="de-DE" dirty="0"/>
          </a:p>
          <a:p>
            <a:r>
              <a:rPr lang="de-DE" dirty="0"/>
              <a:t>Und nun viel Spaß!</a:t>
            </a:r>
          </a:p>
        </p:txBody>
      </p:sp>
    </p:spTree>
    <p:extLst>
      <p:ext uri="{BB962C8B-B14F-4D97-AF65-F5344CB8AC3E}">
        <p14:creationId xmlns:p14="http://schemas.microsoft.com/office/powerpoint/2010/main" val="3911558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503970" y="693620"/>
            <a:ext cx="4788110" cy="417526"/>
          </a:xfrm>
        </p:spPr>
        <p:txBody>
          <a:bodyPr/>
          <a:lstStyle/>
          <a:p>
            <a:r>
              <a:rPr lang="de-DE" dirty="0"/>
              <a:t>Ökologische Nachhaltigkeit</a:t>
            </a:r>
          </a:p>
        </p:txBody>
      </p:sp>
      <p:sp>
        <p:nvSpPr>
          <p:cNvPr id="4" name="Textplatzhalter 3"/>
          <p:cNvSpPr>
            <a:spLocks noGrp="1"/>
          </p:cNvSpPr>
          <p:nvPr>
            <p:ph type="body" sz="quarter" idx="11"/>
          </p:nvPr>
        </p:nvSpPr>
        <p:spPr/>
        <p:txBody>
          <a:bodyPr/>
          <a:lstStyle/>
          <a:p>
            <a:endParaRPr lang="de-DE"/>
          </a:p>
        </p:txBody>
      </p:sp>
      <p:sp>
        <p:nvSpPr>
          <p:cNvPr id="5" name="Rechteck 4"/>
          <p:cNvSpPr/>
          <p:nvPr/>
        </p:nvSpPr>
        <p:spPr>
          <a:xfrm>
            <a:off x="612403" y="1167595"/>
            <a:ext cx="7307969" cy="507831"/>
          </a:xfrm>
          <a:prstGeom prst="rect">
            <a:avLst/>
          </a:prstGeom>
        </p:spPr>
        <p:txBody>
          <a:bodyPr wrap="square">
            <a:spAutoFit/>
          </a:bodyPr>
          <a:lstStyle/>
          <a:p>
            <a:pPr lvl="0"/>
            <a:r>
              <a:rPr lang="de-DE" sz="1350" dirty="0">
                <a:latin typeface="Corbel" panose="020B0503020204020204" pitchFamily="34" charset="0"/>
              </a:rPr>
              <a:t> </a:t>
            </a:r>
          </a:p>
          <a:p>
            <a:r>
              <a:rPr lang="de-DE" sz="1350" dirty="0">
                <a:latin typeface="Corbel" panose="020B0503020204020204" pitchFamily="34" charset="0"/>
              </a:rPr>
              <a:t> </a:t>
            </a:r>
          </a:p>
        </p:txBody>
      </p:sp>
      <p:pic>
        <p:nvPicPr>
          <p:cNvPr id="6" name="Grafik 5">
            <a:extLst>
              <a:ext uri="{FF2B5EF4-FFF2-40B4-BE49-F238E27FC236}">
                <a16:creationId xmlns:a16="http://schemas.microsoft.com/office/drawing/2014/main" id="{3F241A2F-978F-4324-89D8-DAD6453352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25961" y="728517"/>
            <a:ext cx="2197389" cy="2254153"/>
          </a:xfrm>
          <a:prstGeom prst="rect">
            <a:avLst/>
          </a:prstGeom>
        </p:spPr>
      </p:pic>
      <p:sp>
        <p:nvSpPr>
          <p:cNvPr id="7" name="Rechteck 6">
            <a:extLst>
              <a:ext uri="{FF2B5EF4-FFF2-40B4-BE49-F238E27FC236}">
                <a16:creationId xmlns:a16="http://schemas.microsoft.com/office/drawing/2014/main" id="{3FE75499-5C35-41D1-9344-6FC90AFE98F4}"/>
              </a:ext>
            </a:extLst>
          </p:cNvPr>
          <p:cNvSpPr/>
          <p:nvPr/>
        </p:nvSpPr>
        <p:spPr>
          <a:xfrm>
            <a:off x="592413" y="1167595"/>
            <a:ext cx="3527549" cy="3378104"/>
          </a:xfrm>
          <a:prstGeom prst="rect">
            <a:avLst/>
          </a:prstGeom>
        </p:spPr>
        <p:txBody>
          <a:bodyPr wrap="square">
            <a:spAutoFit/>
          </a:bodyPr>
          <a:lstStyle/>
          <a:p>
            <a:pPr marL="333375" indent="-333375">
              <a:lnSpc>
                <a:spcPct val="150000"/>
              </a:lnSpc>
              <a:buBlip>
                <a:blip r:embed="rId4"/>
              </a:buBlip>
            </a:pPr>
            <a:r>
              <a:rPr lang="de-DE" sz="1600" dirty="0">
                <a:latin typeface="Corbel" panose="020B0503020204020204" pitchFamily="34" charset="0"/>
                <a:ea typeface="Times New Roman" panose="02020603050405020304" pitchFamily="18" charset="0"/>
              </a:rPr>
              <a:t>KfW-Effizienzhaus 55</a:t>
            </a:r>
          </a:p>
          <a:p>
            <a:pPr marL="333375" indent="-333375">
              <a:lnSpc>
                <a:spcPct val="150000"/>
              </a:lnSpc>
              <a:buBlip>
                <a:blip r:embed="rId4"/>
              </a:buBlip>
            </a:pPr>
            <a:r>
              <a:rPr lang="de-DE" sz="1600" dirty="0">
                <a:latin typeface="Corbel" panose="020B0503020204020204" pitchFamily="34" charset="0"/>
                <a:ea typeface="Times New Roman" panose="02020603050405020304" pitchFamily="18" charset="0"/>
              </a:rPr>
              <a:t>Klimawald</a:t>
            </a:r>
          </a:p>
          <a:p>
            <a:pPr marL="540544" lvl="2" indent="-207169">
              <a:lnSpc>
                <a:spcPct val="150000"/>
              </a:lnSpc>
              <a:buClr>
                <a:srgbClr val="1A93D7"/>
              </a:buClr>
              <a:buFont typeface="Arial" panose="020B0604020202020204" pitchFamily="34" charset="0"/>
              <a:buChar char="•"/>
            </a:pPr>
            <a:r>
              <a:rPr lang="de-DE" sz="1600" dirty="0">
                <a:latin typeface="Corbel" panose="020B0503020204020204" pitchFamily="34" charset="0"/>
                <a:ea typeface="Times New Roman" panose="02020603050405020304" pitchFamily="18" charset="0"/>
              </a:rPr>
              <a:t>Lärmschutz</a:t>
            </a:r>
          </a:p>
          <a:p>
            <a:pPr marL="540544" lvl="2" indent="-207169">
              <a:lnSpc>
                <a:spcPct val="150000"/>
              </a:lnSpc>
              <a:buClr>
                <a:srgbClr val="1A93D7"/>
              </a:buClr>
              <a:buFont typeface="Arial" panose="020B0604020202020204" pitchFamily="34" charset="0"/>
              <a:buChar char="•"/>
            </a:pPr>
            <a:r>
              <a:rPr lang="de-DE" sz="1600" dirty="0">
                <a:latin typeface="Corbel" panose="020B0503020204020204" pitchFamily="34" charset="0"/>
                <a:ea typeface="Times New Roman" panose="02020603050405020304" pitchFamily="18" charset="0"/>
              </a:rPr>
              <a:t>Luftverschmutzung</a:t>
            </a:r>
          </a:p>
          <a:p>
            <a:pPr marL="540544" lvl="2" indent="-207169">
              <a:lnSpc>
                <a:spcPct val="150000"/>
              </a:lnSpc>
              <a:buClr>
                <a:srgbClr val="1A93D7"/>
              </a:buClr>
              <a:buFont typeface="Arial" panose="020B0604020202020204" pitchFamily="34" charset="0"/>
              <a:buChar char="•"/>
            </a:pPr>
            <a:r>
              <a:rPr lang="de-DE" sz="1600" dirty="0">
                <a:latin typeface="Corbel" panose="020B0503020204020204" pitchFamily="34" charset="0"/>
                <a:ea typeface="Times New Roman" panose="02020603050405020304" pitchFamily="18" charset="0"/>
              </a:rPr>
              <a:t>Mikroklima</a:t>
            </a:r>
            <a:endParaRPr lang="de-DE" sz="1600" dirty="0">
              <a:latin typeface="Corbel" panose="020B0503020204020204" pitchFamily="34" charset="0"/>
              <a:ea typeface="Calibri" panose="020F0502020204030204" pitchFamily="34" charset="0"/>
            </a:endParaRPr>
          </a:p>
          <a:p>
            <a:pPr marL="540544" lvl="2" indent="-207169">
              <a:lnSpc>
                <a:spcPct val="150000"/>
              </a:lnSpc>
              <a:buClr>
                <a:srgbClr val="1A93D7"/>
              </a:buClr>
              <a:buFont typeface="Arial" panose="020B0604020202020204" pitchFamily="34" charset="0"/>
              <a:buChar char="•"/>
            </a:pPr>
            <a:r>
              <a:rPr lang="de-DE" sz="1600" dirty="0">
                <a:latin typeface="Corbel" panose="020B0503020204020204" pitchFamily="34" charset="0"/>
                <a:ea typeface="Times New Roman" panose="02020603050405020304" pitchFamily="18" charset="0"/>
              </a:rPr>
              <a:t>CO² Speicherung</a:t>
            </a:r>
            <a:endParaRPr lang="de-DE" sz="1600" dirty="0">
              <a:latin typeface="Corbel" panose="020B0503020204020204" pitchFamily="34" charset="0"/>
              <a:ea typeface="Calibri" panose="020F0502020204030204" pitchFamily="34" charset="0"/>
            </a:endParaRPr>
          </a:p>
          <a:p>
            <a:pPr marL="540544" lvl="2" indent="-207169">
              <a:lnSpc>
                <a:spcPct val="150000"/>
              </a:lnSpc>
              <a:buClr>
                <a:srgbClr val="1A93D7"/>
              </a:buClr>
              <a:buFont typeface="Arial" panose="020B0604020202020204" pitchFamily="34" charset="0"/>
              <a:buChar char="•"/>
            </a:pPr>
            <a:r>
              <a:rPr lang="de-DE" sz="1600" dirty="0">
                <a:latin typeface="Corbel" panose="020B0503020204020204" pitchFamily="34" charset="0"/>
                <a:ea typeface="Times New Roman" panose="02020603050405020304" pitchFamily="18" charset="0"/>
              </a:rPr>
              <a:t>Bodenfunktion</a:t>
            </a:r>
            <a:endParaRPr lang="de-DE" sz="1600" dirty="0">
              <a:latin typeface="Corbel" panose="020B0503020204020204" pitchFamily="34" charset="0"/>
              <a:ea typeface="Calibri" panose="020F0502020204030204" pitchFamily="34" charset="0"/>
            </a:endParaRPr>
          </a:p>
          <a:p>
            <a:pPr marL="540544" lvl="2" indent="-207169">
              <a:lnSpc>
                <a:spcPct val="150000"/>
              </a:lnSpc>
              <a:buClr>
                <a:srgbClr val="1A93D7"/>
              </a:buClr>
              <a:buFont typeface="Arial" panose="020B0604020202020204" pitchFamily="34" charset="0"/>
              <a:buChar char="•"/>
            </a:pPr>
            <a:r>
              <a:rPr lang="de-DE" sz="1600" dirty="0">
                <a:latin typeface="Corbel" panose="020B0503020204020204" pitchFamily="34" charset="0"/>
                <a:ea typeface="Times New Roman" panose="02020603050405020304" pitchFamily="18" charset="0"/>
              </a:rPr>
              <a:t>Stadtnatur und biologische Vielfalt</a:t>
            </a:r>
          </a:p>
        </p:txBody>
      </p:sp>
      <p:pic>
        <p:nvPicPr>
          <p:cNvPr id="9" name="Grafik 8">
            <a:extLst>
              <a:ext uri="{FF2B5EF4-FFF2-40B4-BE49-F238E27FC236}">
                <a16:creationId xmlns:a16="http://schemas.microsoft.com/office/drawing/2014/main" id="{5F37AFBE-5788-4B05-8974-5076F2BD04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5961" y="3111810"/>
            <a:ext cx="2197389" cy="1647176"/>
          </a:xfrm>
          <a:prstGeom prst="rect">
            <a:avLst/>
          </a:prstGeom>
        </p:spPr>
      </p:pic>
    </p:spTree>
    <p:extLst>
      <p:ext uri="{BB962C8B-B14F-4D97-AF65-F5344CB8AC3E}">
        <p14:creationId xmlns:p14="http://schemas.microsoft.com/office/powerpoint/2010/main" val="42052192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0ECDE06-2139-4A1B-AF6B-BA2E0D1247A2}"/>
              </a:ext>
            </a:extLst>
          </p:cNvPr>
          <p:cNvSpPr>
            <a:spLocks noGrp="1"/>
          </p:cNvSpPr>
          <p:nvPr>
            <p:ph type="body" sz="quarter" idx="11"/>
          </p:nvPr>
        </p:nvSpPr>
        <p:spPr>
          <a:xfrm>
            <a:off x="612404" y="4899670"/>
            <a:ext cx="4103613" cy="225132"/>
          </a:xfrm>
        </p:spPr>
        <p:txBody>
          <a:bodyPr/>
          <a:lstStyle/>
          <a:p>
            <a:endParaRPr lang="en-US"/>
          </a:p>
        </p:txBody>
      </p:sp>
      <p:pic>
        <p:nvPicPr>
          <p:cNvPr id="7" name="Grafik 6" descr="Ein Bild, das Gebäude, Kuchen enthält.&#10;&#10;Automatisch generierte Beschreibung">
            <a:hlinkClick r:id="rId2" action="ppaction://hlinkfile"/>
            <a:extLst>
              <a:ext uri="{FF2B5EF4-FFF2-40B4-BE49-F238E27FC236}">
                <a16:creationId xmlns:a16="http://schemas.microsoft.com/office/drawing/2014/main" id="{6E017B70-4DB6-4C9B-BBDF-87B421243D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514364" y="1113589"/>
            <a:ext cx="8162093" cy="3456386"/>
          </a:xfrm>
          <a:prstGeom prst="rect">
            <a:avLst/>
          </a:prstGeom>
          <a:noFill/>
        </p:spPr>
      </p:pic>
    </p:spTree>
    <p:extLst>
      <p:ext uri="{BB962C8B-B14F-4D97-AF65-F5344CB8AC3E}">
        <p14:creationId xmlns:p14="http://schemas.microsoft.com/office/powerpoint/2010/main" val="353936869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de-DE" altLang="de-DE" dirty="0"/>
              <a:t>Weitere Projekte Aktionsprogramm Wohnen</a:t>
            </a:r>
            <a:endParaRPr lang="de-DE" dirty="0"/>
          </a:p>
          <a:p>
            <a:endParaRPr lang="de-DE" dirty="0"/>
          </a:p>
        </p:txBody>
      </p:sp>
      <p:sp>
        <p:nvSpPr>
          <p:cNvPr id="4" name="Textplatzhalter 3"/>
          <p:cNvSpPr>
            <a:spLocks noGrp="1"/>
          </p:cNvSpPr>
          <p:nvPr>
            <p:ph type="body" sz="quarter" idx="11"/>
          </p:nvPr>
        </p:nvSpPr>
        <p:spPr/>
        <p:txBody>
          <a:bodyPr/>
          <a:lstStyle/>
          <a:p>
            <a:endParaRPr lang="de-DE"/>
          </a:p>
        </p:txBody>
      </p:sp>
      <p:sp>
        <p:nvSpPr>
          <p:cNvPr id="6" name="Textplatzhalter 4"/>
          <p:cNvSpPr txBox="1">
            <a:spLocks/>
          </p:cNvSpPr>
          <p:nvPr/>
        </p:nvSpPr>
        <p:spPr bwMode="auto">
          <a:xfrm>
            <a:off x="656558" y="1303575"/>
            <a:ext cx="4895701" cy="160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600"/>
              </a:spcBef>
              <a:buFont typeface="Arial" charset="0"/>
              <a:defRPr sz="1600">
                <a:solidFill>
                  <a:schemeClr val="tx1"/>
                </a:solidFill>
                <a:latin typeface="Verdana" pitchFamily="34" charset="0"/>
              </a:defRPr>
            </a:lvl1pPr>
            <a:lvl2pPr marL="742950" indent="-285750" eaLnBrk="0" hangingPunct="0">
              <a:spcBef>
                <a:spcPts val="600"/>
              </a:spcBef>
              <a:buClr>
                <a:schemeClr val="tx2"/>
              </a:buClr>
              <a:buFont typeface="Verdana" pitchFamily="34" charset="0"/>
              <a:buChar char=":"/>
              <a:defRPr sz="1400">
                <a:solidFill>
                  <a:schemeClr val="tx2"/>
                </a:solidFill>
                <a:latin typeface="Verdana" pitchFamily="34" charset="0"/>
              </a:defRPr>
            </a:lvl2pPr>
            <a:lvl3pPr marL="1143000" indent="-228600" eaLnBrk="0" hangingPunct="0">
              <a:spcBef>
                <a:spcPts val="600"/>
              </a:spcBef>
              <a:buClr>
                <a:schemeClr val="tx2"/>
              </a:buClr>
              <a:buFont typeface="Verdana" pitchFamily="34" charset="0"/>
              <a:buChar char=":"/>
              <a:defRPr sz="1400">
                <a:solidFill>
                  <a:schemeClr val="tx1"/>
                </a:solidFill>
                <a:latin typeface="Verdana" pitchFamily="34" charset="0"/>
              </a:defRPr>
            </a:lvl3pPr>
            <a:lvl4pPr marL="1600200" indent="-228600" eaLnBrk="0" hangingPunct="0">
              <a:spcBef>
                <a:spcPts val="600"/>
              </a:spcBef>
              <a:buClr>
                <a:schemeClr val="tx2"/>
              </a:buClr>
              <a:buFont typeface="Verdana" pitchFamily="34" charset="0"/>
              <a:buChar char=":"/>
              <a:defRPr sz="1400">
                <a:solidFill>
                  <a:schemeClr val="tx1"/>
                </a:solidFill>
                <a:latin typeface="Verdana" pitchFamily="34" charset="0"/>
              </a:defRPr>
            </a:lvl4pPr>
            <a:lvl5pPr marL="2057400" indent="-228600" eaLnBrk="0" hangingPunct="0">
              <a:spcBef>
                <a:spcPts val="600"/>
              </a:spcBef>
              <a:buClr>
                <a:schemeClr val="tx2"/>
              </a:buClr>
              <a:buFont typeface="Verdana" pitchFamily="34" charset="0"/>
              <a:buChar char=":"/>
              <a:defRPr sz="1400">
                <a:solidFill>
                  <a:schemeClr val="tx1"/>
                </a:solidFill>
                <a:latin typeface="Verdana" pitchFamily="34" charset="0"/>
              </a:defRPr>
            </a:lvl5pPr>
            <a:lvl6pPr marL="2514600" indent="-228600" eaLnBrk="0" fontAlgn="base" hangingPunct="0">
              <a:spcBef>
                <a:spcPts val="600"/>
              </a:spcBef>
              <a:spcAft>
                <a:spcPct val="0"/>
              </a:spcAft>
              <a:buClr>
                <a:schemeClr val="tx2"/>
              </a:buClr>
              <a:buFont typeface="Verdana" pitchFamily="34" charset="0"/>
              <a:buChar char=":"/>
              <a:defRPr sz="1400">
                <a:solidFill>
                  <a:schemeClr val="tx1"/>
                </a:solidFill>
                <a:latin typeface="Verdana" pitchFamily="34" charset="0"/>
              </a:defRPr>
            </a:lvl6pPr>
            <a:lvl7pPr marL="2971800" indent="-228600" eaLnBrk="0" fontAlgn="base" hangingPunct="0">
              <a:spcBef>
                <a:spcPts val="600"/>
              </a:spcBef>
              <a:spcAft>
                <a:spcPct val="0"/>
              </a:spcAft>
              <a:buClr>
                <a:schemeClr val="tx2"/>
              </a:buClr>
              <a:buFont typeface="Verdana" pitchFamily="34" charset="0"/>
              <a:buChar char=":"/>
              <a:defRPr sz="1400">
                <a:solidFill>
                  <a:schemeClr val="tx1"/>
                </a:solidFill>
                <a:latin typeface="Verdana" pitchFamily="34" charset="0"/>
              </a:defRPr>
            </a:lvl7pPr>
            <a:lvl8pPr marL="3429000" indent="-228600" eaLnBrk="0" fontAlgn="base" hangingPunct="0">
              <a:spcBef>
                <a:spcPts val="600"/>
              </a:spcBef>
              <a:spcAft>
                <a:spcPct val="0"/>
              </a:spcAft>
              <a:buClr>
                <a:schemeClr val="tx2"/>
              </a:buClr>
              <a:buFont typeface="Verdana" pitchFamily="34" charset="0"/>
              <a:buChar char=":"/>
              <a:defRPr sz="1400">
                <a:solidFill>
                  <a:schemeClr val="tx1"/>
                </a:solidFill>
                <a:latin typeface="Verdana" pitchFamily="34" charset="0"/>
              </a:defRPr>
            </a:lvl8pPr>
            <a:lvl9pPr marL="3886200" indent="-228600" eaLnBrk="0" fontAlgn="base" hangingPunct="0">
              <a:spcBef>
                <a:spcPts val="600"/>
              </a:spcBef>
              <a:spcAft>
                <a:spcPct val="0"/>
              </a:spcAft>
              <a:buClr>
                <a:schemeClr val="tx2"/>
              </a:buClr>
              <a:buFont typeface="Verdana" pitchFamily="34" charset="0"/>
              <a:buChar char=":"/>
              <a:defRPr sz="1400">
                <a:solidFill>
                  <a:schemeClr val="tx1"/>
                </a:solidFill>
                <a:latin typeface="Verdana" pitchFamily="34" charset="0"/>
              </a:defRPr>
            </a:lvl9pPr>
          </a:lstStyle>
          <a:p>
            <a:pPr marL="342900" indent="-342900" defTabSz="914237" eaLnBrk="1" hangingPunct="1">
              <a:buBlip>
                <a:blip r:embed="rId3"/>
              </a:buBlip>
            </a:pPr>
            <a:r>
              <a:rPr lang="de-DE" altLang="de-DE" sz="2000" dirty="0">
                <a:latin typeface="Corbel" panose="020B0503020204020204" pitchFamily="34" charset="0"/>
              </a:rPr>
              <a:t>Kirschengarten (Luise-Bronner-Straße)</a:t>
            </a:r>
          </a:p>
          <a:p>
            <a:pPr marL="342900" indent="-342900" defTabSz="914237" eaLnBrk="1" hangingPunct="1">
              <a:buBlip>
                <a:blip r:embed="rId3"/>
              </a:buBlip>
            </a:pPr>
            <a:r>
              <a:rPr lang="de-DE" altLang="de-DE" sz="2000" kern="0" dirty="0">
                <a:latin typeface="Corbel" panose="020B0503020204020204" pitchFamily="34" charset="0"/>
                <a:sym typeface="Frutiger 45 Light"/>
              </a:rPr>
              <a:t>Weststraße 52</a:t>
            </a:r>
          </a:p>
          <a:p>
            <a:pPr marL="342900" indent="-342900" defTabSz="914237" eaLnBrk="1" hangingPunct="1">
              <a:buBlip>
                <a:blip r:embed="rId3"/>
              </a:buBlip>
            </a:pPr>
            <a:r>
              <a:rPr lang="de-DE" altLang="de-DE" sz="2000" dirty="0">
                <a:latin typeface="Corbel" panose="020B0503020204020204" pitchFamily="34" charset="0"/>
              </a:rPr>
              <a:t>Bruckner-/Stockheimer Straße</a:t>
            </a:r>
          </a:p>
          <a:p>
            <a:pPr marL="342900" indent="-342900" defTabSz="914237" eaLnBrk="1" hangingPunct="1">
              <a:buBlip>
                <a:blip r:embed="rId3"/>
              </a:buBlip>
            </a:pPr>
            <a:r>
              <a:rPr lang="de-DE" altLang="de-DE" sz="2000" kern="0" dirty="0">
                <a:latin typeface="Corbel" panose="020B0503020204020204" pitchFamily="34" charset="0"/>
                <a:sym typeface="Frutiger 45 Light"/>
              </a:rPr>
              <a:t>Bahnbogen Bö</a:t>
            </a:r>
            <a:r>
              <a:rPr lang="de-DE" altLang="de-DE" sz="2000" dirty="0">
                <a:latin typeface="Corbel" panose="020B0503020204020204" pitchFamily="34" charset="0"/>
              </a:rPr>
              <a:t>ckingen</a:t>
            </a:r>
            <a:endParaRPr lang="de-DE" altLang="de-DE" sz="2000" kern="0" dirty="0">
              <a:latin typeface="Corbel" panose="020B0503020204020204" pitchFamily="34" charset="0"/>
              <a:sym typeface="Frutiger 45 Light"/>
            </a:endParaRPr>
          </a:p>
        </p:txBody>
      </p:sp>
      <p:pic>
        <p:nvPicPr>
          <p:cNvPr id="13" name="Grafik 12">
            <a:extLst>
              <a:ext uri="{FF2B5EF4-FFF2-40B4-BE49-F238E27FC236}">
                <a16:creationId xmlns:a16="http://schemas.microsoft.com/office/drawing/2014/main" id="{66F8A79E-40EA-49AC-9C7C-3E79659E8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81" y="3050774"/>
            <a:ext cx="2411533" cy="1604902"/>
          </a:xfrm>
          <a:prstGeom prst="rect">
            <a:avLst/>
          </a:prstGeom>
        </p:spPr>
      </p:pic>
      <p:pic>
        <p:nvPicPr>
          <p:cNvPr id="15" name="Grafik 14">
            <a:extLst>
              <a:ext uri="{FF2B5EF4-FFF2-40B4-BE49-F238E27FC236}">
                <a16:creationId xmlns:a16="http://schemas.microsoft.com/office/drawing/2014/main" id="{1B3A2F5F-3A54-47FB-8E4F-F0C4514AF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2392" y="3046879"/>
            <a:ext cx="2908196" cy="1604902"/>
          </a:xfrm>
          <a:prstGeom prst="rect">
            <a:avLst/>
          </a:prstGeom>
        </p:spPr>
      </p:pic>
      <p:grpSp>
        <p:nvGrpSpPr>
          <p:cNvPr id="18" name="Gruppieren 17">
            <a:extLst>
              <a:ext uri="{FF2B5EF4-FFF2-40B4-BE49-F238E27FC236}">
                <a16:creationId xmlns:a16="http://schemas.microsoft.com/office/drawing/2014/main" id="{33527438-12C5-4F32-A15F-0DE2501FA029}"/>
              </a:ext>
            </a:extLst>
          </p:cNvPr>
          <p:cNvGrpSpPr/>
          <p:nvPr/>
        </p:nvGrpSpPr>
        <p:grpSpPr>
          <a:xfrm>
            <a:off x="6039592" y="1332117"/>
            <a:ext cx="1654743" cy="3319664"/>
            <a:chOff x="6445649" y="790227"/>
            <a:chExt cx="1996383" cy="3877051"/>
          </a:xfrm>
        </p:grpSpPr>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r="-1"/>
            <a:stretch/>
          </p:blipFill>
          <p:spPr>
            <a:xfrm>
              <a:off x="6461561" y="2139702"/>
              <a:ext cx="1980471" cy="2527576"/>
            </a:xfrm>
            <a:prstGeom prst="rect">
              <a:avLst/>
            </a:prstGeom>
          </p:spPr>
        </p:pic>
        <p:pic>
          <p:nvPicPr>
            <p:cNvPr id="16" name="Grafik 15">
              <a:extLst>
                <a:ext uri="{FF2B5EF4-FFF2-40B4-BE49-F238E27FC236}">
                  <a16:creationId xmlns:a16="http://schemas.microsoft.com/office/drawing/2014/main" id="{4DCB08B6-1C20-4A62-8141-6CA82DF2D3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5649" y="790227"/>
              <a:ext cx="1996383" cy="1296898"/>
            </a:xfrm>
            <a:prstGeom prst="rect">
              <a:avLst/>
            </a:prstGeom>
          </p:spPr>
        </p:pic>
      </p:grpSp>
    </p:spTree>
    <p:extLst>
      <p:ext uri="{BB962C8B-B14F-4D97-AF65-F5344CB8AC3E}">
        <p14:creationId xmlns:p14="http://schemas.microsoft.com/office/powerpoint/2010/main" val="15849968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half" idx="13"/>
          </p:nvPr>
        </p:nvSpPr>
        <p:spPr>
          <a:prstGeom prst="rect">
            <a:avLst/>
          </a:prstGeom>
        </p:spPr>
        <p:txBody>
          <a:bodyPr/>
          <a:lstStyle/>
          <a:p>
            <a:pPr marL="0" marR="0" indent="0" algn="l" defTabSz="914414" rtl="0" latinLnBrk="0">
              <a:lnSpc>
                <a:spcPct val="100000"/>
              </a:lnSpc>
              <a:spcBef>
                <a:spcPts val="0"/>
              </a:spcBef>
              <a:spcAft>
                <a:spcPts val="0"/>
              </a:spcAft>
              <a:buClrTx/>
              <a:buSzTx/>
              <a:buFontTx/>
              <a:buNone/>
              <a:tabLst/>
            </a:pPr>
            <a:r>
              <a:rPr lang="de-DE" dirty="0"/>
              <a:t>05</a:t>
            </a:r>
          </a:p>
        </p:txBody>
      </p:sp>
      <p:sp>
        <p:nvSpPr>
          <p:cNvPr id="3" name="Textplatzhalter 2"/>
          <p:cNvSpPr>
            <a:spLocks noGrp="1"/>
          </p:cNvSpPr>
          <p:nvPr>
            <p:ph type="body" sz="quarter" idx="14"/>
          </p:nvPr>
        </p:nvSpPr>
        <p:spPr>
          <a:prstGeom prst="rect">
            <a:avLst/>
          </a:prstGeom>
        </p:spPr>
        <p:txBody>
          <a:bodyPr/>
          <a:lstStyle/>
          <a:p>
            <a:pPr marL="0" marR="0" indent="0" algn="l" defTabSz="825514" rtl="0" latinLnBrk="0">
              <a:lnSpc>
                <a:spcPct val="100000"/>
              </a:lnSpc>
              <a:spcBef>
                <a:spcPts val="0"/>
              </a:spcBef>
              <a:spcAft>
                <a:spcPts val="0"/>
              </a:spcAft>
              <a:buClrTx/>
              <a:buSzTx/>
              <a:buFontTx/>
              <a:buNone/>
              <a:tabLst/>
            </a:pPr>
            <a:r>
              <a:rPr lang="de-DE" dirty="0"/>
              <a:t>Neckarbogen</a:t>
            </a:r>
          </a:p>
        </p:txBody>
      </p:sp>
    </p:spTree>
    <p:extLst>
      <p:ext uri="{BB962C8B-B14F-4D97-AF65-F5344CB8AC3E}">
        <p14:creationId xmlns:p14="http://schemas.microsoft.com/office/powerpoint/2010/main" val="20764570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2"/>
          </p:nvPr>
        </p:nvSpPr>
        <p:spPr/>
        <p:txBody>
          <a:bodyPr/>
          <a:lstStyle/>
          <a:p>
            <a:endParaRPr lang="de-DE"/>
          </a:p>
        </p:txBody>
      </p:sp>
      <p:pic>
        <p:nvPicPr>
          <p:cNvPr id="5" name="Inhaltsplatzhalter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078" y="-20538"/>
            <a:ext cx="9144000" cy="4679624"/>
          </a:xfrm>
          <a:prstGeom prst="rect">
            <a:avLst/>
          </a:prstGeom>
        </p:spPr>
      </p:pic>
    </p:spTree>
    <p:extLst>
      <p:ext uri="{BB962C8B-B14F-4D97-AF65-F5344CB8AC3E}">
        <p14:creationId xmlns:p14="http://schemas.microsoft.com/office/powerpoint/2010/main" val="15000153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995936" y="1089774"/>
            <a:ext cx="4536504" cy="3754874"/>
          </a:xfrm>
          <a:prstGeom prst="rect">
            <a:avLst/>
          </a:prstGeom>
        </p:spPr>
        <p:txBody>
          <a:bodyPr wrap="square">
            <a:spAutoFit/>
          </a:bodyPr>
          <a:lstStyle/>
          <a:p>
            <a:pPr marL="285750" indent="-285750">
              <a:buBlip>
                <a:blip r:embed="rId3"/>
              </a:buBlip>
            </a:pPr>
            <a:r>
              <a:rPr lang="de-DE" sz="1600" dirty="0">
                <a:latin typeface="Corbel" panose="020B0503020204020204" pitchFamily="34" charset="0"/>
              </a:rPr>
              <a:t>Größe: etwa</a:t>
            </a:r>
            <a:r>
              <a:rPr lang="de-DE" sz="1400" dirty="0">
                <a:latin typeface="+mn-lt"/>
              </a:rPr>
              <a:t> 3 </a:t>
            </a:r>
            <a:r>
              <a:rPr lang="de-DE" sz="1600" dirty="0">
                <a:latin typeface="Corbel" panose="020B0503020204020204" pitchFamily="34" charset="0"/>
              </a:rPr>
              <a:t>Hektar</a:t>
            </a:r>
          </a:p>
          <a:p>
            <a:pPr marL="285750" indent="-285750">
              <a:buBlip>
                <a:blip r:embed="rId3"/>
              </a:buBlip>
            </a:pPr>
            <a:r>
              <a:rPr lang="de-DE" sz="1600" dirty="0">
                <a:latin typeface="Corbel" panose="020B0503020204020204" pitchFamily="34" charset="0"/>
              </a:rPr>
              <a:t>Zahl der Gebäude: </a:t>
            </a:r>
            <a:r>
              <a:rPr lang="de-DE" sz="1400" dirty="0">
                <a:latin typeface="+mn-lt"/>
              </a:rPr>
              <a:t>22</a:t>
            </a:r>
            <a:r>
              <a:rPr lang="de-DE" sz="1600" dirty="0">
                <a:latin typeface="Corbel" panose="020B0503020204020204" pitchFamily="34" charset="0"/>
              </a:rPr>
              <a:t> auf drei Baufeldern </a:t>
            </a:r>
          </a:p>
          <a:p>
            <a:pPr marL="285750" indent="-285750">
              <a:buBlip>
                <a:blip r:embed="rId3"/>
              </a:buBlip>
            </a:pPr>
            <a:r>
              <a:rPr lang="de-DE" sz="1600" dirty="0">
                <a:latin typeface="Corbel" panose="020B0503020204020204" pitchFamily="34" charset="0"/>
              </a:rPr>
              <a:t>Zahl der Wohnungen: ca. </a:t>
            </a:r>
            <a:r>
              <a:rPr lang="de-DE" sz="1400" dirty="0">
                <a:latin typeface="+mn-lt"/>
              </a:rPr>
              <a:t>350</a:t>
            </a:r>
            <a:r>
              <a:rPr lang="de-DE" sz="1600" dirty="0">
                <a:latin typeface="Corbel" panose="020B0503020204020204" pitchFamily="34" charset="0"/>
              </a:rPr>
              <a:t> im </a:t>
            </a:r>
            <a:r>
              <a:rPr lang="de-DE" sz="1400" dirty="0">
                <a:latin typeface="+mn-lt"/>
              </a:rPr>
              <a:t>1. </a:t>
            </a:r>
            <a:r>
              <a:rPr lang="de-DE" sz="1600" dirty="0">
                <a:latin typeface="Corbel" panose="020B0503020204020204" pitchFamily="34" charset="0"/>
              </a:rPr>
              <a:t>Bauabschnitt</a:t>
            </a:r>
          </a:p>
          <a:p>
            <a:pPr marL="285750" indent="-285750">
              <a:buBlip>
                <a:blip r:embed="rId3"/>
              </a:buBlip>
            </a:pPr>
            <a:r>
              <a:rPr lang="de-DE" sz="1600" dirty="0">
                <a:latin typeface="Corbel" panose="020B0503020204020204" pitchFamily="34" charset="0"/>
              </a:rPr>
              <a:t>Zahl der Investoren: </a:t>
            </a:r>
            <a:r>
              <a:rPr lang="de-DE" sz="1400" dirty="0">
                <a:latin typeface="+mn-lt"/>
              </a:rPr>
              <a:t>14</a:t>
            </a:r>
            <a:r>
              <a:rPr lang="de-DE" sz="1600" dirty="0">
                <a:latin typeface="Corbel" panose="020B0503020204020204" pitchFamily="34" charset="0"/>
              </a:rPr>
              <a:t> sind ausgewählt  / </a:t>
            </a:r>
            <a:r>
              <a:rPr lang="de-DE" sz="1400" dirty="0">
                <a:latin typeface="+mn-lt"/>
              </a:rPr>
              <a:t>43</a:t>
            </a:r>
            <a:r>
              <a:rPr lang="de-DE" sz="1600" dirty="0">
                <a:latin typeface="Corbel" panose="020B0503020204020204" pitchFamily="34" charset="0"/>
              </a:rPr>
              <a:t> haben teilgenommen  / </a:t>
            </a:r>
            <a:r>
              <a:rPr lang="de-DE" sz="1400" dirty="0">
                <a:latin typeface="+mn-lt"/>
              </a:rPr>
              <a:t>85</a:t>
            </a:r>
            <a:r>
              <a:rPr lang="de-DE" sz="1600" dirty="0">
                <a:latin typeface="Corbel" panose="020B0503020204020204" pitchFamily="34" charset="0"/>
              </a:rPr>
              <a:t> eingereichte Planungen</a:t>
            </a:r>
          </a:p>
          <a:p>
            <a:pPr marL="285750" indent="-285750">
              <a:buBlip>
                <a:blip r:embed="rId3"/>
              </a:buBlip>
            </a:pPr>
            <a:r>
              <a:rPr lang="de-DE" sz="1600" dirty="0">
                <a:latin typeface="Corbel" panose="020B0503020204020204" pitchFamily="34" charset="0"/>
              </a:rPr>
              <a:t>Bewohner </a:t>
            </a:r>
            <a:r>
              <a:rPr lang="de-DE" sz="1400" dirty="0">
                <a:latin typeface="+mn-lt"/>
              </a:rPr>
              <a:t>2019</a:t>
            </a:r>
            <a:r>
              <a:rPr lang="de-DE" sz="1600" dirty="0">
                <a:latin typeface="Corbel" panose="020B0503020204020204" pitchFamily="34" charset="0"/>
              </a:rPr>
              <a:t>: bis zu </a:t>
            </a:r>
            <a:r>
              <a:rPr lang="de-DE" sz="1400" dirty="0">
                <a:latin typeface="+mn-lt"/>
              </a:rPr>
              <a:t>800</a:t>
            </a:r>
            <a:r>
              <a:rPr lang="de-DE" sz="1600" dirty="0">
                <a:latin typeface="Corbel" panose="020B0503020204020204" pitchFamily="34" charset="0"/>
              </a:rPr>
              <a:t> Personen</a:t>
            </a:r>
          </a:p>
          <a:p>
            <a:pPr marL="285750" indent="-285750">
              <a:buBlip>
                <a:blip r:embed="rId3"/>
              </a:buBlip>
            </a:pPr>
            <a:r>
              <a:rPr lang="de-DE" sz="1600" dirty="0">
                <a:latin typeface="Corbel" panose="020B0503020204020204" pitchFamily="34" charset="0"/>
              </a:rPr>
              <a:t>Baubeginn: </a:t>
            </a:r>
            <a:r>
              <a:rPr lang="de-DE" sz="1400" dirty="0">
                <a:latin typeface="+mn-lt"/>
              </a:rPr>
              <a:t>01</a:t>
            </a:r>
            <a:r>
              <a:rPr lang="de-DE" sz="1600" dirty="0">
                <a:latin typeface="Corbel" panose="020B0503020204020204" pitchFamily="34" charset="0"/>
              </a:rPr>
              <a:t>. Juli </a:t>
            </a:r>
            <a:r>
              <a:rPr lang="de-DE" sz="1400" dirty="0">
                <a:latin typeface="+mn-lt"/>
              </a:rPr>
              <a:t>2016</a:t>
            </a:r>
          </a:p>
          <a:p>
            <a:pPr marL="285750" indent="-285750">
              <a:buBlip>
                <a:blip r:embed="rId3"/>
              </a:buBlip>
            </a:pPr>
            <a:r>
              <a:rPr lang="de-DE" sz="1600" dirty="0">
                <a:latin typeface="Corbel" panose="020B0503020204020204" pitchFamily="34" charset="0"/>
              </a:rPr>
              <a:t>Fertigstellung: spätestens Juli </a:t>
            </a:r>
            <a:r>
              <a:rPr lang="de-DE" sz="1400" dirty="0">
                <a:latin typeface="+mn-lt"/>
              </a:rPr>
              <a:t>2018</a:t>
            </a:r>
            <a:r>
              <a:rPr lang="de-DE" sz="1600" dirty="0">
                <a:latin typeface="Corbel" panose="020B0503020204020204" pitchFamily="34" charset="0"/>
              </a:rPr>
              <a:t>, Fertigstellung der Außenanlagen bis zur BUGA </a:t>
            </a:r>
            <a:r>
              <a:rPr lang="de-DE" sz="1400" dirty="0">
                <a:latin typeface="+mn-lt"/>
              </a:rPr>
              <a:t>2019</a:t>
            </a:r>
          </a:p>
          <a:p>
            <a:pPr marL="285750" indent="-285750">
              <a:buBlip>
                <a:blip r:embed="rId3"/>
              </a:buBlip>
            </a:pPr>
            <a:r>
              <a:rPr lang="de-DE" sz="1600" dirty="0">
                <a:latin typeface="Corbel" panose="020B0503020204020204" pitchFamily="34" charset="0"/>
              </a:rPr>
              <a:t>Aufsiedlung nach der BUGA </a:t>
            </a:r>
            <a:r>
              <a:rPr lang="de-DE" sz="1400" dirty="0">
                <a:latin typeface="+mn-lt"/>
              </a:rPr>
              <a:t>2019</a:t>
            </a:r>
            <a:r>
              <a:rPr lang="de-DE" sz="1600" dirty="0">
                <a:latin typeface="Corbel" panose="020B0503020204020204" pitchFamily="34" charset="0"/>
              </a:rPr>
              <a:t> zum grünen urbanen Neckarbogen</a:t>
            </a:r>
          </a:p>
          <a:p>
            <a:pPr marL="285750" indent="-285750">
              <a:buBlip>
                <a:blip r:embed="rId3"/>
              </a:buBlip>
            </a:pPr>
            <a:r>
              <a:rPr lang="de-DE" sz="1600" dirty="0">
                <a:latin typeface="Corbel" panose="020B0503020204020204" pitchFamily="34" charset="0"/>
              </a:rPr>
              <a:t>Bewohner nach Aufsiedlung: bis zu </a:t>
            </a:r>
            <a:r>
              <a:rPr lang="de-DE" sz="1400" dirty="0">
                <a:latin typeface="+mn-lt"/>
              </a:rPr>
              <a:t>3.500</a:t>
            </a:r>
            <a:r>
              <a:rPr lang="de-DE" sz="1600" dirty="0">
                <a:latin typeface="Corbel" panose="020B0503020204020204" pitchFamily="34" charset="0"/>
              </a:rPr>
              <a:t>,  mehr als </a:t>
            </a:r>
            <a:r>
              <a:rPr lang="de-DE" sz="1400" dirty="0">
                <a:latin typeface="+mn-lt"/>
              </a:rPr>
              <a:t>1.000</a:t>
            </a:r>
            <a:r>
              <a:rPr lang="de-DE" sz="1600" dirty="0">
                <a:latin typeface="Corbel" panose="020B0503020204020204" pitchFamily="34" charset="0"/>
              </a:rPr>
              <a:t> Arbeitsplätze</a:t>
            </a:r>
          </a:p>
        </p:txBody>
      </p:sp>
      <p:sp>
        <p:nvSpPr>
          <p:cNvPr id="3" name="Textplatzhalter 2"/>
          <p:cNvSpPr>
            <a:spLocks noGrp="1"/>
          </p:cNvSpPr>
          <p:nvPr>
            <p:ph type="body" sz="quarter" idx="12"/>
          </p:nvPr>
        </p:nvSpPr>
        <p:spPr>
          <a:xfrm>
            <a:off x="683568" y="465274"/>
            <a:ext cx="7560840" cy="450292"/>
          </a:xfrm>
        </p:spPr>
        <p:txBody>
          <a:bodyPr/>
          <a:lstStyle/>
          <a:p>
            <a:r>
              <a:rPr lang="de-DE" dirty="0"/>
              <a:t>Städtebauliches Konzept</a:t>
            </a:r>
          </a:p>
          <a:p>
            <a:endParaRPr lang="de-DE" dirty="0"/>
          </a:p>
        </p:txBody>
      </p:sp>
      <p:pic>
        <p:nvPicPr>
          <p:cNvPr id="9" name="Picture 4" descr="https://www.buga2019.de/we-bilder/4.Stadtausblick/2019-2030.jpg?m=15184406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87574"/>
            <a:ext cx="3312368"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paulus-wohnbau.de/files/Paulus%20Wohnbau/News/Bilder/Richtfest%20BUGA/DJI_02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3568" y="2668245"/>
            <a:ext cx="3240360" cy="213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88060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nhaltsplatzhalter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951"/>
            <a:ext cx="9144000" cy="4720927"/>
          </a:xfrm>
          <a:prstGeom prst="rect">
            <a:avLst/>
          </a:prstGeom>
        </p:spPr>
      </p:pic>
      <p:sp>
        <p:nvSpPr>
          <p:cNvPr id="7" name="Textplatzhalter 6"/>
          <p:cNvSpPr>
            <a:spLocks noGrp="1"/>
          </p:cNvSpPr>
          <p:nvPr>
            <p:ph type="body" sz="quarter" idx="11"/>
          </p:nvPr>
        </p:nvSpPr>
        <p:spPr>
          <a:xfrm>
            <a:off x="240769" y="4898456"/>
            <a:ext cx="4103613" cy="225132"/>
          </a:xfrm>
        </p:spPr>
        <p:txBody>
          <a:bodyPr/>
          <a:lstStyle/>
          <a:p>
            <a:endParaRPr lang="de-DE"/>
          </a:p>
        </p:txBody>
      </p:sp>
      <p:sp>
        <p:nvSpPr>
          <p:cNvPr id="39" name="Textfeld 38"/>
          <p:cNvSpPr txBox="1"/>
          <p:nvPr/>
        </p:nvSpPr>
        <p:spPr>
          <a:xfrm>
            <a:off x="2278979" y="3219822"/>
            <a:ext cx="4889665" cy="1384995"/>
          </a:xfrm>
          <a:prstGeom prst="rect">
            <a:avLst/>
          </a:prstGeom>
          <a:solidFill>
            <a:schemeClr val="bg1">
              <a:alpha val="75000"/>
            </a:schemeClr>
          </a:solidFill>
        </p:spPr>
        <p:txBody>
          <a:bodyPr wrap="square" rtlCol="0">
            <a:spAutoFit/>
          </a:bodyPr>
          <a:lstStyle/>
          <a:p>
            <a:pPr algn="just"/>
            <a:r>
              <a:rPr lang="de-DE" sz="1400" dirty="0">
                <a:solidFill>
                  <a:prstClr val="black"/>
                </a:solidFill>
                <a:latin typeface="Corbel" panose="020B0503020204020204" pitchFamily="34" charset="0"/>
              </a:rPr>
              <a:t>Im Rahmen des Aktionsprogramms Wohnen haben wir auf vier Baufeldern im Neckarbogen 95 Mietwohnungen errichtet. Zwei der vier Gebäude sind Projekte mit Leuchtturmcharakter: das </a:t>
            </a:r>
            <a:r>
              <a:rPr lang="de-DE" sz="1400" b="1" dirty="0">
                <a:solidFill>
                  <a:prstClr val="black"/>
                </a:solidFill>
                <a:latin typeface="Corbel" panose="020B0503020204020204" pitchFamily="34" charset="0"/>
              </a:rPr>
              <a:t>Kinderhaus ‚KINJA‘, </a:t>
            </a:r>
            <a:r>
              <a:rPr lang="de-DE" sz="1400" dirty="0">
                <a:solidFill>
                  <a:prstClr val="black"/>
                </a:solidFill>
                <a:latin typeface="Corbel" panose="020B0503020204020204" pitchFamily="34" charset="0"/>
              </a:rPr>
              <a:t>das mit hohem Anspruch an die Lebenswelt von Kindern und die Architektur realisiert wurde sowie das 10-geschossige </a:t>
            </a:r>
            <a:r>
              <a:rPr lang="de-DE" sz="1400" b="1" dirty="0">
                <a:solidFill>
                  <a:prstClr val="black"/>
                </a:solidFill>
                <a:latin typeface="Corbel" panose="020B0503020204020204" pitchFamily="34" charset="0"/>
              </a:rPr>
              <a:t>Holzhochhaus ‚SKAIO‘.</a:t>
            </a:r>
            <a:endParaRPr lang="de-DE" sz="1400" dirty="0">
              <a:solidFill>
                <a:prstClr val="black"/>
              </a:solidFill>
              <a:latin typeface="Corbel" panose="020B0503020204020204" pitchFamily="34" charset="0"/>
            </a:endParaRPr>
          </a:p>
        </p:txBody>
      </p:sp>
      <p:pic>
        <p:nvPicPr>
          <p:cNvPr id="5" name="Grafik 4">
            <a:extLst>
              <a:ext uri="{FF2B5EF4-FFF2-40B4-BE49-F238E27FC236}">
                <a16:creationId xmlns:a16="http://schemas.microsoft.com/office/drawing/2014/main" id="{4CD60570-9EF4-4C55-9B29-2F233291A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8781" y="430524"/>
            <a:ext cx="2280131" cy="1708474"/>
          </a:xfrm>
          <a:prstGeom prst="rect">
            <a:avLst/>
          </a:prstGeom>
          <a:ln>
            <a:solidFill>
              <a:schemeClr val="bg1"/>
            </a:solidFill>
          </a:ln>
        </p:spPr>
      </p:pic>
      <p:pic>
        <p:nvPicPr>
          <p:cNvPr id="8" name="Grafik 7">
            <a:extLst>
              <a:ext uri="{FF2B5EF4-FFF2-40B4-BE49-F238E27FC236}">
                <a16:creationId xmlns:a16="http://schemas.microsoft.com/office/drawing/2014/main" id="{71228F3B-D2C0-4E89-B1D3-CB50A79103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8980" y="2387394"/>
            <a:ext cx="1938572" cy="1940463"/>
          </a:xfrm>
          <a:prstGeom prst="rect">
            <a:avLst/>
          </a:prstGeom>
          <a:ln>
            <a:solidFill>
              <a:schemeClr val="bg1"/>
            </a:solidFill>
          </a:ln>
        </p:spPr>
      </p:pic>
      <p:pic>
        <p:nvPicPr>
          <p:cNvPr id="10" name="Grafik 9">
            <a:extLst>
              <a:ext uri="{FF2B5EF4-FFF2-40B4-BE49-F238E27FC236}">
                <a16:creationId xmlns:a16="http://schemas.microsoft.com/office/drawing/2014/main" id="{76085062-EE04-4828-945F-E2D65292BB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06406" y="44828"/>
            <a:ext cx="2374854" cy="1878850"/>
          </a:xfrm>
          <a:prstGeom prst="rect">
            <a:avLst/>
          </a:prstGeom>
          <a:ln>
            <a:solidFill>
              <a:schemeClr val="bg1"/>
            </a:solidFill>
          </a:ln>
        </p:spPr>
      </p:pic>
      <p:pic>
        <p:nvPicPr>
          <p:cNvPr id="12" name="Grafik 11" descr="Ein Bild, das draußen, Gebäude, groß, Gras enthält.&#10;&#10;Automatisch generierte Beschreibung">
            <a:extLst>
              <a:ext uri="{FF2B5EF4-FFF2-40B4-BE49-F238E27FC236}">
                <a16:creationId xmlns:a16="http://schemas.microsoft.com/office/drawing/2014/main" id="{EEEDC580-B65B-4793-9567-C877555420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221511" y="2249590"/>
            <a:ext cx="1881062" cy="2153506"/>
          </a:xfrm>
          <a:prstGeom prst="rect">
            <a:avLst/>
          </a:prstGeom>
          <a:ln>
            <a:solidFill>
              <a:schemeClr val="bg1"/>
            </a:solidFill>
          </a:ln>
        </p:spPr>
      </p:pic>
    </p:spTree>
    <p:extLst>
      <p:ext uri="{BB962C8B-B14F-4D97-AF65-F5344CB8AC3E}">
        <p14:creationId xmlns:p14="http://schemas.microsoft.com/office/powerpoint/2010/main" val="372989401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539557" y="627012"/>
            <a:ext cx="5832643" cy="504577"/>
          </a:xfrm>
        </p:spPr>
        <p:txBody>
          <a:bodyPr/>
          <a:lstStyle/>
          <a:p>
            <a:r>
              <a:rPr lang="de-DE" dirty="0" err="1"/>
              <a:t>Kinja</a:t>
            </a:r>
            <a:r>
              <a:rPr lang="de-DE" dirty="0"/>
              <a:t> – h6 - kinderhaus</a:t>
            </a:r>
          </a:p>
        </p:txBody>
      </p:sp>
      <p:sp>
        <p:nvSpPr>
          <p:cNvPr id="3" name="Textplatzhalter 2"/>
          <p:cNvSpPr>
            <a:spLocks noGrp="1"/>
          </p:cNvSpPr>
          <p:nvPr>
            <p:ph type="body" sz="quarter" idx="11"/>
          </p:nvPr>
        </p:nvSpPr>
        <p:spPr/>
        <p:txBody>
          <a:bodyPr/>
          <a:lstStyle/>
          <a:p>
            <a:endParaRPr lang="de-DE"/>
          </a:p>
        </p:txBody>
      </p:sp>
      <p:sp>
        <p:nvSpPr>
          <p:cNvPr id="8" name="Rechteck 7"/>
          <p:cNvSpPr/>
          <p:nvPr/>
        </p:nvSpPr>
        <p:spPr>
          <a:xfrm>
            <a:off x="4936088" y="1275606"/>
            <a:ext cx="3812376" cy="2908800"/>
          </a:xfrm>
          <a:prstGeom prst="rect">
            <a:avLst/>
          </a:prstGeom>
          <a:solidFill>
            <a:srgbClr val="1A93D7"/>
          </a:solidFill>
        </p:spPr>
        <p:txBody>
          <a:bodyPr wrap="square" anchor="ctr">
            <a:spAutoFit/>
          </a:bodyPr>
          <a:lstStyle/>
          <a:p>
            <a:pPr marL="285750" indent="-285750">
              <a:buFont typeface="Arial" panose="020B0604020202020204" pitchFamily="34" charset="0"/>
              <a:buChar char="•"/>
            </a:pPr>
            <a:r>
              <a:rPr lang="de-DE" dirty="0">
                <a:solidFill>
                  <a:schemeClr val="bg1"/>
                </a:solidFill>
              </a:rPr>
              <a:t>5</a:t>
            </a:r>
            <a:r>
              <a:rPr lang="de-DE" dirty="0">
                <a:solidFill>
                  <a:schemeClr val="bg1"/>
                </a:solidFill>
                <a:latin typeface="Corbel" panose="020B0503020204020204" pitchFamily="34" charset="0"/>
              </a:rPr>
              <a:t>-geschossiges Gebäude</a:t>
            </a:r>
          </a:p>
          <a:p>
            <a:pPr marL="285750" indent="-285750">
              <a:buFont typeface="Arial" panose="020B0604020202020204" pitchFamily="34" charset="0"/>
              <a:buChar char="•"/>
            </a:pPr>
            <a:r>
              <a:rPr lang="de-DE" dirty="0">
                <a:solidFill>
                  <a:schemeClr val="bg1"/>
                </a:solidFill>
                <a:latin typeface="Corbel" panose="020B0503020204020204" pitchFamily="34" charset="0"/>
              </a:rPr>
              <a:t>Holz-Hybrid-Haus</a:t>
            </a:r>
          </a:p>
          <a:p>
            <a:pPr marL="285750" indent="-285750">
              <a:buFont typeface="Arial" panose="020B0604020202020204" pitchFamily="34" charset="0"/>
              <a:buChar char="•"/>
            </a:pPr>
            <a:r>
              <a:rPr lang="de-DE" dirty="0">
                <a:solidFill>
                  <a:schemeClr val="bg1"/>
                </a:solidFill>
              </a:rPr>
              <a:t>5</a:t>
            </a:r>
            <a:r>
              <a:rPr lang="de-DE" dirty="0">
                <a:solidFill>
                  <a:schemeClr val="bg1"/>
                </a:solidFill>
                <a:latin typeface="Corbel" panose="020B0503020204020204" pitchFamily="34" charset="0"/>
              </a:rPr>
              <a:t> Mietwohnungen mit </a:t>
            </a:r>
            <a:r>
              <a:rPr lang="de-DE" dirty="0">
                <a:solidFill>
                  <a:schemeClr val="bg1"/>
                </a:solidFill>
              </a:rPr>
              <a:t>2- </a:t>
            </a:r>
            <a:r>
              <a:rPr lang="de-DE" dirty="0">
                <a:solidFill>
                  <a:schemeClr val="bg1"/>
                </a:solidFill>
                <a:latin typeface="Corbel" panose="020B0503020204020204" pitchFamily="34" charset="0"/>
              </a:rPr>
              <a:t> bis </a:t>
            </a:r>
            <a:r>
              <a:rPr lang="de-DE" dirty="0">
                <a:solidFill>
                  <a:schemeClr val="bg1"/>
                </a:solidFill>
              </a:rPr>
              <a:t>3</a:t>
            </a:r>
            <a:r>
              <a:rPr lang="de-DE" dirty="0">
                <a:solidFill>
                  <a:schemeClr val="bg1"/>
                </a:solidFill>
                <a:latin typeface="Corbel" panose="020B0503020204020204" pitchFamily="34" charset="0"/>
              </a:rPr>
              <a:t> –Zimmer-Wohnungen</a:t>
            </a:r>
          </a:p>
          <a:p>
            <a:pPr marL="285750" indent="-285750">
              <a:buFont typeface="Arial" panose="020B0604020202020204" pitchFamily="34" charset="0"/>
              <a:buChar char="•"/>
            </a:pPr>
            <a:r>
              <a:rPr lang="de-DE" dirty="0">
                <a:solidFill>
                  <a:schemeClr val="bg1"/>
                </a:solidFill>
                <a:latin typeface="Corbel" panose="020B0503020204020204" pitchFamily="34" charset="0"/>
              </a:rPr>
              <a:t>davon </a:t>
            </a:r>
            <a:r>
              <a:rPr lang="de-DE" dirty="0">
                <a:solidFill>
                  <a:schemeClr val="bg1"/>
                </a:solidFill>
              </a:rPr>
              <a:t>60</a:t>
            </a:r>
            <a:r>
              <a:rPr lang="de-DE" dirty="0">
                <a:solidFill>
                  <a:schemeClr val="bg1"/>
                </a:solidFill>
                <a:latin typeface="Corbel" panose="020B0503020204020204" pitchFamily="34" charset="0"/>
              </a:rPr>
              <a:t> % gefördert</a:t>
            </a:r>
          </a:p>
          <a:p>
            <a:pPr marL="285750" indent="-285750">
              <a:buFont typeface="Arial" panose="020B0604020202020204" pitchFamily="34" charset="0"/>
              <a:buChar char="•"/>
            </a:pPr>
            <a:r>
              <a:rPr lang="de-DE" dirty="0">
                <a:solidFill>
                  <a:schemeClr val="bg1"/>
                </a:solidFill>
                <a:latin typeface="Corbel" panose="020B0503020204020204" pitchFamily="34" charset="0"/>
              </a:rPr>
              <a:t>Wohnungen für Alleinerziehende</a:t>
            </a:r>
          </a:p>
          <a:p>
            <a:pPr marL="285750" indent="-285750">
              <a:buFont typeface="Arial" panose="020B0604020202020204" pitchFamily="34" charset="0"/>
              <a:buChar char="•"/>
            </a:pPr>
            <a:r>
              <a:rPr lang="de-DE" dirty="0">
                <a:solidFill>
                  <a:schemeClr val="bg1"/>
                </a:solidFill>
                <a:latin typeface="Corbel" panose="020B0503020204020204" pitchFamily="34" charset="0"/>
              </a:rPr>
              <a:t>Kindergarten mit ca. </a:t>
            </a:r>
            <a:r>
              <a:rPr lang="de-DE" dirty="0">
                <a:solidFill>
                  <a:schemeClr val="bg1"/>
                </a:solidFill>
              </a:rPr>
              <a:t>1.300</a:t>
            </a:r>
            <a:r>
              <a:rPr lang="de-DE" dirty="0">
                <a:solidFill>
                  <a:schemeClr val="bg1"/>
                </a:solidFill>
                <a:latin typeface="Corbel" panose="020B0503020204020204" pitchFamily="34" charset="0"/>
              </a:rPr>
              <a:t> m² Nutzfläche</a:t>
            </a:r>
          </a:p>
          <a:p>
            <a:pPr marL="285750" indent="-285750">
              <a:buFont typeface="Arial" panose="020B0604020202020204" pitchFamily="34" charset="0"/>
              <a:buChar char="•"/>
            </a:pPr>
            <a:r>
              <a:rPr lang="de-DE" dirty="0">
                <a:solidFill>
                  <a:schemeClr val="bg1"/>
                </a:solidFill>
                <a:latin typeface="Corbel" panose="020B0503020204020204" pitchFamily="34" charset="0"/>
              </a:rPr>
              <a:t>Wohnfläche: </a:t>
            </a:r>
            <a:r>
              <a:rPr lang="de-DE" dirty="0">
                <a:solidFill>
                  <a:schemeClr val="bg1"/>
                </a:solidFill>
              </a:rPr>
              <a:t>262</a:t>
            </a:r>
            <a:r>
              <a:rPr lang="de-DE" dirty="0">
                <a:solidFill>
                  <a:schemeClr val="bg1"/>
                </a:solidFill>
                <a:latin typeface="Corbel" panose="020B0503020204020204" pitchFamily="34" charset="0"/>
              </a:rPr>
              <a:t> m²</a:t>
            </a:r>
          </a:p>
          <a:p>
            <a:pPr marL="285750" indent="-285750">
              <a:lnSpc>
                <a:spcPct val="150000"/>
              </a:lnSpc>
              <a:buFont typeface="Arial" panose="020B0604020202020204" pitchFamily="34" charset="0"/>
              <a:buChar char="•"/>
            </a:pPr>
            <a:endParaRPr lang="de-DE" sz="1100" dirty="0">
              <a:solidFill>
                <a:schemeClr val="bg1"/>
              </a:solidFill>
              <a:latin typeface="Corbel" panose="020B0503020204020204" pitchFamily="34" charset="0"/>
            </a:endParaRPr>
          </a:p>
        </p:txBody>
      </p:sp>
      <p:pic>
        <p:nvPicPr>
          <p:cNvPr id="5" name="Grafik 4" descr="Ein Bild, das Gras, draußen, Gebäude, Straße enthält.&#10;&#10;Automatisch generierte Beschreibung">
            <a:extLst>
              <a:ext uri="{FF2B5EF4-FFF2-40B4-BE49-F238E27FC236}">
                <a16:creationId xmlns:a16="http://schemas.microsoft.com/office/drawing/2014/main" id="{77BD9B34-4475-432E-AFD9-E87EEC951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03" y="1275606"/>
            <a:ext cx="3878400" cy="2908800"/>
          </a:xfrm>
          <a:prstGeom prst="rect">
            <a:avLst/>
          </a:prstGeom>
        </p:spPr>
      </p:pic>
      <p:sp>
        <p:nvSpPr>
          <p:cNvPr id="6" name="Rechteck 5">
            <a:extLst>
              <a:ext uri="{FF2B5EF4-FFF2-40B4-BE49-F238E27FC236}">
                <a16:creationId xmlns:a16="http://schemas.microsoft.com/office/drawing/2014/main" id="{4735DCAE-06D4-41BC-843C-7E220637D854}"/>
              </a:ext>
            </a:extLst>
          </p:cNvPr>
          <p:cNvSpPr/>
          <p:nvPr/>
        </p:nvSpPr>
        <p:spPr>
          <a:xfrm>
            <a:off x="4014424" y="3999740"/>
            <a:ext cx="470000" cy="184666"/>
          </a:xfrm>
          <a:prstGeom prst="rect">
            <a:avLst/>
          </a:prstGeom>
        </p:spPr>
        <p:txBody>
          <a:bodyPr wrap="none">
            <a:spAutoFit/>
          </a:bodyPr>
          <a:lstStyle/>
          <a:p>
            <a:r>
              <a:rPr lang="de-DE" sz="600" dirty="0">
                <a:solidFill>
                  <a:schemeClr val="bg1"/>
                </a:solidFill>
              </a:rPr>
              <a:t>© Häfele</a:t>
            </a:r>
          </a:p>
        </p:txBody>
      </p:sp>
    </p:spTree>
    <p:extLst>
      <p:ext uri="{BB962C8B-B14F-4D97-AF65-F5344CB8AC3E}">
        <p14:creationId xmlns:p14="http://schemas.microsoft.com/office/powerpoint/2010/main" val="33478112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539557" y="627012"/>
            <a:ext cx="5616619" cy="504577"/>
          </a:xfrm>
        </p:spPr>
        <p:txBody>
          <a:bodyPr/>
          <a:lstStyle/>
          <a:p>
            <a:r>
              <a:rPr lang="de-DE" dirty="0" err="1"/>
              <a:t>Skaio</a:t>
            </a:r>
            <a:r>
              <a:rPr lang="de-DE" dirty="0"/>
              <a:t> – j</a:t>
            </a:r>
            <a:r>
              <a:rPr lang="de-DE" sz="2000" dirty="0">
                <a:latin typeface="+mn-lt"/>
              </a:rPr>
              <a:t>1</a:t>
            </a:r>
            <a:r>
              <a:rPr lang="de-DE" dirty="0"/>
              <a:t> - holzhochhaus</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3528" y="3388368"/>
            <a:ext cx="8568952" cy="141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676784" y="1275606"/>
            <a:ext cx="4327264" cy="2031325"/>
          </a:xfrm>
          <a:prstGeom prst="rect">
            <a:avLst/>
          </a:prstGeom>
          <a:solidFill>
            <a:srgbClr val="1A93D7"/>
          </a:solidFill>
        </p:spPr>
        <p:txBody>
          <a:bodyPr wrap="square" anchor="ctr">
            <a:spAutoFit/>
          </a:bodyPr>
          <a:lstStyle/>
          <a:p>
            <a:pPr marL="285750" indent="-285750">
              <a:buFont typeface="Arial" panose="020B0604020202020204" pitchFamily="34" charset="0"/>
              <a:buChar char="•"/>
            </a:pPr>
            <a:r>
              <a:rPr lang="de-DE" dirty="0">
                <a:solidFill>
                  <a:schemeClr val="bg1"/>
                </a:solidFill>
              </a:rPr>
              <a:t>10</a:t>
            </a:r>
            <a:r>
              <a:rPr lang="de-DE" dirty="0">
                <a:solidFill>
                  <a:schemeClr val="bg1"/>
                </a:solidFill>
                <a:latin typeface="Corbel" panose="020B0503020204020204" pitchFamily="34" charset="0"/>
              </a:rPr>
              <a:t>-geschossiges Gebäude</a:t>
            </a:r>
          </a:p>
          <a:p>
            <a:pPr marL="285750" indent="-285750">
              <a:buFont typeface="Arial" panose="020B0604020202020204" pitchFamily="34" charset="0"/>
              <a:buChar char="•"/>
            </a:pPr>
            <a:r>
              <a:rPr lang="de-DE" dirty="0">
                <a:solidFill>
                  <a:schemeClr val="bg1"/>
                </a:solidFill>
                <a:latin typeface="Corbel" panose="020B0503020204020204" pitchFamily="34" charset="0"/>
              </a:rPr>
              <a:t>Holz-Hybrid-Haus (</a:t>
            </a:r>
            <a:r>
              <a:rPr lang="de-DE" dirty="0">
                <a:solidFill>
                  <a:schemeClr val="bg1"/>
                </a:solidFill>
              </a:rPr>
              <a:t>1.500</a:t>
            </a:r>
            <a:r>
              <a:rPr lang="de-DE" dirty="0">
                <a:solidFill>
                  <a:schemeClr val="bg1"/>
                </a:solidFill>
                <a:latin typeface="Corbel" panose="020B0503020204020204" pitchFamily="34" charset="0"/>
              </a:rPr>
              <a:t> m³ Fichtenholz)</a:t>
            </a:r>
          </a:p>
          <a:p>
            <a:pPr marL="285750" indent="-285750">
              <a:buFont typeface="Arial" panose="020B0604020202020204" pitchFamily="34" charset="0"/>
              <a:buChar char="•"/>
            </a:pPr>
            <a:r>
              <a:rPr lang="de-DE" dirty="0">
                <a:solidFill>
                  <a:schemeClr val="bg1"/>
                </a:solidFill>
              </a:rPr>
              <a:t>60</a:t>
            </a:r>
            <a:r>
              <a:rPr lang="de-DE" dirty="0">
                <a:solidFill>
                  <a:schemeClr val="bg1"/>
                </a:solidFill>
                <a:latin typeface="Corbel" panose="020B0503020204020204" pitchFamily="34" charset="0"/>
              </a:rPr>
              <a:t> Wohnungen, </a:t>
            </a:r>
            <a:r>
              <a:rPr lang="de-DE" dirty="0">
                <a:solidFill>
                  <a:schemeClr val="bg1"/>
                </a:solidFill>
              </a:rPr>
              <a:t>1</a:t>
            </a:r>
            <a:r>
              <a:rPr lang="de-DE" dirty="0">
                <a:solidFill>
                  <a:schemeClr val="bg1"/>
                </a:solidFill>
                <a:latin typeface="Corbel" panose="020B0503020204020204" pitchFamily="34" charset="0"/>
              </a:rPr>
              <a:t>- bis </a:t>
            </a:r>
            <a:r>
              <a:rPr lang="de-DE" dirty="0">
                <a:solidFill>
                  <a:schemeClr val="bg1"/>
                </a:solidFill>
              </a:rPr>
              <a:t>2</a:t>
            </a:r>
            <a:r>
              <a:rPr lang="de-DE" dirty="0">
                <a:solidFill>
                  <a:schemeClr val="bg1"/>
                </a:solidFill>
                <a:latin typeface="Corbel" panose="020B0503020204020204" pitchFamily="34" charset="0"/>
              </a:rPr>
              <a:t>-Zimmer-Wohnungen</a:t>
            </a:r>
          </a:p>
          <a:p>
            <a:pPr marL="285750" indent="-285750">
              <a:buFont typeface="Arial" panose="020B0604020202020204" pitchFamily="34" charset="0"/>
              <a:buChar char="•"/>
            </a:pPr>
            <a:r>
              <a:rPr lang="de-DE" dirty="0">
                <a:solidFill>
                  <a:schemeClr val="bg1"/>
                </a:solidFill>
                <a:latin typeface="Corbel" panose="020B0503020204020204" pitchFamily="34" charset="0"/>
              </a:rPr>
              <a:t>davon </a:t>
            </a:r>
            <a:r>
              <a:rPr lang="de-DE" dirty="0">
                <a:solidFill>
                  <a:schemeClr val="bg1"/>
                </a:solidFill>
              </a:rPr>
              <a:t>40</a:t>
            </a:r>
            <a:r>
              <a:rPr lang="de-DE" dirty="0">
                <a:solidFill>
                  <a:schemeClr val="bg1"/>
                </a:solidFill>
                <a:latin typeface="Corbel" panose="020B0503020204020204" pitchFamily="34" charset="0"/>
              </a:rPr>
              <a:t>% geförderter Wohnungsbau</a:t>
            </a:r>
          </a:p>
          <a:p>
            <a:pPr marL="285750" indent="-285750">
              <a:buFont typeface="Arial" panose="020B0604020202020204" pitchFamily="34" charset="0"/>
              <a:buChar char="•"/>
            </a:pPr>
            <a:r>
              <a:rPr lang="de-DE" dirty="0">
                <a:solidFill>
                  <a:schemeClr val="bg1"/>
                </a:solidFill>
              </a:rPr>
              <a:t>4</a:t>
            </a:r>
            <a:r>
              <a:rPr lang="de-DE" dirty="0">
                <a:solidFill>
                  <a:schemeClr val="bg1"/>
                </a:solidFill>
                <a:latin typeface="Corbel" panose="020B0503020204020204" pitchFamily="34" charset="0"/>
              </a:rPr>
              <a:t> Wohnungen für Wohngemeinschaften</a:t>
            </a:r>
          </a:p>
          <a:p>
            <a:pPr marL="285750" indent="-285750">
              <a:buFont typeface="Arial" panose="020B0604020202020204" pitchFamily="34" charset="0"/>
              <a:buChar char="•"/>
            </a:pPr>
            <a:r>
              <a:rPr lang="de-DE" dirty="0">
                <a:solidFill>
                  <a:schemeClr val="bg1"/>
                </a:solidFill>
                <a:latin typeface="Corbel" panose="020B0503020204020204" pitchFamily="34" charset="0"/>
              </a:rPr>
              <a:t>Wohnfläche: </a:t>
            </a:r>
            <a:r>
              <a:rPr lang="de-DE" dirty="0">
                <a:solidFill>
                  <a:schemeClr val="bg1"/>
                </a:solidFill>
              </a:rPr>
              <a:t>3.300</a:t>
            </a:r>
            <a:r>
              <a:rPr lang="de-DE" dirty="0">
                <a:solidFill>
                  <a:schemeClr val="bg1"/>
                </a:solidFill>
                <a:latin typeface="Corbel" panose="020B0503020204020204" pitchFamily="34" charset="0"/>
              </a:rPr>
              <a:t> m²</a:t>
            </a:r>
          </a:p>
        </p:txBody>
      </p:sp>
      <p:sp>
        <p:nvSpPr>
          <p:cNvPr id="11" name="Rechteck 10"/>
          <p:cNvSpPr/>
          <p:nvPr/>
        </p:nvSpPr>
        <p:spPr>
          <a:xfrm>
            <a:off x="0" y="4752837"/>
            <a:ext cx="9144000" cy="3882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asted-imag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5703" y="4701751"/>
            <a:ext cx="442801" cy="442803"/>
          </a:xfrm>
          <a:prstGeom prst="rect">
            <a:avLst/>
          </a:prstGeom>
          <a:ln w="12700">
            <a:miter lim="400000"/>
          </a:ln>
        </p:spPr>
      </p:pic>
      <p:pic>
        <p:nvPicPr>
          <p:cNvPr id="5122" name="Picture 2" descr="T:\Abt. I\Präsentationen\2019\05_Heuer-Dialog\Dreierband_01_B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174" y="4809021"/>
            <a:ext cx="2232248" cy="350006"/>
          </a:xfrm>
          <a:prstGeom prst="rect">
            <a:avLst/>
          </a:prstGeom>
          <a:noFill/>
          <a:extLst>
            <a:ext uri="{909E8E84-426E-40DD-AFC4-6F175D3DCCD1}">
              <a14:hiddenFill xmlns:a14="http://schemas.microsoft.com/office/drawing/2010/main">
                <a:solidFill>
                  <a:srgbClr val="FFFFFF"/>
                </a:solidFill>
              </a14:hiddenFill>
            </a:ext>
          </a:extLst>
        </p:spPr>
      </p:pic>
      <p:sp>
        <p:nvSpPr>
          <p:cNvPr id="12" name="Foliennummernplatzhalter 2"/>
          <p:cNvSpPr txBox="1">
            <a:spLocks/>
          </p:cNvSpPr>
          <p:nvPr/>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28</a:t>
            </a:fld>
            <a:endParaRPr lang="tr-TR" dirty="0"/>
          </a:p>
        </p:txBody>
      </p:sp>
      <p:pic>
        <p:nvPicPr>
          <p:cNvPr id="5" name="Grafik 4" descr="Ein Bild, das Gebäude, draußen, Gras, Haus enthält.&#10;&#10;Automatisch generierte Beschreibung">
            <a:extLst>
              <a:ext uri="{FF2B5EF4-FFF2-40B4-BE49-F238E27FC236}">
                <a16:creationId xmlns:a16="http://schemas.microsoft.com/office/drawing/2014/main" id="{212431D6-DC38-4319-833D-F41D12E70C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375" y="411510"/>
            <a:ext cx="3631887" cy="2895421"/>
          </a:xfrm>
          <a:prstGeom prst="rect">
            <a:avLst/>
          </a:prstGeom>
        </p:spPr>
      </p:pic>
      <p:pic>
        <p:nvPicPr>
          <p:cNvPr id="6" name="Grafik 5">
            <a:extLst>
              <a:ext uri="{FF2B5EF4-FFF2-40B4-BE49-F238E27FC236}">
                <a16:creationId xmlns:a16="http://schemas.microsoft.com/office/drawing/2014/main" id="{7BE07934-9A76-49DB-AC98-56159B787E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8678" y="3096808"/>
            <a:ext cx="658425" cy="286537"/>
          </a:xfrm>
          <a:prstGeom prst="rect">
            <a:avLst/>
          </a:prstGeom>
        </p:spPr>
      </p:pic>
    </p:spTree>
    <p:extLst>
      <p:ext uri="{BB962C8B-B14F-4D97-AF65-F5344CB8AC3E}">
        <p14:creationId xmlns:p14="http://schemas.microsoft.com/office/powerpoint/2010/main" val="4522535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43F460E-E354-4949-9035-7582762D9F05}"/>
              </a:ext>
            </a:extLst>
          </p:cNvPr>
          <p:cNvSpPr>
            <a:spLocks noGrp="1"/>
          </p:cNvSpPr>
          <p:nvPr>
            <p:ph type="body" sz="quarter" idx="12"/>
          </p:nvPr>
        </p:nvSpPr>
        <p:spPr/>
        <p:txBody>
          <a:bodyPr/>
          <a:lstStyle/>
          <a:p>
            <a:r>
              <a:rPr lang="de-DE" dirty="0"/>
              <a:t>Nachhaltigkeit</a:t>
            </a:r>
          </a:p>
        </p:txBody>
      </p:sp>
      <p:sp>
        <p:nvSpPr>
          <p:cNvPr id="2" name="Textplatzhalter 1">
            <a:extLst>
              <a:ext uri="{FF2B5EF4-FFF2-40B4-BE49-F238E27FC236}">
                <a16:creationId xmlns:a16="http://schemas.microsoft.com/office/drawing/2014/main" id="{F189ACEA-78A4-4B82-B27D-74A6F27D0A20}"/>
              </a:ext>
            </a:extLst>
          </p:cNvPr>
          <p:cNvSpPr>
            <a:spLocks noGrp="1"/>
          </p:cNvSpPr>
          <p:nvPr>
            <p:ph type="body" sz="quarter" idx="11"/>
          </p:nvPr>
        </p:nvSpPr>
        <p:spPr/>
        <p:txBody>
          <a:bodyPr/>
          <a:lstStyle/>
          <a:p>
            <a:endParaRPr lang="de-DE"/>
          </a:p>
        </p:txBody>
      </p:sp>
      <p:sp>
        <p:nvSpPr>
          <p:cNvPr id="14" name="Textplatzhalter 5"/>
          <p:cNvSpPr txBox="1">
            <a:spLocks/>
          </p:cNvSpPr>
          <p:nvPr/>
        </p:nvSpPr>
        <p:spPr>
          <a:xfrm>
            <a:off x="683568" y="486840"/>
            <a:ext cx="6148647" cy="270272"/>
          </a:xfrm>
          <a:prstGeom prst="rect">
            <a:avLst/>
          </a:prstGeom>
        </p:spPr>
        <p:txBody>
          <a:bodyPr>
            <a:noAutofit/>
          </a:bodyPr>
          <a:lstStyle>
            <a:lvl1pPr marL="358780" marR="0" indent="-358780" algn="l" defTabSz="914414" latinLnBrk="0">
              <a:lnSpc>
                <a:spcPct val="100000"/>
              </a:lnSpc>
              <a:spcBef>
                <a:spcPts val="600"/>
              </a:spcBef>
              <a:spcAft>
                <a:spcPts val="0"/>
              </a:spcAft>
              <a:buClrTx/>
              <a:buSzTx/>
              <a:buFontTx/>
              <a:buNone/>
              <a:tabLst/>
              <a:defRPr sz="2400" b="0" i="0" u="none" strike="noStrike" cap="all" spc="0" baseline="0">
                <a:ln>
                  <a:noFill/>
                </a:ln>
                <a:solidFill>
                  <a:srgbClr val="1A93D7"/>
                </a:solidFill>
                <a:uFillTx/>
                <a:latin typeface="corbel" charset="0"/>
                <a:ea typeface="Rotis SemiSans Light 45"/>
                <a:cs typeface="Rotis SemiSans Light 45"/>
                <a:sym typeface="Rotis SemiSans Light 45"/>
              </a:defRPr>
            </a:lvl1pPr>
            <a:lvl2pPr marL="814398" marR="0" indent="-35719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2pPr>
            <a:lvl3pPr marL="1200169"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3pPr>
            <a:lvl4pPr marL="1657376"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4pPr>
            <a:lvl5pPr marL="2114583"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5pPr>
            <a:lvl6pPr marL="2571790"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6pPr>
            <a:lvl7pPr marL="3028998"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7pPr>
            <a:lvl8pPr marL="3486204"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8pPr>
            <a:lvl9pPr marL="3943412"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9pPr>
          </a:lstStyle>
          <a:p>
            <a:pPr hangingPunct="1"/>
            <a:r>
              <a:rPr lang="de-DE" sz="1800" dirty="0"/>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4956" y="1105282"/>
            <a:ext cx="1072157" cy="67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2"/>
          <p:cNvSpPr txBox="1">
            <a:spLocks/>
          </p:cNvSpPr>
          <p:nvPr/>
        </p:nvSpPr>
        <p:spPr>
          <a:xfrm>
            <a:off x="611560" y="1203598"/>
            <a:ext cx="7056784" cy="3597756"/>
          </a:xfrm>
          <a:prstGeom prst="rect">
            <a:avLst/>
          </a:prstGeom>
        </p:spPr>
        <p:txBody>
          <a:bodyPr vert="horz" lIns="68580" tIns="34290" rIns="68580" bIns="34290" rtlCol="0">
            <a:noAutofit/>
          </a:bodyPr>
          <a:lstStyle>
            <a:lvl1pPr marL="342900" indent="-342900" algn="l" defTabSz="914400" rtl="0" eaLnBrk="1" latinLnBrk="0" hangingPunct="1">
              <a:lnSpc>
                <a:spcPts val="2800"/>
              </a:lnSpc>
              <a:spcBef>
                <a:spcPts val="1200"/>
              </a:spcBef>
              <a:buClr>
                <a:schemeClr val="accent2"/>
              </a:buClr>
              <a:buFont typeface="Arial" pitchFamily="34" charset="0"/>
              <a:buChar char="•"/>
              <a:defRPr sz="2000" kern="1200">
                <a:solidFill>
                  <a:schemeClr val="accent2"/>
                </a:solidFill>
                <a:latin typeface="Frutiger 45 light" pitchFamily="34" charset="0"/>
                <a:ea typeface="+mn-ea"/>
                <a:cs typeface="+mn-cs"/>
              </a:defRPr>
            </a:lvl1pPr>
            <a:lvl2pPr marL="742950" indent="-285750" algn="l" defTabSz="914400" rtl="0" eaLnBrk="1" latinLnBrk="0" hangingPunct="1">
              <a:spcBef>
                <a:spcPct val="20000"/>
              </a:spcBef>
              <a:buFont typeface="Arial" pitchFamily="34" charset="0"/>
              <a:buChar char="&gt;"/>
              <a:defRPr sz="2000" kern="1200">
                <a:solidFill>
                  <a:schemeClr val="accent2"/>
                </a:solidFill>
                <a:latin typeface="+mn-lt"/>
                <a:ea typeface="+mn-ea"/>
                <a:cs typeface="+mn-cs"/>
              </a:defRPr>
            </a:lvl2pPr>
            <a:lvl3pPr marL="1143000" indent="-228600" algn="l" defTabSz="914400" rtl="0" eaLnBrk="1" latinLnBrk="0" hangingPunct="1">
              <a:spcBef>
                <a:spcPct val="20000"/>
              </a:spcBef>
              <a:buFont typeface="Arial" pitchFamily="34" charset="0"/>
              <a:buChar char="&gt;"/>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itchFamily="34" charset="0"/>
              <a:buChar char="&gt;"/>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itchFamily="34" charset="0"/>
              <a:buChar char="&gt;"/>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13" lvl="1" indent="-214313">
              <a:spcBef>
                <a:spcPts val="450"/>
              </a:spcBef>
              <a:buBlip>
                <a:blip r:embed="rId4"/>
              </a:buBlip>
            </a:pPr>
            <a:r>
              <a:rPr lang="de-DE" sz="1800" dirty="0" err="1">
                <a:solidFill>
                  <a:schemeClr val="tx1"/>
                </a:solidFill>
                <a:latin typeface="Corbel" panose="020B0503020204020204" pitchFamily="34" charset="0"/>
              </a:rPr>
              <a:t>Cradle-to</a:t>
            </a:r>
            <a:r>
              <a:rPr lang="de-DE" sz="1800" dirty="0">
                <a:solidFill>
                  <a:schemeClr val="tx1"/>
                </a:solidFill>
                <a:latin typeface="Corbel" panose="020B0503020204020204" pitchFamily="34" charset="0"/>
              </a:rPr>
              <a:t> </a:t>
            </a:r>
            <a:r>
              <a:rPr lang="de-DE" sz="1800" dirty="0" err="1">
                <a:solidFill>
                  <a:schemeClr val="tx1"/>
                </a:solidFill>
                <a:latin typeface="Corbel" panose="020B0503020204020204" pitchFamily="34" charset="0"/>
              </a:rPr>
              <a:t>cradle</a:t>
            </a:r>
            <a:r>
              <a:rPr lang="de-DE" sz="1800" dirty="0">
                <a:solidFill>
                  <a:schemeClr val="tx1"/>
                </a:solidFill>
                <a:latin typeface="Corbel" panose="020B0503020204020204" pitchFamily="34" charset="0"/>
              </a:rPr>
              <a:t>-Prinzip: größtmögliche Wiederverwertbarkeit der Materialien</a:t>
            </a:r>
          </a:p>
          <a:p>
            <a:pPr marL="214313" lvl="1" indent="-214313">
              <a:spcBef>
                <a:spcPts val="450"/>
              </a:spcBef>
              <a:buNone/>
            </a:pPr>
            <a:endParaRPr lang="de-DE" sz="300" dirty="0">
              <a:solidFill>
                <a:schemeClr val="tx1"/>
              </a:solidFill>
              <a:latin typeface="Corbel" panose="020B0503020204020204" pitchFamily="34" charset="0"/>
            </a:endParaRPr>
          </a:p>
          <a:p>
            <a:pPr marL="214313" lvl="1" indent="-214313">
              <a:spcBef>
                <a:spcPts val="450"/>
              </a:spcBef>
              <a:buBlip>
                <a:blip r:embed="rId4"/>
              </a:buBlip>
            </a:pPr>
            <a:r>
              <a:rPr lang="de-DE" sz="1800" dirty="0">
                <a:solidFill>
                  <a:schemeClr val="tx1"/>
                </a:solidFill>
                <a:latin typeface="Corbel" panose="020B0503020204020204" pitchFamily="34" charset="0"/>
              </a:rPr>
              <a:t>Austausch von Elementen wie auch Rückbau und Wiederverwendung bereits in der Planung berücksichtigt</a:t>
            </a:r>
          </a:p>
          <a:p>
            <a:pPr marL="214313" lvl="1" indent="-214313" algn="just">
              <a:spcBef>
                <a:spcPts val="450"/>
              </a:spcBef>
              <a:buNone/>
            </a:pPr>
            <a:endParaRPr lang="de-DE" sz="300" dirty="0">
              <a:solidFill>
                <a:schemeClr val="tx1"/>
              </a:solidFill>
              <a:latin typeface="Corbel" panose="020B0503020204020204" pitchFamily="34" charset="0"/>
            </a:endParaRPr>
          </a:p>
          <a:p>
            <a:pPr marL="214313" lvl="1" indent="-214313">
              <a:spcBef>
                <a:spcPts val="450"/>
              </a:spcBef>
              <a:buBlip>
                <a:blip r:embed="rId4"/>
              </a:buBlip>
            </a:pPr>
            <a:r>
              <a:rPr lang="de-DE" sz="1800" dirty="0">
                <a:solidFill>
                  <a:schemeClr val="tx1"/>
                </a:solidFill>
                <a:latin typeface="Corbel" panose="020B0503020204020204" pitchFamily="34" charset="0"/>
              </a:rPr>
              <a:t>Material sortenrein trennbar</a:t>
            </a:r>
          </a:p>
          <a:p>
            <a:pPr marL="214313" lvl="1" indent="-214313">
              <a:spcBef>
                <a:spcPts val="450"/>
              </a:spcBef>
              <a:buNone/>
            </a:pPr>
            <a:endParaRPr lang="de-DE" sz="300" dirty="0">
              <a:solidFill>
                <a:schemeClr val="tx1"/>
              </a:solidFill>
              <a:latin typeface="Corbel" panose="020B0503020204020204" pitchFamily="34" charset="0"/>
            </a:endParaRPr>
          </a:p>
          <a:p>
            <a:pPr marL="214313" lvl="1" indent="-214313">
              <a:spcBef>
                <a:spcPts val="450"/>
              </a:spcBef>
              <a:buBlip>
                <a:blip r:embed="rId4"/>
              </a:buBlip>
            </a:pPr>
            <a:r>
              <a:rPr lang="de-DE" sz="1800" dirty="0">
                <a:solidFill>
                  <a:schemeClr val="tx1"/>
                </a:solidFill>
                <a:latin typeface="Corbel" panose="020B0503020204020204" pitchFamily="34" charset="0"/>
              </a:rPr>
              <a:t>Bäder: vorgefertigte, selbsttragende Sanitärraumeinheiten</a:t>
            </a:r>
          </a:p>
          <a:p>
            <a:pPr marL="214313" lvl="1" indent="-214313">
              <a:spcBef>
                <a:spcPts val="450"/>
              </a:spcBef>
              <a:buNone/>
            </a:pPr>
            <a:endParaRPr lang="de-DE" sz="300" dirty="0">
              <a:solidFill>
                <a:schemeClr val="tx1"/>
              </a:solidFill>
              <a:latin typeface="Corbel" panose="020B0503020204020204" pitchFamily="34" charset="0"/>
            </a:endParaRPr>
          </a:p>
          <a:p>
            <a:pPr marL="214313" lvl="1" indent="-214313">
              <a:spcBef>
                <a:spcPts val="450"/>
              </a:spcBef>
              <a:buBlip>
                <a:blip r:embed="rId4"/>
              </a:buBlip>
            </a:pPr>
            <a:r>
              <a:rPr lang="de-DE" sz="1800" dirty="0">
                <a:solidFill>
                  <a:schemeClr val="tx1"/>
                </a:solidFill>
                <a:latin typeface="Corbel" panose="020B0503020204020204" pitchFamily="34" charset="0"/>
              </a:rPr>
              <a:t>Verwendung von zertifizierten Hölzern (Fichtenholz mit PEFC-Zertifikat, Sigel für nachhaltige Forstwirtschaft)</a:t>
            </a:r>
          </a:p>
          <a:p>
            <a:pPr marL="0" lvl="1" indent="0">
              <a:spcBef>
                <a:spcPts val="450"/>
              </a:spcBef>
              <a:buNone/>
            </a:pPr>
            <a:endParaRPr lang="de-DE" sz="300" dirty="0">
              <a:solidFill>
                <a:schemeClr val="tx1"/>
              </a:solidFill>
              <a:latin typeface="Corbel" panose="020B0503020204020204" pitchFamily="34" charset="0"/>
            </a:endParaRPr>
          </a:p>
          <a:p>
            <a:pPr marL="214313" lvl="1" indent="-214313">
              <a:spcBef>
                <a:spcPts val="450"/>
              </a:spcBef>
              <a:buBlip>
                <a:blip r:embed="rId4"/>
              </a:buBlip>
            </a:pPr>
            <a:r>
              <a:rPr lang="de-DE" sz="1800" dirty="0">
                <a:solidFill>
                  <a:schemeClr val="tx1"/>
                </a:solidFill>
                <a:latin typeface="Corbel" panose="020B0503020204020204" pitchFamily="34" charset="0"/>
              </a:rPr>
              <a:t>Auszeichnungen für SKAIO</a:t>
            </a:r>
          </a:p>
          <a:p>
            <a:pPr marL="0" lvl="1" indent="0">
              <a:spcBef>
                <a:spcPts val="450"/>
              </a:spcBef>
              <a:buNone/>
            </a:pPr>
            <a:endParaRPr lang="de-DE" sz="1350" dirty="0">
              <a:solidFill>
                <a:schemeClr val="tx1"/>
              </a:solidFill>
              <a:latin typeface="Corbel" panose="020B0503020204020204" pitchFamily="34" charset="0"/>
            </a:endParaRPr>
          </a:p>
          <a:p>
            <a:pPr marL="0" lvl="1" indent="0">
              <a:spcBef>
                <a:spcPts val="225"/>
              </a:spcBef>
              <a:buNone/>
            </a:pPr>
            <a:br>
              <a:rPr lang="de-DE" sz="1350" dirty="0">
                <a:solidFill>
                  <a:schemeClr val="tx1"/>
                </a:solidFill>
                <a:latin typeface="Corbel" panose="020B0503020204020204" pitchFamily="34" charset="0"/>
              </a:rPr>
            </a:br>
            <a:endParaRPr lang="de-DE" sz="1350" dirty="0">
              <a:solidFill>
                <a:schemeClr val="tx1"/>
              </a:solidFill>
            </a:endParaRPr>
          </a:p>
        </p:txBody>
      </p:sp>
      <p:pic>
        <p:nvPicPr>
          <p:cNvPr id="6" name="Grafik 5">
            <a:extLst>
              <a:ext uri="{FF2B5EF4-FFF2-40B4-BE49-F238E27FC236}">
                <a16:creationId xmlns:a16="http://schemas.microsoft.com/office/drawing/2014/main" id="{14EFD8DA-E477-4897-9280-E6498044A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181" y="3936522"/>
            <a:ext cx="1524000" cy="738188"/>
          </a:xfrm>
          <a:prstGeom prst="rect">
            <a:avLst/>
          </a:prstGeom>
        </p:spPr>
      </p:pic>
    </p:spTree>
    <p:extLst>
      <p:ext uri="{BB962C8B-B14F-4D97-AF65-F5344CB8AC3E}">
        <p14:creationId xmlns:p14="http://schemas.microsoft.com/office/powerpoint/2010/main" val="19021609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76342F2-634F-D445-A03F-8DAE78351608}"/>
              </a:ext>
            </a:extLst>
          </p:cNvPr>
          <p:cNvSpPr>
            <a:spLocks noGrp="1"/>
          </p:cNvSpPr>
          <p:nvPr>
            <p:ph type="body" sz="quarter" idx="11"/>
          </p:nvPr>
        </p:nvSpPr>
        <p:spPr>
          <a:xfrm>
            <a:off x="368800" y="699542"/>
            <a:ext cx="2952328" cy="720080"/>
          </a:xfrm>
        </p:spPr>
        <p:txBody>
          <a:bodyPr/>
          <a:lstStyle/>
          <a:p>
            <a:pPr marL="88900" indent="0"/>
            <a:r>
              <a:rPr lang="de-DE" dirty="0"/>
              <a:t>Stadtsiedlung Heilbronn</a:t>
            </a:r>
          </a:p>
        </p:txBody>
      </p:sp>
      <p:sp>
        <p:nvSpPr>
          <p:cNvPr id="3" name="Textfeld 2">
            <a:extLst>
              <a:ext uri="{FF2B5EF4-FFF2-40B4-BE49-F238E27FC236}">
                <a16:creationId xmlns:a16="http://schemas.microsoft.com/office/drawing/2014/main" id="{21A266D0-0BD0-4C2B-8E15-3720CE512EF1}"/>
              </a:ext>
            </a:extLst>
          </p:cNvPr>
          <p:cNvSpPr txBox="1"/>
          <p:nvPr/>
        </p:nvSpPr>
        <p:spPr>
          <a:xfrm>
            <a:off x="395536" y="4443958"/>
            <a:ext cx="244827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400"/>
            <a:r>
              <a:rPr lang="de-DE" sz="2000" dirty="0">
                <a:solidFill>
                  <a:schemeClr val="bg1">
                    <a:lumMod val="75000"/>
                  </a:schemeClr>
                </a:solidFill>
                <a:latin typeface="Corbel" panose="020B0503020204020204" pitchFamily="34" charset="0"/>
              </a:rPr>
              <a:t>Sommertour durch Baden-Württemberg</a:t>
            </a:r>
          </a:p>
        </p:txBody>
      </p:sp>
    </p:spTree>
    <p:extLst>
      <p:ext uri="{BB962C8B-B14F-4D97-AF65-F5344CB8AC3E}">
        <p14:creationId xmlns:p14="http://schemas.microsoft.com/office/powerpoint/2010/main" val="304490078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5"/>
          <p:cNvSpPr txBox="1">
            <a:spLocks/>
          </p:cNvSpPr>
          <p:nvPr/>
        </p:nvSpPr>
        <p:spPr>
          <a:xfrm>
            <a:off x="683568" y="476021"/>
            <a:ext cx="8460432" cy="511553"/>
          </a:xfrm>
          <a:prstGeom prst="rect">
            <a:avLst/>
          </a:prstGeom>
        </p:spPr>
        <p:txBody>
          <a:bodyPr>
            <a:noAutofit/>
          </a:bodyPr>
          <a:lstStyle>
            <a:lvl1pPr marL="358780" marR="0" indent="-358780" algn="l" defTabSz="914414" latinLnBrk="0">
              <a:lnSpc>
                <a:spcPct val="100000"/>
              </a:lnSpc>
              <a:spcBef>
                <a:spcPts val="600"/>
              </a:spcBef>
              <a:spcAft>
                <a:spcPts val="0"/>
              </a:spcAft>
              <a:buClrTx/>
              <a:buSzTx/>
              <a:buFontTx/>
              <a:buNone/>
              <a:tabLst/>
              <a:defRPr sz="2400" b="0" i="0" u="none" strike="noStrike" cap="all" spc="0" baseline="0">
                <a:ln>
                  <a:noFill/>
                </a:ln>
                <a:solidFill>
                  <a:srgbClr val="1A93D7"/>
                </a:solidFill>
                <a:uFillTx/>
                <a:latin typeface="corbel" charset="0"/>
                <a:ea typeface="Rotis SemiSans Light 45"/>
                <a:cs typeface="Rotis SemiSans Light 45"/>
                <a:sym typeface="Rotis SemiSans Light 45"/>
              </a:defRPr>
            </a:lvl1pPr>
            <a:lvl2pPr marL="814398" marR="0" indent="-35719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2pPr>
            <a:lvl3pPr marL="1200169"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3pPr>
            <a:lvl4pPr marL="1657376"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4pPr>
            <a:lvl5pPr marL="2114583"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5pPr>
            <a:lvl6pPr marL="2571790"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6pPr>
            <a:lvl7pPr marL="3028998"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7pPr>
            <a:lvl8pPr marL="3486204"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8pPr>
            <a:lvl9pPr marL="3943412"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9pPr>
          </a:lstStyle>
          <a:p>
            <a:pPr hangingPunct="1"/>
            <a:r>
              <a:rPr lang="de-DE" dirty="0" err="1"/>
              <a:t>ausstattungsdetails</a:t>
            </a:r>
            <a:endParaRPr lang="de-DE" dirty="0"/>
          </a:p>
        </p:txBody>
      </p:sp>
      <p:sp>
        <p:nvSpPr>
          <p:cNvPr id="2" name="Textfeld 1"/>
          <p:cNvSpPr txBox="1"/>
          <p:nvPr/>
        </p:nvSpPr>
        <p:spPr>
          <a:xfrm>
            <a:off x="3635896" y="915566"/>
            <a:ext cx="4608512" cy="4039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defTabSz="914400">
              <a:spcBef>
                <a:spcPts val="300"/>
              </a:spcBef>
              <a:buBlip>
                <a:blip r:embed="rId3"/>
              </a:buBlip>
            </a:pPr>
            <a:r>
              <a:rPr lang="de-DE" dirty="0">
                <a:latin typeface="Corbel" panose="020B0503020204020204" pitchFamily="34" charset="0"/>
              </a:rPr>
              <a:t>Bäckerei mit Café im EG</a:t>
            </a:r>
          </a:p>
          <a:p>
            <a:pPr marL="285750" indent="-285750" defTabSz="914400">
              <a:spcBef>
                <a:spcPts val="300"/>
              </a:spcBef>
              <a:buBlip>
                <a:blip r:embed="rId3"/>
              </a:buBlip>
            </a:pPr>
            <a:r>
              <a:rPr lang="de-DE" dirty="0">
                <a:latin typeface="Corbel" panose="020B0503020204020204" pitchFamily="34" charset="0"/>
              </a:rPr>
              <a:t>zwei möblierte, gemeinschaftlich nutzbare Dachterrassen</a:t>
            </a:r>
          </a:p>
          <a:p>
            <a:pPr marL="285750" indent="-285750" defTabSz="914400">
              <a:spcBef>
                <a:spcPts val="300"/>
              </a:spcBef>
              <a:buBlip>
                <a:blip r:embed="rId3"/>
              </a:buBlip>
            </a:pPr>
            <a:r>
              <a:rPr lang="de-DE" dirty="0">
                <a:solidFill>
                  <a:schemeClr val="bg2">
                    <a:lumMod val="75000"/>
                  </a:schemeClr>
                </a:solidFill>
                <a:latin typeface="Corbel" panose="020B0503020204020204" pitchFamily="34" charset="0"/>
              </a:rPr>
              <a:t>Gemeinschaftswaschraum  mit Wasch-maschinen  und einer Küche zum gemeinsamen  Kochen und als Treffpunkt</a:t>
            </a:r>
            <a:endParaRPr kumimoji="0" lang="de-DE" b="0" i="0" u="none" strike="noStrike" cap="none" spc="0" normalizeH="0" dirty="0">
              <a:ln>
                <a:noFill/>
              </a:ln>
              <a:solidFill>
                <a:srgbClr val="000000"/>
              </a:solidFill>
              <a:effectLst/>
              <a:uFillTx/>
              <a:latin typeface="Corbel" panose="020B0503020204020204" pitchFamily="34" charset="0"/>
              <a:sym typeface="Frutiger 45 Light"/>
            </a:endParaRPr>
          </a:p>
          <a:p>
            <a:pPr marL="285750" marR="0" indent="-285750" algn="l" defTabSz="914400" rtl="0" fontAlgn="auto" latinLnBrk="0" hangingPunct="0">
              <a:lnSpc>
                <a:spcPct val="100000"/>
              </a:lnSpc>
              <a:spcBef>
                <a:spcPts val="300"/>
              </a:spcBef>
              <a:spcAft>
                <a:spcPts val="0"/>
              </a:spcAft>
              <a:buClrTx/>
              <a:buSzTx/>
              <a:buBlip>
                <a:blip r:embed="rId3"/>
              </a:buBlip>
              <a:tabLst/>
            </a:pPr>
            <a:r>
              <a:rPr lang="de-DE" dirty="0">
                <a:latin typeface="Corbel" panose="020B0503020204020204" pitchFamily="34" charset="0"/>
              </a:rPr>
              <a:t>Fahrradstellplätze im Gebäude</a:t>
            </a:r>
            <a:endParaRPr kumimoji="0" lang="de-DE" b="0" i="0" u="none" strike="noStrike" cap="none" spc="0" normalizeH="0" dirty="0">
              <a:ln>
                <a:noFill/>
              </a:ln>
              <a:solidFill>
                <a:srgbClr val="000000"/>
              </a:solidFill>
              <a:effectLst/>
              <a:uFillTx/>
              <a:latin typeface="Corbel" panose="020B0503020204020204" pitchFamily="34" charset="0"/>
              <a:sym typeface="Frutiger 45 Light"/>
            </a:endParaRPr>
          </a:p>
          <a:p>
            <a:pPr marL="285750" marR="0" indent="-285750" algn="l" defTabSz="914400" rtl="0" fontAlgn="auto" latinLnBrk="0" hangingPunct="0">
              <a:lnSpc>
                <a:spcPct val="100000"/>
              </a:lnSpc>
              <a:spcBef>
                <a:spcPts val="300"/>
              </a:spcBef>
              <a:spcAft>
                <a:spcPts val="0"/>
              </a:spcAft>
              <a:buClrTx/>
              <a:buSzTx/>
              <a:buBlip>
                <a:blip r:embed="rId3"/>
              </a:buBlip>
              <a:tabLst/>
            </a:pPr>
            <a:r>
              <a:rPr lang="de-DE" baseline="0" dirty="0">
                <a:latin typeface="Corbel" panose="020B0503020204020204" pitchFamily="34" charset="0"/>
              </a:rPr>
              <a:t>Sichtbare</a:t>
            </a:r>
            <a:r>
              <a:rPr lang="de-DE" dirty="0">
                <a:latin typeface="Corbel" panose="020B0503020204020204" pitchFamily="34" charset="0"/>
              </a:rPr>
              <a:t> Holz- und Sichtbetonwände in den Wohnungen</a:t>
            </a:r>
          </a:p>
          <a:p>
            <a:pPr marL="285750" marR="0" indent="-285750" algn="l" defTabSz="914400" rtl="0" fontAlgn="auto" latinLnBrk="0" hangingPunct="0">
              <a:lnSpc>
                <a:spcPct val="100000"/>
              </a:lnSpc>
              <a:spcBef>
                <a:spcPts val="300"/>
              </a:spcBef>
              <a:spcAft>
                <a:spcPts val="0"/>
              </a:spcAft>
              <a:buClrTx/>
              <a:buSzTx/>
              <a:buBlip>
                <a:blip r:embed="rId3"/>
              </a:buBlip>
              <a:tabLst/>
            </a:pPr>
            <a:r>
              <a:rPr kumimoji="0" lang="de-DE" b="0" i="0" u="none" strike="noStrike" cap="none" spc="0" normalizeH="0" baseline="0" dirty="0">
                <a:ln>
                  <a:noFill/>
                </a:ln>
                <a:solidFill>
                  <a:srgbClr val="000000"/>
                </a:solidFill>
                <a:effectLst/>
                <a:uFillTx/>
                <a:latin typeface="Corbel" panose="020B0503020204020204" pitchFamily="34" charset="0"/>
                <a:sym typeface="Frutiger 45 Light"/>
              </a:rPr>
              <a:t>Hochwertiger</a:t>
            </a:r>
            <a:r>
              <a:rPr kumimoji="0" lang="de-DE" b="0" i="0" u="none" strike="noStrike" cap="none" spc="0" normalizeH="0" dirty="0">
                <a:ln>
                  <a:noFill/>
                </a:ln>
                <a:solidFill>
                  <a:srgbClr val="000000"/>
                </a:solidFill>
                <a:effectLst/>
                <a:uFillTx/>
                <a:latin typeface="Corbel" panose="020B0503020204020204" pitchFamily="34" charset="0"/>
                <a:sym typeface="Frutiger 45 Light"/>
              </a:rPr>
              <a:t> Linoleumbodenbelag</a:t>
            </a:r>
          </a:p>
          <a:p>
            <a:pPr marL="285750" marR="0" indent="-285750" algn="l" defTabSz="914400" rtl="0" fontAlgn="auto" latinLnBrk="0" hangingPunct="0">
              <a:lnSpc>
                <a:spcPct val="100000"/>
              </a:lnSpc>
              <a:spcBef>
                <a:spcPts val="300"/>
              </a:spcBef>
              <a:spcAft>
                <a:spcPts val="0"/>
              </a:spcAft>
              <a:buClrTx/>
              <a:buSzTx/>
              <a:buBlip>
                <a:blip r:embed="rId3"/>
              </a:buBlip>
              <a:tabLst/>
            </a:pPr>
            <a:r>
              <a:rPr lang="de-DE" baseline="0" dirty="0">
                <a:latin typeface="Corbel" panose="020B0503020204020204" pitchFamily="34" charset="0"/>
              </a:rPr>
              <a:t>Badezimmer</a:t>
            </a:r>
            <a:r>
              <a:rPr lang="de-DE" dirty="0">
                <a:latin typeface="Corbel" panose="020B0503020204020204" pitchFamily="34" charset="0"/>
              </a:rPr>
              <a:t> mit bodengleicher Dusche</a:t>
            </a:r>
          </a:p>
          <a:p>
            <a:pPr marL="285750" marR="0" indent="-285750" algn="l" defTabSz="914400" rtl="0" fontAlgn="auto" latinLnBrk="0" hangingPunct="0">
              <a:lnSpc>
                <a:spcPct val="100000"/>
              </a:lnSpc>
              <a:spcBef>
                <a:spcPts val="300"/>
              </a:spcBef>
              <a:spcAft>
                <a:spcPts val="0"/>
              </a:spcAft>
              <a:buClrTx/>
              <a:buSzTx/>
              <a:buBlip>
                <a:blip r:embed="rId3"/>
              </a:buBlip>
              <a:tabLst/>
            </a:pPr>
            <a:r>
              <a:rPr kumimoji="0" lang="de-DE" b="0" i="0" u="none" strike="noStrike" cap="none" spc="0" normalizeH="0" baseline="0" dirty="0">
                <a:ln>
                  <a:noFill/>
                </a:ln>
                <a:solidFill>
                  <a:srgbClr val="000000"/>
                </a:solidFill>
                <a:effectLst/>
                <a:uFillTx/>
                <a:latin typeface="Corbel" panose="020B0503020204020204" pitchFamily="34" charset="0"/>
                <a:sym typeface="Frutiger 45 Light"/>
              </a:rPr>
              <a:t>Fußbodenheizung</a:t>
            </a:r>
          </a:p>
          <a:p>
            <a:pPr marL="285750" marR="0" indent="-285750" algn="l" defTabSz="914400" rtl="0" fontAlgn="auto" latinLnBrk="0" hangingPunct="0">
              <a:lnSpc>
                <a:spcPct val="100000"/>
              </a:lnSpc>
              <a:spcBef>
                <a:spcPts val="300"/>
              </a:spcBef>
              <a:spcAft>
                <a:spcPts val="0"/>
              </a:spcAft>
              <a:buClrTx/>
              <a:buSzTx/>
              <a:buBlip>
                <a:blip r:embed="rId3"/>
              </a:buBlip>
              <a:tabLst/>
            </a:pPr>
            <a:r>
              <a:rPr lang="de-DE" dirty="0">
                <a:latin typeface="Corbel" panose="020B0503020204020204" pitchFamily="34" charset="0"/>
              </a:rPr>
              <a:t>Elektrischer Sonnenschutz</a:t>
            </a:r>
            <a:endParaRPr kumimoji="0" lang="de-DE" b="0" i="0" u="none" strike="noStrike" cap="none" spc="0" normalizeH="0" baseline="0" dirty="0">
              <a:ln>
                <a:noFill/>
              </a:ln>
              <a:solidFill>
                <a:srgbClr val="000000"/>
              </a:solidFill>
              <a:effectLst/>
              <a:uFillTx/>
              <a:latin typeface="Corbel" panose="020B0503020204020204" pitchFamily="34" charset="0"/>
              <a:sym typeface="Frutiger 45 Light"/>
            </a:endParaRPr>
          </a:p>
        </p:txBody>
      </p:sp>
      <p:sp>
        <p:nvSpPr>
          <p:cNvPr id="7" name="Foliennummernplatzhalter 2"/>
          <p:cNvSpPr txBox="1">
            <a:spLocks/>
          </p:cNvSpPr>
          <p:nvPr/>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30</a:t>
            </a:fld>
            <a:endParaRPr lang="tr-TR" dirty="0"/>
          </a:p>
        </p:txBody>
      </p:sp>
      <p:pic>
        <p:nvPicPr>
          <p:cNvPr id="4" name="Grafik 3" descr="Ein Bild, das Zug, Spur, Gebäude, draußen enthält.&#10;&#10;Automatisch generierte Beschreibung">
            <a:extLst>
              <a:ext uri="{FF2B5EF4-FFF2-40B4-BE49-F238E27FC236}">
                <a16:creationId xmlns:a16="http://schemas.microsoft.com/office/drawing/2014/main" id="{B8DCEA9E-E719-4962-860A-840F7CD9E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1030254"/>
            <a:ext cx="2510016" cy="1882512"/>
          </a:xfrm>
          <a:prstGeom prst="rect">
            <a:avLst/>
          </a:prstGeom>
        </p:spPr>
      </p:pic>
      <p:pic>
        <p:nvPicPr>
          <p:cNvPr id="6" name="Grafik 5" descr="Ein Bild, das drinnen, Decke, Gebäude, Tisch enthält.&#10;&#10;Automatisch generierte Beschreibung">
            <a:extLst>
              <a:ext uri="{FF2B5EF4-FFF2-40B4-BE49-F238E27FC236}">
                <a16:creationId xmlns:a16="http://schemas.microsoft.com/office/drawing/2014/main" id="{41B2B421-B9BA-4612-8CB4-54AF8AD61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2955446"/>
            <a:ext cx="2510016" cy="1882512"/>
          </a:xfrm>
          <a:prstGeom prst="rect">
            <a:avLst/>
          </a:prstGeom>
        </p:spPr>
      </p:pic>
      <p:sp>
        <p:nvSpPr>
          <p:cNvPr id="9" name="Rechteck 8">
            <a:extLst>
              <a:ext uri="{FF2B5EF4-FFF2-40B4-BE49-F238E27FC236}">
                <a16:creationId xmlns:a16="http://schemas.microsoft.com/office/drawing/2014/main" id="{3A9D0A72-7F7C-44F3-A05B-4094B81E2B69}"/>
              </a:ext>
            </a:extLst>
          </p:cNvPr>
          <p:cNvSpPr/>
          <p:nvPr/>
        </p:nvSpPr>
        <p:spPr>
          <a:xfrm>
            <a:off x="2987824" y="4684070"/>
            <a:ext cx="373820" cy="153888"/>
          </a:xfrm>
          <a:prstGeom prst="rect">
            <a:avLst/>
          </a:prstGeom>
        </p:spPr>
        <p:txBody>
          <a:bodyPr wrap="none">
            <a:spAutoFit/>
          </a:bodyPr>
          <a:lstStyle/>
          <a:p>
            <a:r>
              <a:rPr lang="de-DE" sz="400" dirty="0">
                <a:solidFill>
                  <a:schemeClr val="bg1"/>
                </a:solidFill>
              </a:rPr>
              <a:t>© Häfele</a:t>
            </a:r>
          </a:p>
        </p:txBody>
      </p:sp>
      <p:sp>
        <p:nvSpPr>
          <p:cNvPr id="11" name="Rechteck 10">
            <a:extLst>
              <a:ext uri="{FF2B5EF4-FFF2-40B4-BE49-F238E27FC236}">
                <a16:creationId xmlns:a16="http://schemas.microsoft.com/office/drawing/2014/main" id="{B06FFF4F-7F41-4D90-90BF-3756EE04E5C7}"/>
              </a:ext>
            </a:extLst>
          </p:cNvPr>
          <p:cNvSpPr/>
          <p:nvPr/>
        </p:nvSpPr>
        <p:spPr>
          <a:xfrm>
            <a:off x="2952345" y="2756635"/>
            <a:ext cx="373820" cy="153888"/>
          </a:xfrm>
          <a:prstGeom prst="rect">
            <a:avLst/>
          </a:prstGeom>
        </p:spPr>
        <p:txBody>
          <a:bodyPr wrap="none">
            <a:spAutoFit/>
          </a:bodyPr>
          <a:lstStyle/>
          <a:p>
            <a:r>
              <a:rPr lang="de-DE" sz="400" dirty="0">
                <a:solidFill>
                  <a:schemeClr val="bg1"/>
                </a:solidFill>
              </a:rPr>
              <a:t>© Häfele</a:t>
            </a:r>
          </a:p>
        </p:txBody>
      </p:sp>
    </p:spTree>
    <p:extLst>
      <p:ext uri="{BB962C8B-B14F-4D97-AF65-F5344CB8AC3E}">
        <p14:creationId xmlns:p14="http://schemas.microsoft.com/office/powerpoint/2010/main" val="11473598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4294967295"/>
          </p:nvPr>
        </p:nvSpPr>
        <p:spPr>
          <a:xfrm>
            <a:off x="3427082" y="987574"/>
            <a:ext cx="1585690" cy="523220"/>
          </a:xfrm>
          <a:prstGeom prst="rect">
            <a:avLst/>
          </a:prstGeom>
        </p:spPr>
        <p:txBody>
          <a:bodyPr/>
          <a:lstStyle/>
          <a:p>
            <a:endParaRPr lang="de-DE"/>
          </a:p>
        </p:txBody>
      </p:sp>
      <p:pic>
        <p:nvPicPr>
          <p:cNvPr id="1026" name="Picture 2" descr="H:\Öffentlichkeitsarbeit\Bilder Musterwohnung\IMG_14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2" y="0"/>
            <a:ext cx="9151152" cy="372387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2"/>
          <p:cNvSpPr txBox="1">
            <a:spLocks/>
          </p:cNvSpPr>
          <p:nvPr/>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31</a:t>
            </a:fld>
            <a:endParaRPr lang="tr-TR" dirty="0"/>
          </a:p>
        </p:txBody>
      </p:sp>
    </p:spTree>
    <p:extLst>
      <p:ext uri="{BB962C8B-B14F-4D97-AF65-F5344CB8AC3E}">
        <p14:creationId xmlns:p14="http://schemas.microsoft.com/office/powerpoint/2010/main" val="8800874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Gras, Gebäude, Stadt enthält.&#10;&#10;Automatisch generierte Beschreibung">
            <a:extLst>
              <a:ext uri="{FF2B5EF4-FFF2-40B4-BE49-F238E27FC236}">
                <a16:creationId xmlns:a16="http://schemas.microsoft.com/office/drawing/2014/main" id="{1F95114A-3A07-416D-B2F0-C54A88CC2F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78314"/>
            <a:ext cx="9144000" cy="4490224"/>
          </a:xfrm>
          <a:prstGeom prst="rect">
            <a:avLst/>
          </a:prstGeom>
        </p:spPr>
      </p:pic>
    </p:spTree>
    <p:extLst>
      <p:ext uri="{BB962C8B-B14F-4D97-AF65-F5344CB8AC3E}">
        <p14:creationId xmlns:p14="http://schemas.microsoft.com/office/powerpoint/2010/main" val="204896114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defTabSz="685800" hangingPunct="1">
              <a:defRPr/>
            </a:pPr>
            <a:fld id="{7F320AE6-3771-4BDC-AC2E-AA58B5B5328F}" type="slidenum">
              <a:rPr lang="de-DE" kern="1200">
                <a:solidFill>
                  <a:prstClr val="black"/>
                </a:solidFill>
                <a:ea typeface="+mn-ea"/>
              </a:rPr>
              <a:pPr defTabSz="685800" hangingPunct="1">
                <a:defRPr/>
              </a:pPr>
              <a:t>33</a:t>
            </a:fld>
            <a:endParaRPr lang="de-DE" kern="1200">
              <a:solidFill>
                <a:prstClr val="black"/>
              </a:solidFill>
              <a:ea typeface="+mn-ea"/>
            </a:endParaRPr>
          </a:p>
        </p:txBody>
      </p:sp>
      <p:sp>
        <p:nvSpPr>
          <p:cNvPr id="3" name="Titel 2"/>
          <p:cNvSpPr>
            <a:spLocks noGrp="1"/>
          </p:cNvSpPr>
          <p:nvPr>
            <p:ph type="title"/>
          </p:nvPr>
        </p:nvSpPr>
        <p:spPr>
          <a:xfrm>
            <a:off x="689996" y="144065"/>
            <a:ext cx="4248522" cy="642938"/>
          </a:xfrm>
        </p:spPr>
        <p:txBody>
          <a:bodyPr/>
          <a:lstStyle/>
          <a:p>
            <a:r>
              <a:rPr lang="de-DE" dirty="0"/>
              <a:t>Weitere Webinare der Reihe</a:t>
            </a:r>
          </a:p>
        </p:txBody>
      </p:sp>
      <p:graphicFrame>
        <p:nvGraphicFramePr>
          <p:cNvPr id="8" name="Inhaltsplatzhalter 7">
            <a:extLst>
              <a:ext uri="{FF2B5EF4-FFF2-40B4-BE49-F238E27FC236}">
                <a16:creationId xmlns:a16="http://schemas.microsoft.com/office/drawing/2014/main" id="{00F4A2A6-6EBC-46E5-8A81-4151E904B715}"/>
              </a:ext>
            </a:extLst>
          </p:cNvPr>
          <p:cNvGraphicFramePr>
            <a:graphicFrameLocks noGrp="1"/>
          </p:cNvGraphicFramePr>
          <p:nvPr>
            <p:ph sz="quarter" idx="13"/>
          </p:nvPr>
        </p:nvGraphicFramePr>
        <p:xfrm>
          <a:off x="231689" y="1187511"/>
          <a:ext cx="8609572" cy="2835723"/>
        </p:xfrm>
        <a:graphic>
          <a:graphicData uri="http://schemas.openxmlformats.org/drawingml/2006/table">
            <a:tbl>
              <a:tblPr firstRow="1" firstCol="1" bandRow="1"/>
              <a:tblGrid>
                <a:gridCol w="355051">
                  <a:extLst>
                    <a:ext uri="{9D8B030D-6E8A-4147-A177-3AD203B41FA5}">
                      <a16:colId xmlns:a16="http://schemas.microsoft.com/office/drawing/2014/main" val="275695730"/>
                    </a:ext>
                  </a:extLst>
                </a:gridCol>
                <a:gridCol w="690822">
                  <a:extLst>
                    <a:ext uri="{9D8B030D-6E8A-4147-A177-3AD203B41FA5}">
                      <a16:colId xmlns:a16="http://schemas.microsoft.com/office/drawing/2014/main" val="20627938"/>
                    </a:ext>
                  </a:extLst>
                </a:gridCol>
                <a:gridCol w="734199">
                  <a:extLst>
                    <a:ext uri="{9D8B030D-6E8A-4147-A177-3AD203B41FA5}">
                      <a16:colId xmlns:a16="http://schemas.microsoft.com/office/drawing/2014/main" val="1739399583"/>
                    </a:ext>
                  </a:extLst>
                </a:gridCol>
                <a:gridCol w="3613653">
                  <a:extLst>
                    <a:ext uri="{9D8B030D-6E8A-4147-A177-3AD203B41FA5}">
                      <a16:colId xmlns:a16="http://schemas.microsoft.com/office/drawing/2014/main" val="4044289792"/>
                    </a:ext>
                  </a:extLst>
                </a:gridCol>
                <a:gridCol w="1438988">
                  <a:extLst>
                    <a:ext uri="{9D8B030D-6E8A-4147-A177-3AD203B41FA5}">
                      <a16:colId xmlns:a16="http://schemas.microsoft.com/office/drawing/2014/main" val="2565474588"/>
                    </a:ext>
                  </a:extLst>
                </a:gridCol>
                <a:gridCol w="1776859">
                  <a:extLst>
                    <a:ext uri="{9D8B030D-6E8A-4147-A177-3AD203B41FA5}">
                      <a16:colId xmlns:a16="http://schemas.microsoft.com/office/drawing/2014/main" val="3295248496"/>
                    </a:ext>
                  </a:extLst>
                </a:gridCol>
              </a:tblGrid>
              <a:tr h="21521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 </a:t>
                      </a:r>
                    </a:p>
                  </a:txBody>
                  <a:tcPr marL="51435" marR="51435"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Datum</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Thema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Referent</a:t>
                      </a:r>
                    </a:p>
                  </a:txBody>
                  <a:tcPr marL="51435" marR="51435"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1489173540"/>
                  </a:ext>
                </a:extLst>
              </a:tr>
              <a:tr h="45524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24.02.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14:00 Uhr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Strom aus kleinen KWK-Anlagen in der Wohnungswirtschaft - Lösungen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Michael Huber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Energiekonzept ortenau</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5056981"/>
                  </a:ext>
                </a:extLst>
              </a:tr>
              <a:tr h="45524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2.</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03.03.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14:00 Uhr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dirty="0">
                          <a:effectLst/>
                          <a:latin typeface="Calibri" panose="020F0502020204030204" pitchFamily="34" charset="0"/>
                          <a:ea typeface="Calibri" panose="020F0502020204030204" pitchFamily="34" charset="0"/>
                        </a:rPr>
                        <a:t>Strom aus großen KWK-Anlagen in der Wohnungswirtschaft - Lösungen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Wolf-Dieter Sprenger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Stadtsiedlung Heilbronn</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728280"/>
                  </a:ext>
                </a:extLst>
              </a:tr>
              <a:tr h="21521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3.</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10.03.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14:00 Uhr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Hinweise zum Wartungsaufwand von KWK-Anlagen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Heiko Danzeisen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OTTE BHKW Technik</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31"/>
                  </a:ext>
                </a:extLst>
              </a:tr>
              <a:tr h="45524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4.</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17.03.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14:00 Uhr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dirty="0">
                          <a:effectLst/>
                          <a:latin typeface="Calibri" panose="020F0502020204030204" pitchFamily="34" charset="0"/>
                          <a:ea typeface="Calibri" panose="020F0502020204030204" pitchFamily="34" charset="0"/>
                        </a:rPr>
                        <a:t>Fernüberwachung und Meldungen – </a:t>
                      </a:r>
                    </a:p>
                    <a:p>
                      <a:pPr>
                        <a:lnSpc>
                          <a:spcPct val="150000"/>
                        </a:lnSpc>
                        <a:spcBef>
                          <a:spcPts val="0"/>
                        </a:spcBef>
                        <a:spcAft>
                          <a:spcPts val="0"/>
                        </a:spcAft>
                      </a:pPr>
                      <a:r>
                        <a:rPr lang="de-DE" sz="1100" dirty="0">
                          <a:effectLst/>
                          <a:latin typeface="Calibri" panose="020F0502020204030204" pitchFamily="34" charset="0"/>
                          <a:ea typeface="Calibri" panose="020F0502020204030204" pitchFamily="34" charset="0"/>
                        </a:rPr>
                        <a:t>Was muss ein gutes System können, um Nutzen zu bringen?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Dierk Weippert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Viessmann</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89879"/>
                  </a:ext>
                </a:extLst>
              </a:tr>
              <a:tr h="45524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5.</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24.03.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14:00 Uhr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Selber machen oder machen lassen – Welche Vorteile bringt Contracting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Gerold Köhler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Köhler &amp; Meinzer GmbH &amp; Co KG</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866984"/>
                  </a:ext>
                </a:extLst>
              </a:tr>
              <a:tr h="455248">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6.</a:t>
                      </a:r>
                    </a:p>
                  </a:txBody>
                  <a:tcPr marL="51435" marR="5143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31.03.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14:00 Uhr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Was macht einen guten Fachplaner und einen guten Handwerker aus?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Bef>
                          <a:spcPts val="0"/>
                        </a:spcBef>
                        <a:spcAft>
                          <a:spcPts val="0"/>
                        </a:spcAft>
                      </a:pPr>
                      <a:r>
                        <a:rPr lang="de-DE" sz="1100">
                          <a:effectLst/>
                          <a:latin typeface="Calibri" panose="020F0502020204030204" pitchFamily="34" charset="0"/>
                          <a:ea typeface="Calibri" panose="020F0502020204030204" pitchFamily="34" charset="0"/>
                        </a:rPr>
                        <a:t>Klaus Staudt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Bef>
                          <a:spcPts val="0"/>
                        </a:spcBef>
                        <a:spcAft>
                          <a:spcPts val="0"/>
                        </a:spcAft>
                      </a:pPr>
                      <a:r>
                        <a:rPr lang="de-DE" sz="1100" dirty="0">
                          <a:effectLst/>
                          <a:latin typeface="Calibri" panose="020F0502020204030204" pitchFamily="34" charset="0"/>
                          <a:ea typeface="Calibri" panose="020F0502020204030204" pitchFamily="34" charset="0"/>
                        </a:rPr>
                        <a:t>Staudt GmbH</a:t>
                      </a:r>
                    </a:p>
                  </a:txBody>
                  <a:tcPr marL="51435" marR="5143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0403702"/>
                  </a:ext>
                </a:extLst>
              </a:tr>
            </a:tbl>
          </a:graphicData>
        </a:graphic>
      </p:graphicFrame>
    </p:spTree>
    <p:extLst>
      <p:ext uri="{BB962C8B-B14F-4D97-AF65-F5344CB8AC3E}">
        <p14:creationId xmlns:p14="http://schemas.microsoft.com/office/powerpoint/2010/main" val="237666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half" idx="13"/>
          </p:nvPr>
        </p:nvSpPr>
        <p:spPr>
          <a:prstGeom prst="rect">
            <a:avLst/>
          </a:prstGeom>
        </p:spPr>
        <p:txBody>
          <a:bodyPr/>
          <a:lstStyle/>
          <a:p>
            <a:pPr marL="0" marR="0" indent="0" algn="l" defTabSz="914414" rtl="0" latinLnBrk="0">
              <a:lnSpc>
                <a:spcPct val="100000"/>
              </a:lnSpc>
              <a:spcBef>
                <a:spcPts val="0"/>
              </a:spcBef>
              <a:spcAft>
                <a:spcPts val="0"/>
              </a:spcAft>
              <a:buClrTx/>
              <a:buSzTx/>
              <a:buFontTx/>
              <a:buNone/>
              <a:tabLst/>
            </a:pPr>
            <a:r>
              <a:rPr lang="de-DE" dirty="0"/>
              <a:t>01</a:t>
            </a:r>
          </a:p>
        </p:txBody>
      </p:sp>
      <p:sp>
        <p:nvSpPr>
          <p:cNvPr id="3" name="Textplatzhalter 2"/>
          <p:cNvSpPr>
            <a:spLocks noGrp="1"/>
          </p:cNvSpPr>
          <p:nvPr>
            <p:ph type="body" sz="quarter" idx="14"/>
          </p:nvPr>
        </p:nvSpPr>
        <p:spPr>
          <a:prstGeom prst="rect">
            <a:avLst/>
          </a:prstGeom>
        </p:spPr>
        <p:txBody>
          <a:bodyPr/>
          <a:lstStyle/>
          <a:p>
            <a:pPr marL="0" marR="0" indent="0" algn="l" defTabSz="825514" rtl="0" latinLnBrk="0">
              <a:lnSpc>
                <a:spcPct val="100000"/>
              </a:lnSpc>
              <a:spcBef>
                <a:spcPts val="0"/>
              </a:spcBef>
              <a:spcAft>
                <a:spcPts val="0"/>
              </a:spcAft>
              <a:buClrTx/>
              <a:buSzTx/>
              <a:buFontTx/>
              <a:buNone/>
              <a:tabLst/>
            </a:pPr>
            <a:r>
              <a:rPr lang="de-DE" dirty="0"/>
              <a:t>Stadtsiedlung heilbronn</a:t>
            </a:r>
          </a:p>
        </p:txBody>
      </p:sp>
    </p:spTree>
    <p:extLst>
      <p:ext uri="{BB962C8B-B14F-4D97-AF65-F5344CB8AC3E}">
        <p14:creationId xmlns:p14="http://schemas.microsoft.com/office/powerpoint/2010/main" val="11526477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539553" y="627012"/>
            <a:ext cx="8784975" cy="360561"/>
          </a:xfrm>
        </p:spPr>
        <p:txBody>
          <a:bodyPr/>
          <a:lstStyle/>
          <a:p>
            <a:r>
              <a:rPr lang="de-DE" dirty="0"/>
              <a:t>Geschäftsfelder</a:t>
            </a:r>
          </a:p>
          <a:p>
            <a:endParaRPr lang="de-DE" dirty="0"/>
          </a:p>
        </p:txBody>
      </p:sp>
      <p:sp>
        <p:nvSpPr>
          <p:cNvPr id="5" name="Inhaltsplatzhalter 2"/>
          <p:cNvSpPr txBox="1">
            <a:spLocks/>
          </p:cNvSpPr>
          <p:nvPr/>
        </p:nvSpPr>
        <p:spPr>
          <a:xfrm>
            <a:off x="539552" y="1203598"/>
            <a:ext cx="5976664" cy="3168352"/>
          </a:xfrm>
          <a:prstGeom prst="rect">
            <a:avLst/>
          </a:prstGeom>
        </p:spPr>
        <p:txBody>
          <a:bodyPr/>
          <a:lstStyle>
            <a:lvl1pPr marL="358780" marR="0" indent="-358780" algn="l" defTabSz="914414" latinLnBrk="0">
              <a:lnSpc>
                <a:spcPct val="100000"/>
              </a:lnSpc>
              <a:spcBef>
                <a:spcPts val="600"/>
              </a:spcBef>
              <a:spcAft>
                <a:spcPts val="0"/>
              </a:spcAft>
              <a:buClrTx/>
              <a:buSzTx/>
              <a:buFontTx/>
              <a:buNone/>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1pPr>
            <a:lvl2pPr marL="814398" marR="0" indent="-35719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2pPr>
            <a:lvl3pPr marL="1200169"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3pPr>
            <a:lvl4pPr marL="1657376"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4pPr>
            <a:lvl5pPr marL="2114583" marR="0" indent="-285754" algn="l" defTabSz="914414" latinLnBrk="0">
              <a:lnSpc>
                <a:spcPct val="100000"/>
              </a:lnSpc>
              <a:spcBef>
                <a:spcPts val="600"/>
              </a:spcBef>
              <a:spcAft>
                <a:spcPts val="0"/>
              </a:spcAft>
              <a:buClrTx/>
              <a:buSzPct val="100000"/>
              <a:buFontTx/>
              <a:buChar char="&gt;"/>
              <a:tabLst/>
              <a:defRPr sz="1500" b="0" i="0" u="none" strike="noStrike" cap="none" spc="0" baseline="0">
                <a:ln>
                  <a:noFill/>
                </a:ln>
                <a:solidFill>
                  <a:schemeClr val="tx1">
                    <a:lumMod val="85000"/>
                    <a:lumOff val="15000"/>
                  </a:schemeClr>
                </a:solidFill>
                <a:uFillTx/>
                <a:latin typeface="corbel" charset="0"/>
                <a:ea typeface="Rotis SemiSans Light 45"/>
                <a:cs typeface="Rotis SemiSans Light 45"/>
                <a:sym typeface="Rotis SemiSans Light 45"/>
              </a:defRPr>
            </a:lvl5pPr>
            <a:lvl6pPr marL="2571790"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6pPr>
            <a:lvl7pPr marL="3028998"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7pPr>
            <a:lvl8pPr marL="3486204"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8pPr>
            <a:lvl9pPr marL="3943412" marR="0" indent="-285754" algn="l" defTabSz="914414" latinLnBrk="0">
              <a:lnSpc>
                <a:spcPct val="100000"/>
              </a:lnSpc>
              <a:spcBef>
                <a:spcPts val="600"/>
              </a:spcBef>
              <a:spcAft>
                <a:spcPts val="0"/>
              </a:spcAft>
              <a:buClrTx/>
              <a:buSzPct val="100000"/>
              <a:buFontTx/>
              <a:buChar char="•"/>
              <a:tabLst/>
              <a:defRPr sz="2500" b="0" i="0" u="none" strike="noStrike" cap="none" spc="0" baseline="0">
                <a:ln>
                  <a:noFill/>
                </a:ln>
                <a:solidFill>
                  <a:schemeClr val="accent2"/>
                </a:solidFill>
                <a:uFillTx/>
                <a:latin typeface="Rotis SemiSans Light 45"/>
                <a:ea typeface="Rotis SemiSans Light 45"/>
                <a:cs typeface="Rotis SemiSans Light 45"/>
                <a:sym typeface="Rotis SemiSans Light 45"/>
              </a:defRPr>
            </a:lvl9pPr>
          </a:lstStyle>
          <a:p>
            <a:pPr marL="354013" indent="-354013" hangingPunct="1">
              <a:spcBef>
                <a:spcPts val="0"/>
              </a:spcBef>
              <a:buFontTx/>
              <a:buBlip>
                <a:blip r:embed="rId3"/>
              </a:buBlip>
            </a:pPr>
            <a:r>
              <a:rPr lang="de-DE" sz="2400" dirty="0">
                <a:solidFill>
                  <a:schemeClr val="bg2">
                    <a:lumMod val="75000"/>
                  </a:schemeClr>
                </a:solidFill>
              </a:rPr>
              <a:t>Wohnraumversorgung für breite Schichten der Bevölkerung</a:t>
            </a:r>
          </a:p>
          <a:p>
            <a:pPr marL="354013" indent="-354013" hangingPunct="1">
              <a:spcBef>
                <a:spcPts val="0"/>
              </a:spcBef>
              <a:buFontTx/>
              <a:buBlip>
                <a:blip r:embed="rId3"/>
              </a:buBlip>
            </a:pPr>
            <a:endParaRPr lang="de-DE" sz="800" dirty="0">
              <a:solidFill>
                <a:schemeClr val="bg2">
                  <a:lumMod val="75000"/>
                </a:schemeClr>
              </a:solidFill>
            </a:endParaRPr>
          </a:p>
          <a:p>
            <a:pPr marL="0" indent="0" hangingPunct="1">
              <a:spcBef>
                <a:spcPts val="0"/>
              </a:spcBef>
            </a:pPr>
            <a:endParaRPr lang="de-DE" sz="500" dirty="0">
              <a:solidFill>
                <a:schemeClr val="bg2">
                  <a:lumMod val="75000"/>
                </a:schemeClr>
              </a:solidFill>
            </a:endParaRPr>
          </a:p>
          <a:p>
            <a:pPr marL="354013" indent="-354013" hangingPunct="1">
              <a:spcBef>
                <a:spcPts val="0"/>
              </a:spcBef>
              <a:buFontTx/>
              <a:buBlip>
                <a:blip r:embed="rId3"/>
              </a:buBlip>
            </a:pPr>
            <a:endParaRPr lang="de-DE" sz="800" dirty="0">
              <a:solidFill>
                <a:schemeClr val="bg2">
                  <a:lumMod val="75000"/>
                </a:schemeClr>
              </a:solidFill>
            </a:endParaRPr>
          </a:p>
          <a:p>
            <a:pPr marL="354013" indent="-354013" hangingPunct="1">
              <a:spcBef>
                <a:spcPts val="0"/>
              </a:spcBef>
              <a:buFontTx/>
              <a:buBlip>
                <a:blip r:embed="rId3"/>
              </a:buBlip>
            </a:pPr>
            <a:r>
              <a:rPr lang="de-DE" sz="2400" dirty="0">
                <a:solidFill>
                  <a:schemeClr val="bg2">
                    <a:lumMod val="75000"/>
                  </a:schemeClr>
                </a:solidFill>
              </a:rPr>
              <a:t>Stadtentwicklung und Quartiersumbau</a:t>
            </a:r>
          </a:p>
          <a:p>
            <a:pPr marL="354013" indent="-354013" hangingPunct="1">
              <a:spcBef>
                <a:spcPts val="0"/>
              </a:spcBef>
              <a:buFontTx/>
              <a:buBlip>
                <a:blip r:embed="rId3"/>
              </a:buBlip>
            </a:pPr>
            <a:endParaRPr lang="de-DE" sz="800" dirty="0">
              <a:solidFill>
                <a:schemeClr val="bg2">
                  <a:lumMod val="75000"/>
                </a:schemeClr>
              </a:solidFill>
            </a:endParaRPr>
          </a:p>
          <a:p>
            <a:pPr marL="354013" indent="-354013" hangingPunct="1">
              <a:spcBef>
                <a:spcPts val="0"/>
              </a:spcBef>
              <a:buFontTx/>
              <a:buBlip>
                <a:blip r:embed="rId3"/>
              </a:buBlip>
            </a:pPr>
            <a:endParaRPr lang="de-DE" sz="800" dirty="0">
              <a:solidFill>
                <a:schemeClr val="bg2">
                  <a:lumMod val="75000"/>
                </a:schemeClr>
              </a:solidFill>
            </a:endParaRPr>
          </a:p>
          <a:p>
            <a:pPr marL="0" indent="0" hangingPunct="1">
              <a:spcBef>
                <a:spcPts val="0"/>
              </a:spcBef>
            </a:pPr>
            <a:endParaRPr lang="de-DE" sz="500" dirty="0">
              <a:solidFill>
                <a:schemeClr val="bg2">
                  <a:lumMod val="75000"/>
                </a:schemeClr>
              </a:solidFill>
            </a:endParaRPr>
          </a:p>
          <a:p>
            <a:pPr marL="354013" indent="-354013" hangingPunct="1">
              <a:spcBef>
                <a:spcPts val="0"/>
              </a:spcBef>
              <a:buFontTx/>
              <a:buBlip>
                <a:blip r:embed="rId3"/>
              </a:buBlip>
            </a:pPr>
            <a:r>
              <a:rPr lang="de-DE" sz="2400" spc="-10" dirty="0">
                <a:solidFill>
                  <a:schemeClr val="bg2">
                    <a:lumMod val="75000"/>
                  </a:schemeClr>
                </a:solidFill>
              </a:rPr>
              <a:t>Entwicklung von Infrastrukturprojekten</a:t>
            </a:r>
          </a:p>
          <a:p>
            <a:pPr marL="354013" indent="-354013" hangingPunct="1">
              <a:spcBef>
                <a:spcPts val="0"/>
              </a:spcBef>
              <a:buFontTx/>
              <a:buBlip>
                <a:blip r:embed="rId3"/>
              </a:buBlip>
            </a:pPr>
            <a:endParaRPr lang="de-DE" sz="800" spc="-10" dirty="0">
              <a:solidFill>
                <a:schemeClr val="bg2">
                  <a:lumMod val="75000"/>
                </a:schemeClr>
              </a:solidFill>
            </a:endParaRPr>
          </a:p>
          <a:p>
            <a:pPr marL="354013" indent="-354013" hangingPunct="1">
              <a:spcBef>
                <a:spcPts val="0"/>
              </a:spcBef>
              <a:buFontTx/>
              <a:buBlip>
                <a:blip r:embed="rId3"/>
              </a:buBlip>
            </a:pPr>
            <a:endParaRPr lang="de-DE" sz="800" spc="-10" dirty="0">
              <a:solidFill>
                <a:schemeClr val="bg2">
                  <a:lumMod val="75000"/>
                </a:schemeClr>
              </a:solidFill>
            </a:endParaRPr>
          </a:p>
          <a:p>
            <a:pPr marL="0" indent="0" hangingPunct="1">
              <a:spcBef>
                <a:spcPts val="0"/>
              </a:spcBef>
            </a:pPr>
            <a:endParaRPr lang="de-DE" sz="500" spc="-10" dirty="0">
              <a:solidFill>
                <a:schemeClr val="bg2">
                  <a:lumMod val="75000"/>
                </a:schemeClr>
              </a:solidFill>
            </a:endParaRPr>
          </a:p>
          <a:p>
            <a:pPr marL="354013" indent="-354013" hangingPunct="1">
              <a:spcBef>
                <a:spcPts val="0"/>
              </a:spcBef>
              <a:buBlip>
                <a:blip r:embed="rId3"/>
              </a:buBlip>
            </a:pPr>
            <a:r>
              <a:rPr lang="de-DE" sz="2400" dirty="0">
                <a:solidFill>
                  <a:schemeClr val="bg2">
                    <a:lumMod val="75000"/>
                  </a:schemeClr>
                </a:solidFill>
              </a:rPr>
              <a:t>Unterstützung der städtischen </a:t>
            </a:r>
          </a:p>
          <a:p>
            <a:pPr marL="358775" indent="0" hangingPunct="1">
              <a:spcBef>
                <a:spcPts val="0"/>
              </a:spcBef>
            </a:pPr>
            <a:r>
              <a:rPr lang="de-DE" sz="2400" dirty="0">
                <a:solidFill>
                  <a:schemeClr val="bg2">
                    <a:lumMod val="75000"/>
                  </a:schemeClr>
                </a:solidFill>
              </a:rPr>
              <a:t>Wirtschaftsförderung </a:t>
            </a:r>
          </a:p>
        </p:txBody>
      </p:sp>
      <p:sp>
        <p:nvSpPr>
          <p:cNvPr id="11" name="Foliennummernplatzhalter 2"/>
          <p:cNvSpPr txBox="1">
            <a:spLocks/>
          </p:cNvSpPr>
          <p:nvPr/>
        </p:nvSpPr>
        <p:spPr>
          <a:xfrm>
            <a:off x="8100392" y="4899334"/>
            <a:ext cx="497844" cy="207749"/>
          </a:xfrm>
          <a:prstGeom prst="rect">
            <a:avLst/>
          </a:prstGeom>
        </p:spPr>
        <p:txBody>
          <a:bodyPr/>
          <a:lstStyle>
            <a:defPPr marL="0" marR="0" indent="0" algn="l" defTabSz="91423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7"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bg1"/>
                </a:solidFill>
                <a:effectLst/>
                <a:uFillTx/>
                <a:latin typeface="arial" charset="0"/>
                <a:ea typeface="Frutiger 45 Light"/>
                <a:cs typeface="Frutiger 45 Light"/>
                <a:sym typeface="Frutiger 45 Light"/>
              </a:defRPr>
            </a:lvl1pPr>
            <a:lvl2pPr marL="0" marR="0" indent="45711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2pPr>
            <a:lvl3pPr marL="0" marR="0" indent="914237"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3pPr>
            <a:lvl4pPr marL="0" marR="0" indent="1371356"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4pPr>
            <a:lvl5pPr marL="0" marR="0" indent="1828474"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5pPr>
            <a:lvl6pPr marL="0" marR="0" indent="2285593"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6pPr>
            <a:lvl7pPr marL="0" marR="0" indent="2742712"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7pPr>
            <a:lvl8pPr marL="0" marR="0" indent="3199830"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8pPr>
            <a:lvl9pPr marL="0" marR="0" indent="3656949" algn="l" defTabSz="91423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lvl9pPr>
          </a:lstStyle>
          <a:p>
            <a:fld id="{BF90182E-C5CF-BD44-A161-D2109A1C8FC1}" type="slidenum">
              <a:rPr lang="tr-TR" smtClean="0"/>
              <a:pPr/>
              <a:t>5</a:t>
            </a:fld>
            <a:endParaRPr lang="tr-TR" dirty="0"/>
          </a:p>
        </p:txBody>
      </p:sp>
      <p:pic>
        <p:nvPicPr>
          <p:cNvPr id="4" name="Grafik 3" descr="Ein Bild, das Gebäude, draußen, Gras, Haus enthält.&#10;&#10;Automatisch generierte Beschreibung">
            <a:extLst>
              <a:ext uri="{FF2B5EF4-FFF2-40B4-BE49-F238E27FC236}">
                <a16:creationId xmlns:a16="http://schemas.microsoft.com/office/drawing/2014/main" id="{09409A1C-C820-48EC-AFDE-000C2E7050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4" y="755402"/>
            <a:ext cx="1403329" cy="1118765"/>
          </a:xfrm>
          <a:prstGeom prst="rect">
            <a:avLst/>
          </a:prstGeom>
        </p:spPr>
      </p:pic>
      <p:pic>
        <p:nvPicPr>
          <p:cNvPr id="13" name="Grafik 12" descr="Ein Bild, das Gras, draußen, Gebäude, Haus enthält.&#10;&#10;Automatisch generierte Beschreibung">
            <a:extLst>
              <a:ext uri="{FF2B5EF4-FFF2-40B4-BE49-F238E27FC236}">
                <a16:creationId xmlns:a16="http://schemas.microsoft.com/office/drawing/2014/main" id="{B12A031A-B8FC-4A60-9C7D-3A59D8FAA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48264" y="1905302"/>
            <a:ext cx="1403330" cy="807537"/>
          </a:xfrm>
          <a:prstGeom prst="rect">
            <a:avLst/>
          </a:prstGeom>
        </p:spPr>
      </p:pic>
      <p:pic>
        <p:nvPicPr>
          <p:cNvPr id="15" name="Grafik 14" descr="Ein Bild, das Gras, draußen, Gebäude, Straße enthält.&#10;&#10;Automatisch generierte Beschreibung">
            <a:extLst>
              <a:ext uri="{FF2B5EF4-FFF2-40B4-BE49-F238E27FC236}">
                <a16:creationId xmlns:a16="http://schemas.microsoft.com/office/drawing/2014/main" id="{DBA66F96-5B1A-43D8-A1FA-90A8AC4EB0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48264" y="2744499"/>
            <a:ext cx="1403330" cy="935554"/>
          </a:xfrm>
          <a:prstGeom prst="rect">
            <a:avLst/>
          </a:prstGeom>
        </p:spPr>
      </p:pic>
      <p:pic>
        <p:nvPicPr>
          <p:cNvPr id="17" name="Grafik 16" descr="Ein Bild, das Gras, draußen, Gebäude, Feld enthält.&#10;&#10;Automatisch generierte Beschreibung">
            <a:extLst>
              <a:ext uri="{FF2B5EF4-FFF2-40B4-BE49-F238E27FC236}">
                <a16:creationId xmlns:a16="http://schemas.microsoft.com/office/drawing/2014/main" id="{962C9E90-8127-4D25-86D2-6F9C940D1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3711713"/>
            <a:ext cx="1404011" cy="1001763"/>
          </a:xfrm>
          <a:prstGeom prst="rect">
            <a:avLst/>
          </a:prstGeom>
        </p:spPr>
      </p:pic>
      <p:sp>
        <p:nvSpPr>
          <p:cNvPr id="9" name="Rechteck 8">
            <a:extLst>
              <a:ext uri="{FF2B5EF4-FFF2-40B4-BE49-F238E27FC236}">
                <a16:creationId xmlns:a16="http://schemas.microsoft.com/office/drawing/2014/main" id="{3E9FAD4F-C89B-496A-9931-4690B2A75BC4}"/>
              </a:ext>
            </a:extLst>
          </p:cNvPr>
          <p:cNvSpPr/>
          <p:nvPr/>
        </p:nvSpPr>
        <p:spPr>
          <a:xfrm>
            <a:off x="8028384" y="1751414"/>
            <a:ext cx="373820" cy="153888"/>
          </a:xfrm>
          <a:prstGeom prst="rect">
            <a:avLst/>
          </a:prstGeom>
        </p:spPr>
        <p:txBody>
          <a:bodyPr wrap="none">
            <a:spAutoFit/>
          </a:bodyPr>
          <a:lstStyle/>
          <a:p>
            <a:r>
              <a:rPr lang="de-DE" sz="400" dirty="0">
                <a:solidFill>
                  <a:schemeClr val="bg1"/>
                </a:solidFill>
              </a:rPr>
              <a:t>© Häfele</a:t>
            </a:r>
          </a:p>
        </p:txBody>
      </p:sp>
      <p:sp>
        <p:nvSpPr>
          <p:cNvPr id="10" name="Rechteck 9">
            <a:extLst>
              <a:ext uri="{FF2B5EF4-FFF2-40B4-BE49-F238E27FC236}">
                <a16:creationId xmlns:a16="http://schemas.microsoft.com/office/drawing/2014/main" id="{0C0DC3EC-A67F-4CD6-8E18-46E79EB7DF8D}"/>
              </a:ext>
            </a:extLst>
          </p:cNvPr>
          <p:cNvSpPr/>
          <p:nvPr/>
        </p:nvSpPr>
        <p:spPr>
          <a:xfrm>
            <a:off x="8028384" y="3557825"/>
            <a:ext cx="373820" cy="153888"/>
          </a:xfrm>
          <a:prstGeom prst="rect">
            <a:avLst/>
          </a:prstGeom>
        </p:spPr>
        <p:txBody>
          <a:bodyPr wrap="none">
            <a:spAutoFit/>
          </a:bodyPr>
          <a:lstStyle/>
          <a:p>
            <a:r>
              <a:rPr lang="de-DE" sz="400" dirty="0">
                <a:solidFill>
                  <a:schemeClr val="bg1"/>
                </a:solidFill>
              </a:rPr>
              <a:t>© Häfele</a:t>
            </a:r>
          </a:p>
        </p:txBody>
      </p:sp>
    </p:spTree>
    <p:extLst>
      <p:ext uri="{BB962C8B-B14F-4D97-AF65-F5344CB8AC3E}">
        <p14:creationId xmlns:p14="http://schemas.microsoft.com/office/powerpoint/2010/main" val="25808668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6F47B1-3E47-4BE5-BB54-D8D1A6C1837D}"/>
              </a:ext>
            </a:extLst>
          </p:cNvPr>
          <p:cNvSpPr>
            <a:spLocks noGrp="1"/>
          </p:cNvSpPr>
          <p:nvPr>
            <p:ph type="body" sz="quarter" idx="12"/>
          </p:nvPr>
        </p:nvSpPr>
        <p:spPr/>
        <p:txBody>
          <a:bodyPr/>
          <a:lstStyle/>
          <a:p>
            <a:r>
              <a:rPr lang="de-DE" dirty="0"/>
              <a:t>Kennzahlen</a:t>
            </a:r>
          </a:p>
        </p:txBody>
      </p:sp>
      <p:sp>
        <p:nvSpPr>
          <p:cNvPr id="3" name="Textplatzhalter 2">
            <a:extLst>
              <a:ext uri="{FF2B5EF4-FFF2-40B4-BE49-F238E27FC236}">
                <a16:creationId xmlns:a16="http://schemas.microsoft.com/office/drawing/2014/main" id="{D06ED088-3D31-4AD2-9DE7-7ABE9A86BAA4}"/>
              </a:ext>
            </a:extLst>
          </p:cNvPr>
          <p:cNvSpPr>
            <a:spLocks noGrp="1"/>
          </p:cNvSpPr>
          <p:nvPr>
            <p:ph type="body" sz="quarter" idx="11"/>
          </p:nvPr>
        </p:nvSpPr>
        <p:spPr/>
        <p:txBody>
          <a:bodyPr/>
          <a:lstStyle/>
          <a:p>
            <a:endParaRPr lang="de-DE"/>
          </a:p>
        </p:txBody>
      </p:sp>
      <p:pic>
        <p:nvPicPr>
          <p:cNvPr id="4" name="Grafik 3" descr="Kranich">
            <a:extLst>
              <a:ext uri="{FF2B5EF4-FFF2-40B4-BE49-F238E27FC236}">
                <a16:creationId xmlns:a16="http://schemas.microsoft.com/office/drawing/2014/main" id="{4106FFE2-0D46-4582-9A01-FE51A7D6F7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3746" y="1779662"/>
            <a:ext cx="914400" cy="914400"/>
          </a:xfrm>
          <a:prstGeom prst="rect">
            <a:avLst/>
          </a:prstGeom>
        </p:spPr>
      </p:pic>
      <p:pic>
        <p:nvPicPr>
          <p:cNvPr id="6" name="Grafik 5" descr="Gebäude">
            <a:extLst>
              <a:ext uri="{FF2B5EF4-FFF2-40B4-BE49-F238E27FC236}">
                <a16:creationId xmlns:a16="http://schemas.microsoft.com/office/drawing/2014/main" id="{023703D0-FE80-44B6-B0D2-6FB295898F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1507" y="1771335"/>
            <a:ext cx="914400" cy="914400"/>
          </a:xfrm>
          <a:prstGeom prst="rect">
            <a:avLst/>
          </a:prstGeom>
        </p:spPr>
      </p:pic>
      <p:pic>
        <p:nvPicPr>
          <p:cNvPr id="10" name="Grafik 9" descr="Couch">
            <a:extLst>
              <a:ext uri="{FF2B5EF4-FFF2-40B4-BE49-F238E27FC236}">
                <a16:creationId xmlns:a16="http://schemas.microsoft.com/office/drawing/2014/main" id="{DB74EE50-1E8A-4886-93DB-13A9EA03DB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9268" y="1960020"/>
            <a:ext cx="914400" cy="914400"/>
          </a:xfrm>
          <a:prstGeom prst="rect">
            <a:avLst/>
          </a:prstGeom>
        </p:spPr>
      </p:pic>
      <p:pic>
        <p:nvPicPr>
          <p:cNvPr id="12" name="Grafik 11" descr="Münzen">
            <a:extLst>
              <a:ext uri="{FF2B5EF4-FFF2-40B4-BE49-F238E27FC236}">
                <a16:creationId xmlns:a16="http://schemas.microsoft.com/office/drawing/2014/main" id="{77D41236-05C1-482A-A6DD-AFA13753E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75985" y="1779662"/>
            <a:ext cx="914400" cy="914400"/>
          </a:xfrm>
          <a:prstGeom prst="rect">
            <a:avLst/>
          </a:prstGeom>
        </p:spPr>
      </p:pic>
      <p:sp>
        <p:nvSpPr>
          <p:cNvPr id="15" name="Textfeld 14">
            <a:extLst>
              <a:ext uri="{FF2B5EF4-FFF2-40B4-BE49-F238E27FC236}">
                <a16:creationId xmlns:a16="http://schemas.microsoft.com/office/drawing/2014/main" id="{A647A3C0-5974-4B04-A0BC-6F496F9DEF35}"/>
              </a:ext>
            </a:extLst>
          </p:cNvPr>
          <p:cNvSpPr txBox="1"/>
          <p:nvPr/>
        </p:nvSpPr>
        <p:spPr>
          <a:xfrm>
            <a:off x="2076994" y="2990206"/>
            <a:ext cx="94157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1A93D7"/>
                </a:solidFill>
              </a:rPr>
              <a:t>972</a:t>
            </a:r>
          </a:p>
          <a:p>
            <a:pPr marL="0" marR="0" indent="0" algn="ctr" defTabSz="914400" rtl="0" fontAlgn="auto" latinLnBrk="0" hangingPunct="0">
              <a:lnSpc>
                <a:spcPct val="100000"/>
              </a:lnSpc>
              <a:spcBef>
                <a:spcPts val="0"/>
              </a:spcBef>
              <a:spcAft>
                <a:spcPts val="0"/>
              </a:spcAft>
              <a:buClrTx/>
              <a:buSzTx/>
              <a:buFontTx/>
              <a:buNone/>
              <a:tabLst/>
            </a:pPr>
            <a:r>
              <a:rPr lang="de-DE" sz="1200" dirty="0">
                <a:solidFill>
                  <a:srgbClr val="1A93D7"/>
                </a:solidFill>
              </a:rPr>
              <a:t>öffentlich geförderte Wohnungen</a:t>
            </a:r>
          </a:p>
        </p:txBody>
      </p:sp>
      <p:sp>
        <p:nvSpPr>
          <p:cNvPr id="16" name="Textfeld 15">
            <a:extLst>
              <a:ext uri="{FF2B5EF4-FFF2-40B4-BE49-F238E27FC236}">
                <a16:creationId xmlns:a16="http://schemas.microsoft.com/office/drawing/2014/main" id="{722B434A-E6F7-4039-AF5E-DC66C01CD92A}"/>
              </a:ext>
            </a:extLst>
          </p:cNvPr>
          <p:cNvSpPr txBox="1"/>
          <p:nvPr/>
        </p:nvSpPr>
        <p:spPr>
          <a:xfrm>
            <a:off x="685596" y="2995267"/>
            <a:ext cx="881743"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1A93D7"/>
                </a:solidFill>
              </a:rPr>
              <a:t>3.924</a:t>
            </a:r>
          </a:p>
          <a:p>
            <a:pPr marL="0" marR="0" indent="0" algn="ctr" defTabSz="914400" rtl="0" fontAlgn="auto" latinLnBrk="0" hangingPunct="0">
              <a:lnSpc>
                <a:spcPct val="100000"/>
              </a:lnSpc>
              <a:spcBef>
                <a:spcPts val="0"/>
              </a:spcBef>
              <a:spcAft>
                <a:spcPts val="0"/>
              </a:spcAft>
              <a:buClrTx/>
              <a:buSzTx/>
              <a:buFontTx/>
              <a:buNone/>
              <a:tabLst/>
            </a:pPr>
            <a:r>
              <a:rPr kumimoji="0" lang="de-DE" sz="1200" b="0" i="0" u="none" strike="noStrike" cap="none" spc="0" normalizeH="0" baseline="0" dirty="0">
                <a:ln>
                  <a:noFill/>
                </a:ln>
                <a:solidFill>
                  <a:srgbClr val="1A93D7"/>
                </a:solidFill>
                <a:effectLst/>
                <a:uFillTx/>
                <a:latin typeface="Frutiger 45 Light"/>
                <a:ea typeface="Frutiger 45 Light"/>
                <a:cs typeface="Frutiger 45 Light"/>
                <a:sym typeface="Frutiger 45 Light"/>
              </a:rPr>
              <a:t>Wohnungen insgesamt</a:t>
            </a:r>
            <a:endParaRPr kumimoji="0" lang="de-DE" sz="1800" b="0" i="0" u="none" strike="noStrike" cap="none" spc="0" normalizeH="0" baseline="0" dirty="0">
              <a:ln>
                <a:noFill/>
              </a:ln>
              <a:solidFill>
                <a:srgbClr val="1A93D7"/>
              </a:solidFill>
              <a:effectLst/>
              <a:uFillTx/>
              <a:latin typeface="Frutiger 45 Light"/>
              <a:ea typeface="Frutiger 45 Light"/>
              <a:cs typeface="Frutiger 45 Light"/>
              <a:sym typeface="Frutiger 45 Light"/>
            </a:endParaRPr>
          </a:p>
        </p:txBody>
      </p:sp>
      <p:sp>
        <p:nvSpPr>
          <p:cNvPr id="17" name="Textfeld 16">
            <a:extLst>
              <a:ext uri="{FF2B5EF4-FFF2-40B4-BE49-F238E27FC236}">
                <a16:creationId xmlns:a16="http://schemas.microsoft.com/office/drawing/2014/main" id="{15BA36A9-AD42-4AD0-ABEA-FE6239A21450}"/>
              </a:ext>
            </a:extLst>
          </p:cNvPr>
          <p:cNvSpPr txBox="1"/>
          <p:nvPr/>
        </p:nvSpPr>
        <p:spPr>
          <a:xfrm>
            <a:off x="3397286" y="2990206"/>
            <a:ext cx="99541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1A93D7"/>
                </a:solidFill>
              </a:rPr>
              <a:t>253</a:t>
            </a:r>
          </a:p>
          <a:p>
            <a:pPr marL="0" marR="0" indent="0" algn="ctr" defTabSz="914400" rtl="0" fontAlgn="auto" latinLnBrk="0" hangingPunct="0">
              <a:lnSpc>
                <a:spcPct val="100000"/>
              </a:lnSpc>
              <a:spcBef>
                <a:spcPts val="0"/>
              </a:spcBef>
              <a:spcAft>
                <a:spcPts val="0"/>
              </a:spcAft>
              <a:buClrTx/>
              <a:buSzTx/>
              <a:buFontTx/>
              <a:buNone/>
              <a:tabLst/>
            </a:pPr>
            <a:r>
              <a:rPr kumimoji="0" lang="de-DE" sz="1200" b="0" i="0" u="none" strike="noStrike" cap="none" spc="0" normalizeH="0" baseline="0" dirty="0">
                <a:ln>
                  <a:noFill/>
                </a:ln>
                <a:solidFill>
                  <a:srgbClr val="1A93D7"/>
                </a:solidFill>
                <a:effectLst/>
                <a:uFillTx/>
                <a:latin typeface="Frutiger 45 Light"/>
                <a:ea typeface="Frutiger 45 Light"/>
                <a:cs typeface="Frutiger 45 Light"/>
                <a:sym typeface="Frutiger 45 Light"/>
              </a:rPr>
              <a:t>Wohnungen wurden 2019 fertiggestellt</a:t>
            </a:r>
            <a:endParaRPr kumimoji="0" lang="de-DE" sz="1800" b="0" i="0" u="none" strike="noStrike" cap="none" spc="0" normalizeH="0" baseline="0" dirty="0">
              <a:ln>
                <a:noFill/>
              </a:ln>
              <a:solidFill>
                <a:srgbClr val="1A93D7"/>
              </a:solidFill>
              <a:effectLst/>
              <a:uFillTx/>
              <a:latin typeface="Frutiger 45 Light"/>
              <a:ea typeface="Frutiger 45 Light"/>
              <a:cs typeface="Frutiger 45 Light"/>
              <a:sym typeface="Frutiger 45 Light"/>
            </a:endParaRPr>
          </a:p>
        </p:txBody>
      </p:sp>
      <p:sp>
        <p:nvSpPr>
          <p:cNvPr id="18" name="Textfeld 17">
            <a:extLst>
              <a:ext uri="{FF2B5EF4-FFF2-40B4-BE49-F238E27FC236}">
                <a16:creationId xmlns:a16="http://schemas.microsoft.com/office/drawing/2014/main" id="{2A88ED13-54EB-4D88-B37C-83DC5C7759DF}"/>
              </a:ext>
            </a:extLst>
          </p:cNvPr>
          <p:cNvSpPr txBox="1"/>
          <p:nvPr/>
        </p:nvSpPr>
        <p:spPr>
          <a:xfrm>
            <a:off x="4805146" y="3022338"/>
            <a:ext cx="985239"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1A93D7"/>
                </a:solidFill>
              </a:rPr>
              <a:t>6,45 €</a:t>
            </a:r>
          </a:p>
          <a:p>
            <a:pPr marL="0" marR="0" indent="0" algn="ctr" defTabSz="914400" rtl="0" fontAlgn="auto" latinLnBrk="0" hangingPunct="0">
              <a:lnSpc>
                <a:spcPct val="100000"/>
              </a:lnSpc>
              <a:spcBef>
                <a:spcPts val="0"/>
              </a:spcBef>
              <a:spcAft>
                <a:spcPts val="0"/>
              </a:spcAft>
              <a:buClrTx/>
              <a:buSzTx/>
              <a:buFontTx/>
              <a:buNone/>
              <a:tabLst/>
            </a:pPr>
            <a:r>
              <a:rPr kumimoji="0" lang="de-DE" sz="1200" b="0" i="0" u="none" strike="noStrike" cap="none" spc="0" normalizeH="0" baseline="0" dirty="0">
                <a:ln>
                  <a:noFill/>
                </a:ln>
                <a:solidFill>
                  <a:srgbClr val="1A93D7"/>
                </a:solidFill>
                <a:effectLst/>
                <a:uFillTx/>
                <a:latin typeface="Frutiger 45 Light"/>
                <a:ea typeface="Frutiger 45 Light"/>
                <a:cs typeface="Frutiger 45 Light"/>
                <a:sym typeface="Frutiger 45 Light"/>
              </a:rPr>
              <a:t>Durch-schnittliche Nettokalte-miete pro Quadratmeter</a:t>
            </a:r>
            <a:endParaRPr kumimoji="0" lang="de-DE" sz="1800" b="0" i="0" u="none" strike="noStrike" cap="none" spc="0" normalizeH="0" baseline="0" dirty="0">
              <a:ln>
                <a:noFill/>
              </a:ln>
              <a:solidFill>
                <a:srgbClr val="1A93D7"/>
              </a:solidFill>
              <a:effectLst/>
              <a:uFillTx/>
              <a:latin typeface="Frutiger 45 Light"/>
              <a:ea typeface="Frutiger 45 Light"/>
              <a:cs typeface="Frutiger 45 Light"/>
              <a:sym typeface="Frutiger 45 Light"/>
            </a:endParaRPr>
          </a:p>
        </p:txBody>
      </p:sp>
      <p:sp>
        <p:nvSpPr>
          <p:cNvPr id="19" name="Textfeld 18">
            <a:extLst>
              <a:ext uri="{FF2B5EF4-FFF2-40B4-BE49-F238E27FC236}">
                <a16:creationId xmlns:a16="http://schemas.microsoft.com/office/drawing/2014/main" id="{0C11F690-0F41-4BC0-ADBF-A5EFE279A20C}"/>
              </a:ext>
            </a:extLst>
          </p:cNvPr>
          <p:cNvSpPr txBox="1"/>
          <p:nvPr/>
        </p:nvSpPr>
        <p:spPr>
          <a:xfrm>
            <a:off x="7542772" y="2990206"/>
            <a:ext cx="115197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1A93D7"/>
                </a:solidFill>
              </a:rPr>
              <a:t>10 %</a:t>
            </a:r>
          </a:p>
          <a:p>
            <a:pPr marL="0" marR="0" indent="0" algn="ctr" defTabSz="914400" rtl="0" fontAlgn="auto" latinLnBrk="0" hangingPunct="0">
              <a:lnSpc>
                <a:spcPct val="100000"/>
              </a:lnSpc>
              <a:spcBef>
                <a:spcPts val="0"/>
              </a:spcBef>
              <a:spcAft>
                <a:spcPts val="0"/>
              </a:spcAft>
              <a:buClrTx/>
              <a:buSzTx/>
              <a:buFontTx/>
              <a:buNone/>
              <a:tabLst/>
            </a:pPr>
            <a:r>
              <a:rPr kumimoji="0" lang="de-DE" sz="1200" b="0" i="0" u="none" strike="noStrike" cap="none" spc="0" normalizeH="0" baseline="0" dirty="0">
                <a:ln>
                  <a:noFill/>
                </a:ln>
                <a:solidFill>
                  <a:srgbClr val="1A93D7"/>
                </a:solidFill>
                <a:effectLst/>
                <a:uFillTx/>
                <a:latin typeface="Frutiger 45 Light"/>
                <a:ea typeface="Frutiger 45 Light"/>
                <a:cs typeface="Frutiger 45 Light"/>
                <a:sym typeface="Frutiger 45 Light"/>
              </a:rPr>
              <a:t>Gewerbefläche am Gesamt-bestand</a:t>
            </a:r>
            <a:endParaRPr kumimoji="0" lang="de-DE" sz="1800" b="0" i="0" u="none" strike="noStrike" cap="none" spc="0" normalizeH="0" baseline="0" dirty="0">
              <a:ln>
                <a:noFill/>
              </a:ln>
              <a:solidFill>
                <a:srgbClr val="1A93D7"/>
              </a:solidFill>
              <a:effectLst/>
              <a:uFillTx/>
              <a:latin typeface="Frutiger 45 Light"/>
              <a:ea typeface="Frutiger 45 Light"/>
              <a:cs typeface="Frutiger 45 Light"/>
              <a:sym typeface="Frutiger 45 Light"/>
            </a:endParaRPr>
          </a:p>
        </p:txBody>
      </p:sp>
      <p:pic>
        <p:nvPicPr>
          <p:cNvPr id="7" name="Grafik 6" descr="Streudiagramm">
            <a:extLst>
              <a:ext uri="{FF2B5EF4-FFF2-40B4-BE49-F238E27FC236}">
                <a16:creationId xmlns:a16="http://schemas.microsoft.com/office/drawing/2014/main" id="{3B2CB68C-D0A5-4918-9308-F8CF3D96F5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68869" y="1851670"/>
            <a:ext cx="914400" cy="914400"/>
          </a:xfrm>
          <a:prstGeom prst="rect">
            <a:avLst/>
          </a:prstGeom>
        </p:spPr>
      </p:pic>
      <p:sp>
        <p:nvSpPr>
          <p:cNvPr id="20" name="Textfeld 19">
            <a:extLst>
              <a:ext uri="{FF2B5EF4-FFF2-40B4-BE49-F238E27FC236}">
                <a16:creationId xmlns:a16="http://schemas.microsoft.com/office/drawing/2014/main" id="{95DAA491-BFFE-4220-BEB2-159D6EC2BA57}"/>
              </a:ext>
            </a:extLst>
          </p:cNvPr>
          <p:cNvSpPr txBox="1"/>
          <p:nvPr/>
        </p:nvSpPr>
        <p:spPr>
          <a:xfrm>
            <a:off x="6168869" y="3004301"/>
            <a:ext cx="99541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1A93D7"/>
                </a:solidFill>
              </a:rPr>
              <a:t>20 %</a:t>
            </a:r>
          </a:p>
          <a:p>
            <a:pPr marL="0" marR="0" indent="0" algn="ctr" defTabSz="914400" rtl="0" fontAlgn="auto" latinLnBrk="0" hangingPunct="0">
              <a:lnSpc>
                <a:spcPct val="100000"/>
              </a:lnSpc>
              <a:spcBef>
                <a:spcPts val="0"/>
              </a:spcBef>
              <a:spcAft>
                <a:spcPts val="0"/>
              </a:spcAft>
              <a:buClrTx/>
              <a:buSzTx/>
              <a:buFontTx/>
              <a:buNone/>
              <a:tabLst/>
            </a:pPr>
            <a:r>
              <a:rPr kumimoji="0" lang="de-DE" sz="1200" b="0" i="0" u="none" strike="noStrike" cap="none" spc="0" normalizeH="0" baseline="0" dirty="0">
                <a:ln>
                  <a:noFill/>
                </a:ln>
                <a:solidFill>
                  <a:srgbClr val="1A93D7"/>
                </a:solidFill>
                <a:effectLst/>
                <a:uFillTx/>
                <a:latin typeface="Frutiger 45 Light"/>
                <a:ea typeface="Frutiger 45 Light"/>
                <a:cs typeface="Frutiger 45 Light"/>
                <a:sym typeface="Frutiger 45 Light"/>
              </a:rPr>
              <a:t>unter dem Median des Mietspiegels</a:t>
            </a:r>
            <a:endParaRPr kumimoji="0" lang="de-DE" sz="1800" b="0" i="0" u="none" strike="noStrike" cap="none" spc="0" normalizeH="0" baseline="0" dirty="0">
              <a:ln>
                <a:noFill/>
              </a:ln>
              <a:solidFill>
                <a:srgbClr val="1A93D7"/>
              </a:solidFill>
              <a:effectLst/>
              <a:uFillTx/>
              <a:latin typeface="Frutiger 45 Light"/>
              <a:ea typeface="Frutiger 45 Light"/>
              <a:cs typeface="Frutiger 45 Light"/>
              <a:sym typeface="Frutiger 45 Light"/>
            </a:endParaRPr>
          </a:p>
        </p:txBody>
      </p:sp>
      <p:pic>
        <p:nvPicPr>
          <p:cNvPr id="9" name="Grafik 8" descr="Harvey Balls 15%">
            <a:extLst>
              <a:ext uri="{FF2B5EF4-FFF2-40B4-BE49-F238E27FC236}">
                <a16:creationId xmlns:a16="http://schemas.microsoft.com/office/drawing/2014/main" id="{34E0268D-8BF9-4E21-BA7A-A647CA6763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91758" y="1851670"/>
            <a:ext cx="914400" cy="914400"/>
          </a:xfrm>
          <a:prstGeom prst="rect">
            <a:avLst/>
          </a:prstGeom>
        </p:spPr>
      </p:pic>
    </p:spTree>
    <p:extLst>
      <p:ext uri="{BB962C8B-B14F-4D97-AF65-F5344CB8AC3E}">
        <p14:creationId xmlns:p14="http://schemas.microsoft.com/office/powerpoint/2010/main" val="207051784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E68D335-2B89-45B4-8949-90E327A90175}"/>
              </a:ext>
            </a:extLst>
          </p:cNvPr>
          <p:cNvSpPr>
            <a:spLocks noGrp="1"/>
          </p:cNvSpPr>
          <p:nvPr>
            <p:ph type="body" sz="half" idx="13"/>
          </p:nvPr>
        </p:nvSpPr>
        <p:spPr/>
        <p:txBody>
          <a:bodyPr/>
          <a:lstStyle/>
          <a:p>
            <a:r>
              <a:rPr lang="de-DE" dirty="0"/>
              <a:t>02</a:t>
            </a:r>
          </a:p>
        </p:txBody>
      </p:sp>
      <p:sp>
        <p:nvSpPr>
          <p:cNvPr id="3" name="Textplatzhalter 2">
            <a:extLst>
              <a:ext uri="{FF2B5EF4-FFF2-40B4-BE49-F238E27FC236}">
                <a16:creationId xmlns:a16="http://schemas.microsoft.com/office/drawing/2014/main" id="{187615B0-112E-4532-B191-D0DB399E27D2}"/>
              </a:ext>
            </a:extLst>
          </p:cNvPr>
          <p:cNvSpPr>
            <a:spLocks noGrp="1"/>
          </p:cNvSpPr>
          <p:nvPr>
            <p:ph type="body" sz="quarter" idx="14"/>
          </p:nvPr>
        </p:nvSpPr>
        <p:spPr>
          <a:xfrm>
            <a:off x="3427082" y="987574"/>
            <a:ext cx="4511171" cy="954107"/>
          </a:xfrm>
        </p:spPr>
        <p:txBody>
          <a:bodyPr/>
          <a:lstStyle/>
          <a:p>
            <a:r>
              <a:rPr lang="de-DE" dirty="0"/>
              <a:t>Engagement  im Bereich </a:t>
            </a:r>
          </a:p>
          <a:p>
            <a:r>
              <a:rPr lang="de-DE" dirty="0"/>
              <a:t>Nachhaltigkeit</a:t>
            </a:r>
          </a:p>
        </p:txBody>
      </p:sp>
    </p:spTree>
    <p:extLst>
      <p:ext uri="{BB962C8B-B14F-4D97-AF65-F5344CB8AC3E}">
        <p14:creationId xmlns:p14="http://schemas.microsoft.com/office/powerpoint/2010/main" val="5389931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AC9409-4293-4735-A4F7-40BE584D7971}"/>
              </a:ext>
            </a:extLst>
          </p:cNvPr>
          <p:cNvSpPr>
            <a:spLocks noGrp="1"/>
          </p:cNvSpPr>
          <p:nvPr>
            <p:ph type="body" sz="quarter" idx="12"/>
          </p:nvPr>
        </p:nvSpPr>
        <p:spPr/>
        <p:txBody>
          <a:bodyPr/>
          <a:lstStyle/>
          <a:p>
            <a:r>
              <a:rPr lang="de-DE" dirty="0"/>
              <a:t>Passivhaus mit </a:t>
            </a:r>
            <a:r>
              <a:rPr lang="de-DE" dirty="0" err="1"/>
              <a:t>mieterstrommodell</a:t>
            </a:r>
            <a:endParaRPr lang="de-DE" dirty="0">
              <a:latin typeface="Frutiger 45 Light"/>
            </a:endParaRPr>
          </a:p>
        </p:txBody>
      </p:sp>
      <p:sp>
        <p:nvSpPr>
          <p:cNvPr id="3" name="Textplatzhalter 2">
            <a:extLst>
              <a:ext uri="{FF2B5EF4-FFF2-40B4-BE49-F238E27FC236}">
                <a16:creationId xmlns:a16="http://schemas.microsoft.com/office/drawing/2014/main" id="{C13EF946-F1B4-4113-A2ED-FA4C883C6645}"/>
              </a:ext>
            </a:extLst>
          </p:cNvPr>
          <p:cNvSpPr>
            <a:spLocks noGrp="1"/>
          </p:cNvSpPr>
          <p:nvPr>
            <p:ph type="body" sz="quarter" idx="11"/>
          </p:nvPr>
        </p:nvSpPr>
        <p:spPr/>
        <p:txBody>
          <a:bodyPr/>
          <a:lstStyle/>
          <a:p>
            <a:endParaRPr lang="de-DE"/>
          </a:p>
        </p:txBody>
      </p:sp>
      <p:sp>
        <p:nvSpPr>
          <p:cNvPr id="4" name="Rechteck 3">
            <a:extLst>
              <a:ext uri="{FF2B5EF4-FFF2-40B4-BE49-F238E27FC236}">
                <a16:creationId xmlns:a16="http://schemas.microsoft.com/office/drawing/2014/main" id="{4F4BF99D-6695-43A9-952D-66BA3528F342}"/>
              </a:ext>
            </a:extLst>
          </p:cNvPr>
          <p:cNvSpPr/>
          <p:nvPr/>
        </p:nvSpPr>
        <p:spPr>
          <a:xfrm>
            <a:off x="683568" y="1448946"/>
            <a:ext cx="4259634" cy="2585323"/>
          </a:xfrm>
          <a:prstGeom prst="rect">
            <a:avLst/>
          </a:prstGeom>
          <a:solidFill>
            <a:srgbClr val="1A93D7"/>
          </a:solidFill>
        </p:spPr>
        <p:txBody>
          <a:bodyPr wrap="square">
            <a:spAutoFit/>
          </a:bodyPr>
          <a:lstStyle/>
          <a:p>
            <a:pPr>
              <a:buClr>
                <a:schemeClr val="bg1"/>
              </a:buClr>
            </a:pPr>
            <a:r>
              <a:rPr lang="de-DE" dirty="0" err="1">
                <a:solidFill>
                  <a:schemeClr val="bg1"/>
                </a:solidFill>
              </a:rPr>
              <a:t>Böllinger</a:t>
            </a:r>
            <a:r>
              <a:rPr lang="de-DE" dirty="0">
                <a:solidFill>
                  <a:schemeClr val="bg1"/>
                </a:solidFill>
              </a:rPr>
              <a:t> Straße</a:t>
            </a:r>
          </a:p>
          <a:p>
            <a:pPr marL="285750" indent="-285750">
              <a:buClr>
                <a:schemeClr val="bg1"/>
              </a:buClr>
              <a:buFont typeface="Arial" panose="020B0604020202020204" pitchFamily="34" charset="0"/>
              <a:buChar char="•"/>
            </a:pPr>
            <a:r>
              <a:rPr lang="de-DE" sz="1600" dirty="0">
                <a:solidFill>
                  <a:schemeClr val="bg1"/>
                </a:solidFill>
              </a:rPr>
              <a:t>34</a:t>
            </a:r>
            <a:r>
              <a:rPr lang="de-DE" sz="1600" dirty="0">
                <a:solidFill>
                  <a:schemeClr val="bg1"/>
                </a:solidFill>
                <a:latin typeface="Corbel" panose="020B0503020204020204" pitchFamily="34" charset="0"/>
              </a:rPr>
              <a:t> barrierearme öffentlich geförderte Wohnungen </a:t>
            </a:r>
          </a:p>
          <a:p>
            <a:pPr marL="285750" indent="-285750">
              <a:buClr>
                <a:schemeClr val="bg1"/>
              </a:buClr>
              <a:buFont typeface="Arial" panose="020B0604020202020204" pitchFamily="34" charset="0"/>
              <a:buChar char="•"/>
            </a:pPr>
            <a:r>
              <a:rPr lang="de-DE" sz="1600" dirty="0">
                <a:solidFill>
                  <a:schemeClr val="bg1"/>
                </a:solidFill>
              </a:rPr>
              <a:t>34</a:t>
            </a:r>
            <a:r>
              <a:rPr lang="de-DE" sz="1600" dirty="0">
                <a:solidFill>
                  <a:schemeClr val="bg1"/>
                </a:solidFill>
                <a:latin typeface="Corbel" panose="020B0503020204020204" pitchFamily="34" charset="0"/>
              </a:rPr>
              <a:t> Außenstellplätze </a:t>
            </a:r>
          </a:p>
          <a:p>
            <a:pPr marL="285750" indent="-285750">
              <a:buClr>
                <a:schemeClr val="bg1"/>
              </a:buClr>
              <a:buFont typeface="Arial" panose="020B0604020202020204" pitchFamily="34" charset="0"/>
              <a:buChar char="•"/>
            </a:pPr>
            <a:r>
              <a:rPr lang="de-DE" sz="1600" dirty="0">
                <a:solidFill>
                  <a:schemeClr val="bg1"/>
                </a:solidFill>
              </a:rPr>
              <a:t>66</a:t>
            </a:r>
            <a:r>
              <a:rPr lang="de-DE" sz="1600" dirty="0">
                <a:solidFill>
                  <a:schemeClr val="bg1"/>
                </a:solidFill>
                <a:latin typeface="Corbel" panose="020B0503020204020204" pitchFamily="34" charset="0"/>
              </a:rPr>
              <a:t> Fahrradabstellplätze im Außenbereich</a:t>
            </a:r>
          </a:p>
          <a:p>
            <a:pPr marL="285750" indent="-285750">
              <a:buClr>
                <a:schemeClr val="bg1"/>
              </a:buClr>
              <a:buFont typeface="Arial" panose="020B0604020202020204" pitchFamily="34" charset="0"/>
              <a:buChar char="•"/>
            </a:pPr>
            <a:r>
              <a:rPr lang="de-DE" sz="1600" dirty="0">
                <a:solidFill>
                  <a:schemeClr val="bg1"/>
                </a:solidFill>
                <a:latin typeface="Corbel" panose="020B0503020204020204" pitchFamily="34" charset="0"/>
              </a:rPr>
              <a:t>Aufzug </a:t>
            </a:r>
          </a:p>
          <a:p>
            <a:pPr marL="285750" indent="-285750">
              <a:buClr>
                <a:schemeClr val="bg1"/>
              </a:buClr>
              <a:buFont typeface="Arial" panose="020B0604020202020204" pitchFamily="34" charset="0"/>
              <a:buChar char="•"/>
            </a:pPr>
            <a:r>
              <a:rPr lang="de-DE" sz="1600" dirty="0">
                <a:solidFill>
                  <a:schemeClr val="bg1"/>
                </a:solidFill>
                <a:latin typeface="Corbel" panose="020B0503020204020204" pitchFamily="34" charset="0"/>
              </a:rPr>
              <a:t>Heizung: Gas-Zentralheizung </a:t>
            </a:r>
          </a:p>
          <a:p>
            <a:pPr marL="285750" indent="-285750">
              <a:buClr>
                <a:schemeClr val="bg1"/>
              </a:buClr>
              <a:buFont typeface="Arial" panose="020B0604020202020204" pitchFamily="34" charset="0"/>
              <a:buChar char="•"/>
            </a:pPr>
            <a:r>
              <a:rPr lang="de-DE" sz="1600" dirty="0">
                <a:solidFill>
                  <a:schemeClr val="bg1"/>
                </a:solidFill>
                <a:latin typeface="Corbel" panose="020B0503020204020204" pitchFamily="34" charset="0"/>
              </a:rPr>
              <a:t>Passivhaus (Einzelraumlüfter) Dämmstärke </a:t>
            </a:r>
            <a:r>
              <a:rPr lang="de-DE" sz="1600" dirty="0">
                <a:solidFill>
                  <a:schemeClr val="bg1"/>
                </a:solidFill>
              </a:rPr>
              <a:t>30</a:t>
            </a:r>
            <a:r>
              <a:rPr lang="de-DE" sz="1600" dirty="0">
                <a:solidFill>
                  <a:schemeClr val="bg1"/>
                </a:solidFill>
                <a:latin typeface="Corbel" panose="020B0503020204020204" pitchFamily="34" charset="0"/>
              </a:rPr>
              <a:t> cm Mineralwolle</a:t>
            </a:r>
          </a:p>
          <a:p>
            <a:pPr marL="285750" indent="-285750">
              <a:buClr>
                <a:schemeClr val="bg1"/>
              </a:buClr>
              <a:buFont typeface="Arial" panose="020B0604020202020204" pitchFamily="34" charset="0"/>
              <a:buChar char="•"/>
            </a:pPr>
            <a:r>
              <a:rPr lang="de-DE" sz="1600" dirty="0">
                <a:solidFill>
                  <a:schemeClr val="bg1"/>
                </a:solidFill>
                <a:latin typeface="Corbel" panose="020B0503020204020204" pitchFamily="34" charset="0"/>
              </a:rPr>
              <a:t>Fenster-</a:t>
            </a:r>
            <a:r>
              <a:rPr lang="de-DE" sz="1600" dirty="0">
                <a:solidFill>
                  <a:schemeClr val="bg1"/>
                </a:solidFill>
              </a:rPr>
              <a:t>3</a:t>
            </a:r>
            <a:r>
              <a:rPr lang="de-DE" sz="1600" dirty="0">
                <a:solidFill>
                  <a:schemeClr val="bg1"/>
                </a:solidFill>
                <a:latin typeface="Corbel" panose="020B0503020204020204" pitchFamily="34" charset="0"/>
              </a:rPr>
              <a:t>-fach Isolierverglasung</a:t>
            </a:r>
          </a:p>
        </p:txBody>
      </p:sp>
      <p:pic>
        <p:nvPicPr>
          <p:cNvPr id="5" name="Grafik 4">
            <a:extLst>
              <a:ext uri="{FF2B5EF4-FFF2-40B4-BE49-F238E27FC236}">
                <a16:creationId xmlns:a16="http://schemas.microsoft.com/office/drawing/2014/main" id="{D9C4C444-A1E4-4F00-A008-E30E1401F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48"/>
          <a:stretch/>
        </p:blipFill>
        <p:spPr>
          <a:xfrm>
            <a:off x="5009231" y="1448946"/>
            <a:ext cx="3667225" cy="2585323"/>
          </a:xfrm>
          <a:prstGeom prst="rect">
            <a:avLst/>
          </a:prstGeom>
        </p:spPr>
      </p:pic>
    </p:spTree>
    <p:extLst>
      <p:ext uri="{BB962C8B-B14F-4D97-AF65-F5344CB8AC3E}">
        <p14:creationId xmlns:p14="http://schemas.microsoft.com/office/powerpoint/2010/main" val="595379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25C8289-2866-4792-A342-18F4F19C4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935" y="195486"/>
            <a:ext cx="3260521" cy="4608512"/>
          </a:xfrm>
          <a:prstGeom prst="rect">
            <a:avLst/>
          </a:prstGeom>
          <a:noFill/>
          <a:ln>
            <a:solidFill>
              <a:schemeClr val="bg1">
                <a:lumMod val="65000"/>
              </a:schemeClr>
            </a:solidFill>
          </a:ln>
        </p:spPr>
      </p:pic>
      <p:sp>
        <p:nvSpPr>
          <p:cNvPr id="7" name="Textplatzhalter 6">
            <a:extLst>
              <a:ext uri="{FF2B5EF4-FFF2-40B4-BE49-F238E27FC236}">
                <a16:creationId xmlns:a16="http://schemas.microsoft.com/office/drawing/2014/main" id="{EDB26744-F2DC-43A1-8525-D027F389B64B}"/>
              </a:ext>
            </a:extLst>
          </p:cNvPr>
          <p:cNvSpPr>
            <a:spLocks noGrp="1"/>
          </p:cNvSpPr>
          <p:nvPr>
            <p:ph type="body" sz="quarter" idx="12"/>
          </p:nvPr>
        </p:nvSpPr>
        <p:spPr/>
        <p:txBody>
          <a:bodyPr/>
          <a:lstStyle/>
          <a:p>
            <a:r>
              <a:rPr lang="de-DE" dirty="0" err="1"/>
              <a:t>mieterstrommodell</a:t>
            </a:r>
            <a:endParaRPr lang="de-DE" dirty="0"/>
          </a:p>
        </p:txBody>
      </p:sp>
      <p:sp>
        <p:nvSpPr>
          <p:cNvPr id="6" name="Textplatzhalter 5">
            <a:extLst>
              <a:ext uri="{FF2B5EF4-FFF2-40B4-BE49-F238E27FC236}">
                <a16:creationId xmlns:a16="http://schemas.microsoft.com/office/drawing/2014/main" id="{2B4F8157-6F58-41D5-B045-EFAB22899257}"/>
              </a:ext>
            </a:extLst>
          </p:cNvPr>
          <p:cNvSpPr>
            <a:spLocks noGrp="1"/>
          </p:cNvSpPr>
          <p:nvPr>
            <p:ph type="body" sz="quarter" idx="11"/>
          </p:nvPr>
        </p:nvSpPr>
        <p:spPr/>
        <p:txBody>
          <a:bodyPr/>
          <a:lstStyle/>
          <a:p>
            <a:endParaRPr lang="de-DE"/>
          </a:p>
        </p:txBody>
      </p:sp>
      <p:sp>
        <p:nvSpPr>
          <p:cNvPr id="8" name="Rechteck 7">
            <a:extLst>
              <a:ext uri="{FF2B5EF4-FFF2-40B4-BE49-F238E27FC236}">
                <a16:creationId xmlns:a16="http://schemas.microsoft.com/office/drawing/2014/main" id="{EDA50401-CF95-4262-AA06-A6A577A5011E}"/>
              </a:ext>
            </a:extLst>
          </p:cNvPr>
          <p:cNvSpPr/>
          <p:nvPr/>
        </p:nvSpPr>
        <p:spPr>
          <a:xfrm>
            <a:off x="612403" y="1059582"/>
            <a:ext cx="4032448" cy="3046988"/>
          </a:xfrm>
          <a:prstGeom prst="rect">
            <a:avLst/>
          </a:prstGeom>
        </p:spPr>
        <p:txBody>
          <a:bodyPr wrap="square">
            <a:spAutoFit/>
          </a:bodyPr>
          <a:lstStyle/>
          <a:p>
            <a:r>
              <a:rPr lang="de-DE" sz="1200" dirty="0">
                <a:latin typeface="Corbel" panose="020B0503020204020204" pitchFamily="34" charset="0"/>
                <a:ea typeface="Calibri" panose="020F0502020204030204" pitchFamily="34" charset="0"/>
              </a:rPr>
              <a:t> </a:t>
            </a:r>
          </a:p>
          <a:p>
            <a:r>
              <a:rPr lang="de-DE" sz="1200" dirty="0">
                <a:solidFill>
                  <a:schemeClr val="bg1">
                    <a:lumMod val="65000"/>
                  </a:schemeClr>
                </a:solidFill>
                <a:latin typeface="Corbel" panose="020B0503020204020204" pitchFamily="34" charset="0"/>
                <a:ea typeface="Calibri" panose="020F0502020204030204" pitchFamily="34" charset="0"/>
              </a:rPr>
              <a:t>Kurzbeschreibung der Funktion der PVA und Mieterstrom</a:t>
            </a:r>
          </a:p>
          <a:p>
            <a:endParaRPr lang="de-DE" sz="800" dirty="0">
              <a:solidFill>
                <a:schemeClr val="bg1">
                  <a:lumMod val="65000"/>
                </a:schemeClr>
              </a:solidFill>
              <a:latin typeface="Corbel" panose="020B0503020204020204" pitchFamily="34" charset="0"/>
              <a:ea typeface="Calibri" panose="020F0502020204030204" pitchFamily="34" charset="0"/>
            </a:endParaRPr>
          </a:p>
          <a:p>
            <a:pPr marL="268288" indent="-268288" algn="just">
              <a:buBlip>
                <a:blip r:embed="rId3"/>
              </a:buBlip>
            </a:pPr>
            <a:r>
              <a:rPr lang="de-DE" sz="1200" dirty="0">
                <a:latin typeface="Corbel" panose="020B0503020204020204" pitchFamily="34" charset="0"/>
                <a:ea typeface="Times New Roman" panose="02020603050405020304" pitchFamily="18" charset="0"/>
              </a:rPr>
              <a:t>Erzeugter Strom PVA wird direkt von den Verbraucher (Mieter) abgenommen </a:t>
            </a:r>
          </a:p>
          <a:p>
            <a:pPr algn="just"/>
            <a:endParaRPr lang="de-DE" sz="800" dirty="0">
              <a:latin typeface="Corbel" panose="020B0503020204020204" pitchFamily="34" charset="0"/>
              <a:ea typeface="Calibri" panose="020F0502020204030204" pitchFamily="34" charset="0"/>
            </a:endParaRPr>
          </a:p>
          <a:p>
            <a:pPr marL="268288" lvl="0" indent="-268288" algn="just">
              <a:buBlip>
                <a:blip r:embed="rId3"/>
              </a:buBlip>
            </a:pPr>
            <a:r>
              <a:rPr lang="de-DE" sz="1200" dirty="0">
                <a:latin typeface="Corbel" panose="020B0503020204020204" pitchFamily="34" charset="0"/>
                <a:ea typeface="Times New Roman" panose="02020603050405020304" pitchFamily="18" charset="0"/>
              </a:rPr>
              <a:t>Überschüsse der Erzeugung PVA werden in den Batterie-speicher eingespeist und ebenfalls den Mieter zur Ab-</a:t>
            </a:r>
            <a:r>
              <a:rPr lang="de-DE" sz="1200" dirty="0" err="1">
                <a:latin typeface="Corbel" panose="020B0503020204020204" pitchFamily="34" charset="0"/>
                <a:ea typeface="Times New Roman" panose="02020603050405020304" pitchFamily="18" charset="0"/>
              </a:rPr>
              <a:t>nahme</a:t>
            </a:r>
            <a:r>
              <a:rPr lang="de-DE" sz="1200" dirty="0">
                <a:latin typeface="Corbel" panose="020B0503020204020204" pitchFamily="34" charset="0"/>
                <a:ea typeface="Times New Roman" panose="02020603050405020304" pitchFamily="18" charset="0"/>
              </a:rPr>
              <a:t> zur Verfügung gestellt (z.B. Nachts)</a:t>
            </a:r>
          </a:p>
          <a:p>
            <a:pPr lvl="0" algn="just"/>
            <a:endParaRPr lang="de-DE" sz="800" dirty="0">
              <a:latin typeface="Corbel" panose="020B0503020204020204" pitchFamily="34" charset="0"/>
              <a:ea typeface="Calibri" panose="020F0502020204030204" pitchFamily="34" charset="0"/>
            </a:endParaRPr>
          </a:p>
          <a:p>
            <a:pPr marL="268288" lvl="0" indent="-268288" algn="just">
              <a:buBlip>
                <a:blip r:embed="rId3"/>
              </a:buBlip>
            </a:pPr>
            <a:r>
              <a:rPr lang="de-DE" sz="1200" dirty="0">
                <a:latin typeface="Corbel" panose="020B0503020204020204" pitchFamily="34" charset="0"/>
                <a:ea typeface="Times New Roman" panose="02020603050405020304" pitchFamily="18" charset="0"/>
              </a:rPr>
              <a:t>Sofern weiter Überschüsse aus der Erzeugung PVA vor-handen sind (nach Vollladung der Batteriespeicher) werden diese an die elektrischen Heizstäbe für Heizung und damit Warmwassererzeug abgegeben</a:t>
            </a:r>
          </a:p>
          <a:p>
            <a:pPr lvl="0" algn="just"/>
            <a:endParaRPr lang="de-DE" sz="800" dirty="0">
              <a:latin typeface="Corbel" panose="020B0503020204020204" pitchFamily="34" charset="0"/>
              <a:ea typeface="Calibri" panose="020F0502020204030204" pitchFamily="34" charset="0"/>
            </a:endParaRPr>
          </a:p>
          <a:p>
            <a:pPr marL="268288" lvl="0" indent="-268288" algn="just">
              <a:buBlip>
                <a:blip r:embed="rId3"/>
              </a:buBlip>
            </a:pPr>
            <a:r>
              <a:rPr lang="de-DE" sz="1200" dirty="0">
                <a:latin typeface="Corbel" panose="020B0503020204020204" pitchFamily="34" charset="0"/>
                <a:ea typeface="Times New Roman" panose="02020603050405020304" pitchFamily="18" charset="0"/>
              </a:rPr>
              <a:t>Erst wenn alle Energiequelle voll eingespeist sind werden die Überschüsse ins öffentliche Netz eingespeist</a:t>
            </a:r>
            <a:endParaRPr lang="de-DE" dirty="0">
              <a:latin typeface="Calibri" panose="020F0502020204030204" pitchFamily="34" charset="0"/>
              <a:ea typeface="Calibri" panose="020F0502020204030204" pitchFamily="34" charset="0"/>
            </a:endParaRPr>
          </a:p>
        </p:txBody>
      </p:sp>
      <p:sp>
        <p:nvSpPr>
          <p:cNvPr id="9" name="Rechteck 8">
            <a:extLst>
              <a:ext uri="{FF2B5EF4-FFF2-40B4-BE49-F238E27FC236}">
                <a16:creationId xmlns:a16="http://schemas.microsoft.com/office/drawing/2014/main" id="{C07A5C90-2F57-43C6-8BEB-D0E0F4FDFFA3}"/>
              </a:ext>
            </a:extLst>
          </p:cNvPr>
          <p:cNvSpPr/>
          <p:nvPr/>
        </p:nvSpPr>
        <p:spPr>
          <a:xfrm>
            <a:off x="251941" y="4083918"/>
            <a:ext cx="4824536" cy="646331"/>
          </a:xfrm>
          <a:prstGeom prst="rect">
            <a:avLst/>
          </a:prstGeom>
        </p:spPr>
        <p:txBody>
          <a:bodyPr wrap="square">
            <a:spAutoFit/>
          </a:bodyPr>
          <a:lstStyle/>
          <a:p>
            <a:pPr algn="ctr"/>
            <a:r>
              <a:rPr lang="de-DE" dirty="0">
                <a:solidFill>
                  <a:srgbClr val="1A93D7"/>
                </a:solidFill>
                <a:latin typeface="Calibri" panose="020F0502020204030204" pitchFamily="34" charset="0"/>
                <a:ea typeface="Calibri" panose="020F0502020204030204" pitchFamily="34" charset="0"/>
              </a:rPr>
              <a:t>A</a:t>
            </a:r>
            <a:r>
              <a:rPr lang="de-DE" dirty="0">
                <a:solidFill>
                  <a:srgbClr val="1A93D7"/>
                </a:solidFill>
                <a:latin typeface="Corbel" panose="020B0503020204020204" pitchFamily="34" charset="0"/>
                <a:ea typeface="Calibri" panose="020F0502020204030204" pitchFamily="34" charset="0"/>
              </a:rPr>
              <a:t>lle Mieter nehmen am </a:t>
            </a:r>
          </a:p>
          <a:p>
            <a:pPr algn="ctr"/>
            <a:r>
              <a:rPr lang="de-DE" dirty="0">
                <a:solidFill>
                  <a:srgbClr val="1A93D7"/>
                </a:solidFill>
                <a:latin typeface="Corbel" panose="020B0503020204020204" pitchFamily="34" charset="0"/>
                <a:ea typeface="Calibri" panose="020F0502020204030204" pitchFamily="34" charset="0"/>
              </a:rPr>
              <a:t>Mieterstrommodell im Objekt teil</a:t>
            </a:r>
            <a:endParaRPr lang="de-DE" dirty="0">
              <a:solidFill>
                <a:srgbClr val="1A93D7"/>
              </a:solidFill>
            </a:endParaRPr>
          </a:p>
        </p:txBody>
      </p:sp>
    </p:spTree>
    <p:extLst>
      <p:ext uri="{BB962C8B-B14F-4D97-AF65-F5344CB8AC3E}">
        <p14:creationId xmlns:p14="http://schemas.microsoft.com/office/powerpoint/2010/main" val="1634868028"/>
      </p:ext>
    </p:extLst>
  </p:cSld>
  <p:clrMapOvr>
    <a:masterClrMapping/>
  </p:clrMapOvr>
  <p:transition spd="med"/>
</p:sld>
</file>

<file path=ppt/theme/theme1.xml><?xml version="1.0" encoding="utf-8"?>
<a:theme xmlns:a="http://schemas.openxmlformats.org/drawingml/2006/main" name="SRH Holding">
  <a:themeElements>
    <a:clrScheme name="SRH Holding">
      <a:dk1>
        <a:srgbClr val="000000"/>
      </a:dk1>
      <a:lt1>
        <a:srgbClr val="FFFFFF"/>
      </a:lt1>
      <a:dk2>
        <a:srgbClr val="A7A7A7"/>
      </a:dk2>
      <a:lt2>
        <a:srgbClr val="535353"/>
      </a:lt2>
      <a:accent1>
        <a:srgbClr val="FF388C"/>
      </a:accent1>
      <a:accent2>
        <a:srgbClr val="E40059"/>
      </a:accent2>
      <a:accent3>
        <a:srgbClr val="9C007F"/>
      </a:accent3>
      <a:accent4>
        <a:srgbClr val="68007F"/>
      </a:accent4>
      <a:accent5>
        <a:srgbClr val="005BD3"/>
      </a:accent5>
      <a:accent6>
        <a:srgbClr val="00349E"/>
      </a:accent6>
      <a:hlink>
        <a:srgbClr val="0000FF"/>
      </a:hlink>
      <a:folHlink>
        <a:srgbClr val="FF00FF"/>
      </a:folHlink>
    </a:clrScheme>
    <a:fontScheme name="SRH Holding">
      <a:majorFont>
        <a:latin typeface="Calibri"/>
        <a:ea typeface="Calibri"/>
        <a:cs typeface="Calibri"/>
      </a:majorFont>
      <a:minorFont>
        <a:latin typeface="Helvetica"/>
        <a:ea typeface="Helvetica"/>
        <a:cs typeface="Helvetica"/>
      </a:minorFont>
    </a:fontScheme>
    <a:fmtScheme name="SRH Hold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RH Holding">
  <a:themeElements>
    <a:clrScheme name="SRH Holding">
      <a:dk1>
        <a:srgbClr val="000000"/>
      </a:dk1>
      <a:lt1>
        <a:srgbClr val="FFFFFF"/>
      </a:lt1>
      <a:dk2>
        <a:srgbClr val="A7A7A7"/>
      </a:dk2>
      <a:lt2>
        <a:srgbClr val="535353"/>
      </a:lt2>
      <a:accent1>
        <a:srgbClr val="FF388C"/>
      </a:accent1>
      <a:accent2>
        <a:srgbClr val="E40059"/>
      </a:accent2>
      <a:accent3>
        <a:srgbClr val="9C007F"/>
      </a:accent3>
      <a:accent4>
        <a:srgbClr val="68007F"/>
      </a:accent4>
      <a:accent5>
        <a:srgbClr val="005BD3"/>
      </a:accent5>
      <a:accent6>
        <a:srgbClr val="00349E"/>
      </a:accent6>
      <a:hlink>
        <a:srgbClr val="0000FF"/>
      </a:hlink>
      <a:folHlink>
        <a:srgbClr val="FF00FF"/>
      </a:folHlink>
    </a:clrScheme>
    <a:fontScheme name="SRH Holding">
      <a:majorFont>
        <a:latin typeface="Calibri"/>
        <a:ea typeface="Calibri"/>
        <a:cs typeface="Calibri"/>
      </a:majorFont>
      <a:minorFont>
        <a:latin typeface="Helvetica"/>
        <a:ea typeface="Helvetica"/>
        <a:cs typeface="Helvetica"/>
      </a:minorFont>
    </a:fontScheme>
    <a:fmtScheme name="SRH Hold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utiger 45 Light"/>
            <a:ea typeface="Frutiger 45 Light"/>
            <a:cs typeface="Frutiger 45 Light"/>
            <a:sym typeface="Frutiger 45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2642</Words>
  <Application>Microsoft Office PowerPoint</Application>
  <PresentationFormat>Bildschirmpräsentation (16:9)</PresentationFormat>
  <Paragraphs>391</Paragraphs>
  <Slides>33</Slides>
  <Notes>21</Notes>
  <HiddenSlides>0</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33</vt:i4>
      </vt:variant>
    </vt:vector>
  </HeadingPairs>
  <TitlesOfParts>
    <vt:vector size="47" baseType="lpstr">
      <vt:lpstr>Arial</vt:lpstr>
      <vt:lpstr>Arial</vt:lpstr>
      <vt:lpstr>Calibri</vt:lpstr>
      <vt:lpstr>Corbel</vt:lpstr>
      <vt:lpstr>Corbel</vt:lpstr>
      <vt:lpstr>Frutiger 45 Light</vt:lpstr>
      <vt:lpstr>Frutiger LT Std 45 Light</vt:lpstr>
      <vt:lpstr>Helvetica</vt:lpstr>
      <vt:lpstr>Rotis SemiSans Bold 65</vt:lpstr>
      <vt:lpstr>Rotis SemiSans Light 45</vt:lpstr>
      <vt:lpstr>Symbol</vt:lpstr>
      <vt:lpstr>Wingdings</vt:lpstr>
      <vt:lpstr>SRH Holding</vt:lpstr>
      <vt:lpstr>Larissa-Design</vt:lpstr>
      <vt:lpstr>PowerPoint-Präsentation</vt:lpstr>
      <vt:lpstr>Technische Inhalte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Weitere Webinare der Reihe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Karin Arras</dc:creator>
  <cp:lastModifiedBy>Florian Anders</cp:lastModifiedBy>
  <cp:revision>66</cp:revision>
  <dcterms:created xsi:type="dcterms:W3CDTF">2020-07-21T07:06:55Z</dcterms:created>
  <dcterms:modified xsi:type="dcterms:W3CDTF">2021-03-01T15:08:47Z</dcterms:modified>
</cp:coreProperties>
</file>